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84" r:id="rId3"/>
    <p:sldId id="288" r:id="rId4"/>
    <p:sldId id="339" r:id="rId5"/>
    <p:sldId id="285" r:id="rId6"/>
    <p:sldId id="290" r:id="rId7"/>
    <p:sldId id="291" r:id="rId8"/>
    <p:sldId id="293" r:id="rId9"/>
    <p:sldId id="338" r:id="rId10"/>
    <p:sldId id="304" r:id="rId11"/>
    <p:sldId id="341" r:id="rId12"/>
    <p:sldId id="340" r:id="rId13"/>
    <p:sldId id="300" r:id="rId14"/>
    <p:sldId id="301" r:id="rId15"/>
    <p:sldId id="317" r:id="rId16"/>
    <p:sldId id="316" r:id="rId17"/>
    <p:sldId id="318" r:id="rId18"/>
    <p:sldId id="342" r:id="rId19"/>
    <p:sldId id="267" r:id="rId20"/>
    <p:sldId id="279" r:id="rId21"/>
    <p:sldId id="270" r:id="rId22"/>
    <p:sldId id="280" r:id="rId23"/>
    <p:sldId id="343" r:id="rId24"/>
    <p:sldId id="344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O_ZHyPeII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1 Kasım – </a:t>
            </a:r>
            <a:r>
              <a:rPr lang="tr-TR" smtClean="0"/>
              <a:t>İskelet </a:t>
            </a:r>
            <a:r>
              <a:rPr lang="tr-TR" smtClean="0"/>
              <a:t>Kası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398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1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Kasılma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Kasılma olayı, ince flamanlar olan </a:t>
            </a:r>
            <a:r>
              <a:rPr lang="tr-TR" dirty="0" err="1" smtClean="0"/>
              <a:t>aktinlerin</a:t>
            </a:r>
            <a:r>
              <a:rPr lang="tr-TR" dirty="0" smtClean="0"/>
              <a:t>, </a:t>
            </a:r>
            <a:r>
              <a:rPr lang="tr-TR" dirty="0" err="1" smtClean="0"/>
              <a:t>miyozinlerin</a:t>
            </a:r>
            <a:r>
              <a:rPr lang="tr-TR" dirty="0" smtClean="0"/>
              <a:t> arasında ilerleyerek açık görülen H bandını daraltmasıyla olur. </a:t>
            </a:r>
          </a:p>
          <a:p>
            <a:endParaRPr lang="tr-TR" dirty="0" smtClean="0"/>
          </a:p>
          <a:p>
            <a:r>
              <a:rPr lang="tr-TR" dirty="0" smtClean="0"/>
              <a:t>Bu esnada I bantları da daralacak ve </a:t>
            </a:r>
            <a:r>
              <a:rPr lang="tr-TR" dirty="0" err="1" smtClean="0"/>
              <a:t>sarkomerin</a:t>
            </a:r>
            <a:r>
              <a:rPr lang="tr-TR" dirty="0" smtClean="0"/>
              <a:t> boyu kısalacaktır. Kalın ve ince </a:t>
            </a:r>
            <a:r>
              <a:rPr lang="tr-TR" dirty="0" err="1" smtClean="0"/>
              <a:t>flamanların</a:t>
            </a:r>
            <a:r>
              <a:rPr lang="tr-TR" dirty="0" smtClean="0"/>
              <a:t> ve A bandının boyu ise değişmez.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Kasılma Süreci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3093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Relaksasyon</a:t>
            </a:r>
            <a:r>
              <a:rPr lang="tr-TR" dirty="0" smtClean="0"/>
              <a:t> fazında, </a:t>
            </a:r>
            <a:r>
              <a:rPr lang="tr-TR" dirty="0" err="1" smtClean="0"/>
              <a:t>miyozinin</a:t>
            </a:r>
            <a:r>
              <a:rPr lang="tr-TR" dirty="0" smtClean="0"/>
              <a:t> başı; </a:t>
            </a:r>
            <a:r>
              <a:rPr lang="tr-TR" dirty="0" err="1" smtClean="0"/>
              <a:t>ATP’yi</a:t>
            </a:r>
            <a:r>
              <a:rPr lang="tr-TR" dirty="0" smtClean="0"/>
              <a:t>, ADP ve </a:t>
            </a:r>
            <a:r>
              <a:rPr lang="tr-TR" dirty="0" err="1" smtClean="0"/>
              <a:t>Pi’ye</a:t>
            </a:r>
            <a:r>
              <a:rPr lang="tr-TR" dirty="0" smtClean="0"/>
              <a:t> hidroliz eder. Fakat bu ürünler bağlı kalır.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Kas </a:t>
            </a:r>
            <a:r>
              <a:rPr lang="tr-TR" dirty="0" err="1" smtClean="0"/>
              <a:t>kontraksiyonu</a:t>
            </a:r>
            <a:r>
              <a:rPr lang="tr-TR" dirty="0" smtClean="0"/>
              <a:t> uyarıldığı zaman kalsiyum (</a:t>
            </a:r>
            <a:r>
              <a:rPr lang="tr-TR" dirty="0" err="1" smtClean="0"/>
              <a:t>Ca</a:t>
            </a:r>
            <a:r>
              <a:rPr lang="tr-TR" baseline="30000" dirty="0" smtClean="0"/>
              <a:t>+2</a:t>
            </a:r>
            <a:r>
              <a:rPr lang="tr-TR" dirty="0" smtClean="0"/>
              <a:t>) </a:t>
            </a:r>
            <a:r>
              <a:rPr lang="tr-TR" dirty="0" err="1" smtClean="0"/>
              <a:t>troponin</a:t>
            </a:r>
            <a:r>
              <a:rPr lang="tr-TR" dirty="0" smtClean="0"/>
              <a:t> </a:t>
            </a:r>
            <a:r>
              <a:rPr lang="tr-TR" dirty="0" err="1" smtClean="0"/>
              <a:t>C’ye</a:t>
            </a:r>
            <a:r>
              <a:rPr lang="tr-TR" dirty="0" smtClean="0"/>
              <a:t> bağlanır. Böylece önce </a:t>
            </a:r>
            <a:r>
              <a:rPr lang="tr-TR" dirty="0" err="1" smtClean="0"/>
              <a:t>troponin</a:t>
            </a:r>
            <a:r>
              <a:rPr lang="tr-TR" dirty="0" smtClean="0"/>
              <a:t> kompleksinde ardından </a:t>
            </a:r>
            <a:r>
              <a:rPr lang="tr-TR" dirty="0" err="1" smtClean="0"/>
              <a:t>tropomiyozinde</a:t>
            </a:r>
            <a:r>
              <a:rPr lang="tr-TR" dirty="0" smtClean="0"/>
              <a:t> </a:t>
            </a:r>
            <a:r>
              <a:rPr lang="tr-TR" dirty="0" err="1" smtClean="0"/>
              <a:t>konformasyonel</a:t>
            </a:r>
            <a:r>
              <a:rPr lang="tr-TR" dirty="0" smtClean="0"/>
              <a:t> bir değişim meydana gelir ve </a:t>
            </a:r>
            <a:r>
              <a:rPr lang="tr-TR" dirty="0" err="1" smtClean="0"/>
              <a:t>aktin</a:t>
            </a:r>
            <a:r>
              <a:rPr lang="tr-TR" dirty="0" smtClean="0"/>
              <a:t> üzerindeki </a:t>
            </a:r>
            <a:r>
              <a:rPr lang="tr-TR" dirty="0" err="1" smtClean="0"/>
              <a:t>miyozin</a:t>
            </a:r>
            <a:r>
              <a:rPr lang="tr-TR" dirty="0" smtClean="0"/>
              <a:t> bağlanma bölgeleri açığa çıkar. Sonuçta, ince flaman yapısı, </a:t>
            </a:r>
            <a:r>
              <a:rPr lang="tr-TR" dirty="0" err="1" smtClean="0"/>
              <a:t>miyozin</a:t>
            </a:r>
            <a:r>
              <a:rPr lang="tr-TR" dirty="0" smtClean="0"/>
              <a:t> başının </a:t>
            </a:r>
            <a:r>
              <a:rPr lang="tr-TR" dirty="0" err="1" smtClean="0"/>
              <a:t>aktine</a:t>
            </a:r>
            <a:r>
              <a:rPr lang="tr-TR" dirty="0" smtClean="0"/>
              <a:t> bağlanabileceği bir pozisyon alır. Ardından </a:t>
            </a:r>
            <a:r>
              <a:rPr lang="tr-TR" dirty="0" err="1" smtClean="0"/>
              <a:t>miyozinin</a:t>
            </a:r>
            <a:r>
              <a:rPr lang="tr-TR" dirty="0" smtClean="0"/>
              <a:t> başı </a:t>
            </a:r>
            <a:r>
              <a:rPr lang="tr-TR" dirty="0" err="1" smtClean="0"/>
              <a:t>aktine</a:t>
            </a:r>
            <a:r>
              <a:rPr lang="tr-TR" dirty="0" smtClean="0"/>
              <a:t> bağlanır (</a:t>
            </a:r>
            <a:r>
              <a:rPr lang="tr-TR" dirty="0" err="1" smtClean="0"/>
              <a:t>aktin</a:t>
            </a:r>
            <a:r>
              <a:rPr lang="tr-TR" dirty="0" smtClean="0"/>
              <a:t>-</a:t>
            </a:r>
            <a:r>
              <a:rPr lang="tr-TR" dirty="0" err="1" smtClean="0"/>
              <a:t>miyozin</a:t>
            </a:r>
            <a:r>
              <a:rPr lang="tr-TR" dirty="0" smtClean="0"/>
              <a:t>-ADP-Pi kompleksi oluşur). 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smtClean="0"/>
              <a:t>Bu kompleksin oluşumu, Pi </a:t>
            </a:r>
            <a:r>
              <a:rPr lang="tr-TR" dirty="0" err="1" smtClean="0"/>
              <a:t>salınımını</a:t>
            </a:r>
            <a:r>
              <a:rPr lang="tr-TR" dirty="0" smtClean="0"/>
              <a:t> uyarır (zayıf bağlanma Pi </a:t>
            </a:r>
            <a:r>
              <a:rPr lang="tr-TR" dirty="0" err="1" smtClean="0"/>
              <a:t>salınımına</a:t>
            </a:r>
            <a:r>
              <a:rPr lang="tr-TR" dirty="0" smtClean="0"/>
              <a:t> yol açar). Pi </a:t>
            </a:r>
            <a:r>
              <a:rPr lang="tr-TR" dirty="0" err="1" smtClean="0"/>
              <a:t>salınımı</a:t>
            </a:r>
            <a:r>
              <a:rPr lang="tr-TR" dirty="0" smtClean="0"/>
              <a:t> ile bağlanma daha güçlü hale gelir.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Pi’nin</a:t>
            </a:r>
            <a:r>
              <a:rPr lang="tr-TR" dirty="0" smtClean="0"/>
              <a:t> </a:t>
            </a:r>
            <a:r>
              <a:rPr lang="tr-TR" dirty="0" err="1" smtClean="0"/>
              <a:t>salınımı</a:t>
            </a:r>
            <a:r>
              <a:rPr lang="tr-TR" dirty="0" smtClean="0"/>
              <a:t> ile meydana gelen daha güçlü bağlanma, önemli bir </a:t>
            </a:r>
            <a:r>
              <a:rPr lang="tr-TR" dirty="0" err="1" smtClean="0"/>
              <a:t>konformasyonel</a:t>
            </a:r>
            <a:r>
              <a:rPr lang="tr-TR" dirty="0" smtClean="0"/>
              <a:t> değişiklik meydana getirir (güç vuruşu = </a:t>
            </a:r>
            <a:r>
              <a:rPr lang="tr-TR" dirty="0" err="1" smtClean="0"/>
              <a:t>power</a:t>
            </a:r>
            <a:r>
              <a:rPr lang="tr-TR" dirty="0" smtClean="0"/>
              <a:t> </a:t>
            </a:r>
            <a:r>
              <a:rPr lang="tr-TR" dirty="0" err="1" smtClean="0"/>
              <a:t>stroke</a:t>
            </a:r>
            <a:r>
              <a:rPr lang="tr-TR" dirty="0" smtClean="0"/>
              <a:t>) ve </a:t>
            </a:r>
            <a:r>
              <a:rPr lang="tr-TR" dirty="0" err="1" smtClean="0"/>
              <a:t>aktin</a:t>
            </a:r>
            <a:r>
              <a:rPr lang="tr-TR" dirty="0" smtClean="0"/>
              <a:t>, </a:t>
            </a:r>
            <a:r>
              <a:rPr lang="tr-TR" dirty="0" err="1" smtClean="0"/>
              <a:t>sarkomerin</a:t>
            </a:r>
            <a:r>
              <a:rPr lang="tr-TR" dirty="0" smtClean="0"/>
              <a:t> merkezine doğru çekilir. Bu esnada ADP de salınır.</a:t>
            </a:r>
          </a:p>
          <a:p>
            <a:pPr marL="514350" indent="-514350">
              <a:buFont typeface="+mj-lt"/>
              <a:buAutoNum type="arabicPeriod"/>
            </a:pPr>
            <a:endParaRPr lang="tr-TR" dirty="0" smtClean="0"/>
          </a:p>
          <a:p>
            <a:pPr marL="514350" indent="-514350">
              <a:buFont typeface="+mj-lt"/>
              <a:buAutoNum type="arabicPeriod"/>
            </a:pPr>
            <a:r>
              <a:rPr lang="tr-TR" dirty="0" err="1" smtClean="0"/>
              <a:t>Miyozin</a:t>
            </a:r>
            <a:r>
              <a:rPr lang="tr-TR" dirty="0" smtClean="0"/>
              <a:t> başına ATP molekülünün bağlanması ile </a:t>
            </a:r>
            <a:r>
              <a:rPr lang="tr-TR" dirty="0" err="1" smtClean="0"/>
              <a:t>aktin</a:t>
            </a:r>
            <a:r>
              <a:rPr lang="tr-TR" dirty="0" smtClean="0"/>
              <a:t> serbestleşir.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ropomyosi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8130" name="Picture 2" descr="A four-part diagram shows how a myosin molecule pulls on an actin filament in a movement described as cross-bridge cycling. Myosin is represented by a blue oval on a thin black line that is attached at an acute angle to a thick horizontal line below it (myosin filament). Actin is represented by a thin black line above and parallel to the myosin filament. A set of four arrows represents the transitions between each of the four step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21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hlinkClick r:id="rId2"/>
              </a:rPr>
              <a:t>https://www.youtube.com/watch?v=7O_ZHyPeIIA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İskelet kası hücresinin boyu değişebilen en küçük birimi aşağıdakilerden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Troponin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Tropomiyozin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Triad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Sarkomer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Miyozin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İskelet kasının yapısal birimi, kas lifidir (fiber = kas hücresi). Kas lifi, yüzlerce çekirdeğe sahip olan tek bir hücre olarak kabul edilir. Bu hücre, </a:t>
            </a:r>
            <a:r>
              <a:rPr lang="tr-TR" dirty="0" err="1" smtClean="0"/>
              <a:t>miyoblastların</a:t>
            </a:r>
            <a:r>
              <a:rPr lang="tr-TR" dirty="0" smtClean="0"/>
              <a:t> füzyonu sonucu oluşmuştur.</a:t>
            </a:r>
          </a:p>
          <a:p>
            <a:endParaRPr lang="tr-TR" dirty="0" smtClean="0"/>
          </a:p>
          <a:p>
            <a:r>
              <a:rPr lang="tr-TR" dirty="0" smtClean="0"/>
              <a:t>Kas lifi hücreleri (fiberler), bir araya gelerek, fasikül (</a:t>
            </a:r>
            <a:r>
              <a:rPr lang="tr-TR" dirty="0" err="1" smtClean="0"/>
              <a:t>fascicle</a:t>
            </a:r>
            <a:r>
              <a:rPr lang="tr-TR" dirty="0" smtClean="0"/>
              <a:t>) halinde organize olur. Fasikülün içinde (fiberlerin arasında), </a:t>
            </a:r>
            <a:r>
              <a:rPr lang="tr-TR" dirty="0" err="1" smtClean="0"/>
              <a:t>endomisyum</a:t>
            </a:r>
            <a:r>
              <a:rPr lang="tr-TR" dirty="0" smtClean="0"/>
              <a:t> olarak bilinen bağ dokusu bulunur. Fasiküllerin etrafında/arasında </a:t>
            </a:r>
            <a:r>
              <a:rPr lang="tr-TR" dirty="0" err="1" smtClean="0"/>
              <a:t>perimisyum</a:t>
            </a:r>
            <a:r>
              <a:rPr lang="tr-TR" dirty="0" smtClean="0"/>
              <a:t> denen bağ dokusu bulunur. Tüm bunlar da en dışta </a:t>
            </a:r>
            <a:r>
              <a:rPr lang="tr-TR" dirty="0" err="1" smtClean="0"/>
              <a:t>epimisyum</a:t>
            </a:r>
            <a:r>
              <a:rPr lang="tr-TR" dirty="0" smtClean="0"/>
              <a:t> denilen bağ dokusu tarafından sarılmıştır. </a:t>
            </a:r>
            <a:r>
              <a:rPr lang="tr-TR" dirty="0" err="1" smtClean="0"/>
              <a:t>Epimisyum</a:t>
            </a:r>
            <a:r>
              <a:rPr lang="tr-TR" dirty="0" smtClean="0"/>
              <a:t> kemiğe yapışma bölgesinde </a:t>
            </a:r>
            <a:r>
              <a:rPr lang="tr-TR" dirty="0" err="1" smtClean="0"/>
              <a:t>tendona</a:t>
            </a:r>
            <a:r>
              <a:rPr lang="tr-TR" dirty="0" smtClean="0"/>
              <a:t> dönüşür.</a:t>
            </a:r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İskelet kası hücresinin boyu değişebilen en küçük birimi aşağıdakilerden hangisidir?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Troponin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Tropomiyozin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Triad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Sarkomer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Miyozin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Aşağıdaki </a:t>
            </a:r>
            <a:r>
              <a:rPr lang="tr-TR" dirty="0" err="1" smtClean="0"/>
              <a:t>sarkomer</a:t>
            </a:r>
            <a:r>
              <a:rPr lang="tr-TR" dirty="0" smtClean="0"/>
              <a:t> bölümlerinin hangisinde hem </a:t>
            </a:r>
            <a:r>
              <a:rPr lang="tr-TR" dirty="0" err="1" smtClean="0"/>
              <a:t>aktin</a:t>
            </a:r>
            <a:r>
              <a:rPr lang="tr-TR" dirty="0" smtClean="0"/>
              <a:t> hem </a:t>
            </a:r>
            <a:r>
              <a:rPr lang="tr-TR" dirty="0" err="1" smtClean="0"/>
              <a:t>miyozin</a:t>
            </a:r>
            <a:r>
              <a:rPr lang="tr-TR" dirty="0" smtClean="0"/>
              <a:t> filamanları birlikte bulunur?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I bandı</a:t>
            </a:r>
          </a:p>
          <a:p>
            <a:pPr marL="514350" indent="-514350">
              <a:buAutoNum type="alphaUcParenR"/>
            </a:pPr>
            <a:r>
              <a:rPr lang="tr-TR" dirty="0" smtClean="0"/>
              <a:t>M çizgisi</a:t>
            </a:r>
          </a:p>
          <a:p>
            <a:pPr marL="514350" indent="-514350">
              <a:buAutoNum type="alphaUcParenR"/>
            </a:pPr>
            <a:r>
              <a:rPr lang="tr-TR" dirty="0" smtClean="0"/>
              <a:t>H bandı</a:t>
            </a:r>
          </a:p>
          <a:p>
            <a:pPr marL="514350" indent="-514350">
              <a:buAutoNum type="alphaUcParenR"/>
            </a:pPr>
            <a:r>
              <a:rPr lang="tr-TR" dirty="0" smtClean="0"/>
              <a:t>A bandı</a:t>
            </a:r>
          </a:p>
          <a:p>
            <a:pPr marL="514350" indent="-514350">
              <a:buAutoNum type="alphaUcParenR"/>
            </a:pPr>
            <a:r>
              <a:rPr lang="tr-TR" dirty="0" smtClean="0"/>
              <a:t>Z çizgisi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tr-TR" dirty="0" smtClean="0"/>
              <a:t>Aşağıdaki </a:t>
            </a:r>
            <a:r>
              <a:rPr lang="tr-TR" dirty="0" err="1" smtClean="0"/>
              <a:t>sarkomer</a:t>
            </a:r>
            <a:r>
              <a:rPr lang="tr-TR" dirty="0" smtClean="0"/>
              <a:t> bölümlerinin hangisinde hem </a:t>
            </a:r>
            <a:r>
              <a:rPr lang="tr-TR" dirty="0" err="1" smtClean="0"/>
              <a:t>aktin</a:t>
            </a:r>
            <a:r>
              <a:rPr lang="tr-TR" dirty="0" smtClean="0"/>
              <a:t> hem </a:t>
            </a:r>
            <a:r>
              <a:rPr lang="tr-TR" dirty="0" err="1" smtClean="0"/>
              <a:t>miyozin</a:t>
            </a:r>
            <a:r>
              <a:rPr lang="tr-TR" dirty="0" smtClean="0"/>
              <a:t> filamanları birlikte bulunur?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I bandı</a:t>
            </a:r>
          </a:p>
          <a:p>
            <a:pPr marL="514350" indent="-514350">
              <a:buAutoNum type="alphaUcParenR"/>
            </a:pPr>
            <a:r>
              <a:rPr lang="tr-TR" dirty="0" smtClean="0"/>
              <a:t>M çizgisi</a:t>
            </a:r>
          </a:p>
          <a:p>
            <a:pPr marL="514350" indent="-514350">
              <a:buAutoNum type="alphaUcParenR"/>
            </a:pPr>
            <a:r>
              <a:rPr lang="tr-TR" dirty="0" smtClean="0"/>
              <a:t>H bandı</a:t>
            </a:r>
          </a:p>
          <a:p>
            <a:pPr marL="514350" indent="-514350">
              <a:buAutoNum type="alphaUcParenR"/>
            </a:pPr>
            <a:r>
              <a:rPr lang="tr-TR" b="1" dirty="0" smtClean="0">
                <a:solidFill>
                  <a:srgbClr val="FF0000"/>
                </a:solidFill>
              </a:rPr>
              <a:t>A bandı</a:t>
            </a:r>
          </a:p>
          <a:p>
            <a:pPr marL="514350" indent="-514350">
              <a:buAutoNum type="alphaUcParenR"/>
            </a:pPr>
            <a:r>
              <a:rPr lang="tr-TR" dirty="0" smtClean="0"/>
              <a:t>Z çizgisi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Kas dokusunda aşağıdakilerden hangisinin </a:t>
            </a:r>
            <a:r>
              <a:rPr lang="tr-TR" dirty="0" err="1" smtClean="0"/>
              <a:t>ATPaz</a:t>
            </a:r>
            <a:r>
              <a:rPr lang="tr-TR" dirty="0" smtClean="0"/>
              <a:t> etkisi vardır?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Troponin</a:t>
            </a:r>
            <a:r>
              <a:rPr lang="tr-TR" dirty="0" smtClean="0"/>
              <a:t>-C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Troponin</a:t>
            </a:r>
            <a:r>
              <a:rPr lang="tr-TR" dirty="0" smtClean="0"/>
              <a:t>-T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Tropomiyozin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Aktin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Miyozin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3.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Kas dokusunda aşağıdakilerden hangisinin </a:t>
            </a:r>
            <a:r>
              <a:rPr lang="tr-TR" dirty="0" err="1" smtClean="0"/>
              <a:t>ATPaz</a:t>
            </a:r>
            <a:r>
              <a:rPr lang="tr-TR" dirty="0" smtClean="0"/>
              <a:t> etkisi vardır?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Troponin</a:t>
            </a:r>
            <a:r>
              <a:rPr lang="tr-TR" dirty="0" smtClean="0"/>
              <a:t>-C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Troponin</a:t>
            </a:r>
            <a:r>
              <a:rPr lang="tr-TR" dirty="0" smtClean="0"/>
              <a:t>-T</a:t>
            </a:r>
          </a:p>
          <a:p>
            <a:pPr marL="514350" indent="-514350">
              <a:buAutoNum type="alphaUcParenR"/>
            </a:pPr>
            <a:r>
              <a:rPr lang="tr-TR" dirty="0" err="1" smtClean="0"/>
              <a:t>Tropomiyozin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Aktin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Miyozin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Çok çekirdekli olan kas hücresi (fiber = kas lifi), elektriksel olarak uyarılabilir özellikte olan bir plazma </a:t>
            </a:r>
            <a:r>
              <a:rPr lang="tr-TR" dirty="0" err="1" smtClean="0"/>
              <a:t>membranı</a:t>
            </a:r>
            <a:r>
              <a:rPr lang="tr-TR" dirty="0" smtClean="0"/>
              <a:t> (</a:t>
            </a:r>
            <a:r>
              <a:rPr lang="tr-TR" dirty="0" err="1" smtClean="0"/>
              <a:t>sarkolemma</a:t>
            </a:r>
            <a:r>
              <a:rPr lang="tr-TR" dirty="0" smtClean="0"/>
              <a:t>) tarafından sarılır.</a:t>
            </a:r>
          </a:p>
          <a:p>
            <a:endParaRPr lang="tr-TR" dirty="0" smtClean="0"/>
          </a:p>
          <a:p>
            <a:r>
              <a:rPr lang="tr-TR" dirty="0" smtClean="0"/>
              <a:t>Kas lifi hücresi, </a:t>
            </a:r>
            <a:r>
              <a:rPr lang="tr-TR" dirty="0" err="1" smtClean="0"/>
              <a:t>intrasellüler</a:t>
            </a:r>
            <a:r>
              <a:rPr lang="tr-TR" dirty="0" smtClean="0"/>
              <a:t> sıvı (</a:t>
            </a:r>
            <a:r>
              <a:rPr lang="tr-TR" dirty="0" err="1" smtClean="0"/>
              <a:t>sarkoplazma</a:t>
            </a:r>
            <a:r>
              <a:rPr lang="tr-TR" dirty="0" smtClean="0"/>
              <a:t>) içerisinde yerleşmiş ve birbirlerine paralel tarzda düzenlenmiş </a:t>
            </a:r>
            <a:r>
              <a:rPr lang="tr-TR" dirty="0" err="1" smtClean="0"/>
              <a:t>miyofibriller</a:t>
            </a:r>
            <a:r>
              <a:rPr lang="tr-TR" dirty="0" smtClean="0"/>
              <a:t> içerir.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44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Kas hücresi (fiber) içerisindeki </a:t>
            </a:r>
            <a:r>
              <a:rPr lang="tr-TR" dirty="0" err="1" smtClean="0"/>
              <a:t>miyofibriller</a:t>
            </a:r>
            <a:r>
              <a:rPr lang="tr-TR" dirty="0" smtClean="0"/>
              <a:t>, elektron mikroskobuyla incelendiğinde, birbirini takip eden karanlık ve aydınlık bantlardan oluştuğu görülür. Bunlara, sırasıyla, </a:t>
            </a:r>
            <a:r>
              <a:rPr lang="tr-TR" b="1" dirty="0" err="1" smtClean="0"/>
              <a:t>a</a:t>
            </a:r>
            <a:r>
              <a:rPr lang="tr-TR" dirty="0" err="1" smtClean="0"/>
              <a:t>nizotropik</a:t>
            </a:r>
            <a:r>
              <a:rPr lang="tr-TR" dirty="0" smtClean="0"/>
              <a:t> bant (</a:t>
            </a:r>
            <a:r>
              <a:rPr lang="tr-TR" b="1" dirty="0" smtClean="0"/>
              <a:t>A</a:t>
            </a:r>
            <a:r>
              <a:rPr lang="tr-TR" dirty="0" smtClean="0"/>
              <a:t> bandı) ve </a:t>
            </a:r>
            <a:r>
              <a:rPr lang="tr-TR" b="1" dirty="0" err="1" smtClean="0"/>
              <a:t>i</a:t>
            </a:r>
            <a:r>
              <a:rPr lang="tr-TR" dirty="0" err="1" smtClean="0"/>
              <a:t>zotropik</a:t>
            </a:r>
            <a:r>
              <a:rPr lang="tr-TR" dirty="0" smtClean="0"/>
              <a:t> bant (</a:t>
            </a:r>
            <a:r>
              <a:rPr lang="tr-TR" b="1" dirty="0" smtClean="0"/>
              <a:t>I</a:t>
            </a:r>
            <a:r>
              <a:rPr lang="tr-TR" dirty="0" smtClean="0"/>
              <a:t> bandı) denir.</a:t>
            </a:r>
          </a:p>
          <a:p>
            <a:endParaRPr lang="tr-TR" dirty="0" smtClean="0"/>
          </a:p>
          <a:p>
            <a:r>
              <a:rPr lang="tr-TR" dirty="0" smtClean="0"/>
              <a:t>A bandının koyuluğu daha hafif olan merkezi bölgesine </a:t>
            </a:r>
            <a:r>
              <a:rPr lang="tr-TR" b="1" dirty="0" smtClean="0"/>
              <a:t>H</a:t>
            </a:r>
            <a:r>
              <a:rPr lang="tr-TR" dirty="0" smtClean="0"/>
              <a:t> bandı adı verilir. Bunun ortasında M diski (</a:t>
            </a:r>
            <a:r>
              <a:rPr lang="tr-TR" b="1" dirty="0" err="1" smtClean="0"/>
              <a:t>M</a:t>
            </a:r>
            <a:r>
              <a:rPr lang="tr-TR" dirty="0" err="1" smtClean="0"/>
              <a:t>ittelscheibe</a:t>
            </a:r>
            <a:r>
              <a:rPr lang="tr-TR" dirty="0" smtClean="0"/>
              <a:t> = merkezi disk) bulunur.</a:t>
            </a:r>
          </a:p>
          <a:p>
            <a:endParaRPr lang="tr-TR" dirty="0" smtClean="0"/>
          </a:p>
          <a:p>
            <a:r>
              <a:rPr lang="tr-TR" dirty="0" smtClean="0"/>
              <a:t>I bandı ise, çok yoğun ve ince bir çizgi ile ikiye bölünür. Bu çizgiye Z çizgisi (</a:t>
            </a:r>
            <a:r>
              <a:rPr lang="tr-TR" b="1" dirty="0" err="1" smtClean="0"/>
              <a:t>Z</a:t>
            </a:r>
            <a:r>
              <a:rPr lang="tr-TR" dirty="0" err="1" smtClean="0"/>
              <a:t>wischenscheibe</a:t>
            </a:r>
            <a:r>
              <a:rPr lang="tr-TR" dirty="0" smtClean="0"/>
              <a:t> = ara disk) adı verilir.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İki Z çizgisi arasına “</a:t>
            </a:r>
            <a:r>
              <a:rPr lang="tr-TR" dirty="0" err="1" smtClean="0"/>
              <a:t>sarkomer</a:t>
            </a:r>
            <a:r>
              <a:rPr lang="tr-TR" dirty="0" smtClean="0"/>
              <a:t>” adı verilir. </a:t>
            </a:r>
            <a:r>
              <a:rPr lang="tr-TR" u="sng" dirty="0" err="1" smtClean="0"/>
              <a:t>Sarkomer</a:t>
            </a:r>
            <a:r>
              <a:rPr lang="tr-TR" u="sng" dirty="0" smtClean="0"/>
              <a:t>, kasın fonksiyonel birimidir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9144000" cy="2571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4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Miyofibrili</a:t>
            </a:r>
            <a:r>
              <a:rPr lang="tr-TR" dirty="0" smtClean="0"/>
              <a:t> Oluşturan Başlıca Proteinler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Kalın Flaman: </a:t>
            </a:r>
            <a:r>
              <a:rPr lang="tr-TR" dirty="0" err="1" smtClean="0"/>
              <a:t>Miyozin</a:t>
            </a:r>
            <a:endParaRPr lang="tr-TR" dirty="0" smtClean="0"/>
          </a:p>
          <a:p>
            <a:pPr lvl="1"/>
            <a:r>
              <a:rPr lang="tr-TR" dirty="0" err="1" smtClean="0"/>
              <a:t>Miyozin</a:t>
            </a:r>
            <a:r>
              <a:rPr lang="tr-TR" dirty="0" smtClean="0"/>
              <a:t>; 2 ağır ve 4 de hafif zincirden oluşur (</a:t>
            </a:r>
            <a:r>
              <a:rPr lang="tr-TR" dirty="0" err="1" smtClean="0"/>
              <a:t>hekzamer</a:t>
            </a:r>
            <a:r>
              <a:rPr lang="tr-TR" dirty="0" smtClean="0"/>
              <a:t>). Ağır zincirler; çift sarmaldan oluşan bir </a:t>
            </a:r>
            <a:r>
              <a:rPr lang="tr-TR" dirty="0" err="1" smtClean="0"/>
              <a:t>fibröz</a:t>
            </a:r>
            <a:r>
              <a:rPr lang="tr-TR" dirty="0" smtClean="0"/>
              <a:t> kuyruğa ve her bir sarmalın başında bulunan </a:t>
            </a:r>
            <a:r>
              <a:rPr lang="tr-TR" dirty="0" err="1" smtClean="0"/>
              <a:t>globüler</a:t>
            </a:r>
            <a:r>
              <a:rPr lang="tr-TR" dirty="0" smtClean="0"/>
              <a:t> bir baş kısmına sahiptir.</a:t>
            </a:r>
          </a:p>
          <a:p>
            <a:pPr lvl="1"/>
            <a:r>
              <a:rPr lang="tr-TR" dirty="0" err="1" smtClean="0"/>
              <a:t>Miyozinin</a:t>
            </a:r>
            <a:r>
              <a:rPr lang="tr-TR" dirty="0" smtClean="0"/>
              <a:t> baş kısmı üzerinde, ATP bağlayan ve </a:t>
            </a:r>
            <a:r>
              <a:rPr lang="tr-TR" dirty="0" err="1" smtClean="0"/>
              <a:t>aktine</a:t>
            </a:r>
            <a:r>
              <a:rPr lang="tr-TR" dirty="0" smtClean="0"/>
              <a:t> bağlanan bölgeler vardır.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İnce Flaman:</a:t>
            </a:r>
          </a:p>
          <a:p>
            <a:pPr lvl="1"/>
            <a:r>
              <a:rPr lang="tr-TR" dirty="0" err="1" smtClean="0"/>
              <a:t>Aktin</a:t>
            </a:r>
            <a:endParaRPr lang="tr-TR" sz="2200" dirty="0" smtClean="0"/>
          </a:p>
          <a:p>
            <a:pPr lvl="1"/>
            <a:r>
              <a:rPr lang="tr-TR" dirty="0" err="1" smtClean="0"/>
              <a:t>Tropomiyozin</a:t>
            </a:r>
            <a:r>
              <a:rPr lang="tr-TR" dirty="0" smtClean="0"/>
              <a:t>: Dinlenme durumunda </a:t>
            </a:r>
            <a:r>
              <a:rPr lang="tr-TR" dirty="0" err="1" smtClean="0"/>
              <a:t>aktinin</a:t>
            </a:r>
            <a:r>
              <a:rPr lang="tr-TR" dirty="0" smtClean="0"/>
              <a:t> aktif bölgelerini kapatır.</a:t>
            </a:r>
            <a:endParaRPr lang="tr-TR" sz="2200" dirty="0" smtClean="0"/>
          </a:p>
          <a:p>
            <a:pPr lvl="1"/>
            <a:r>
              <a:rPr lang="tr-TR" dirty="0" err="1" smtClean="0"/>
              <a:t>Troponin</a:t>
            </a:r>
            <a:r>
              <a:rPr lang="tr-TR" dirty="0" smtClean="0"/>
              <a:t> kompleksi</a:t>
            </a:r>
            <a:endParaRPr lang="tr-TR" sz="2200" dirty="0" smtClean="0"/>
          </a:p>
          <a:p>
            <a:pPr lvl="2"/>
            <a:r>
              <a:rPr lang="tr-TR" dirty="0" err="1" smtClean="0"/>
              <a:t>Troponin</a:t>
            </a:r>
            <a:r>
              <a:rPr lang="tr-TR" dirty="0" smtClean="0"/>
              <a:t> T: </a:t>
            </a:r>
            <a:r>
              <a:rPr lang="tr-TR" dirty="0" err="1" smtClean="0"/>
              <a:t>Tropomiyozine</a:t>
            </a:r>
            <a:r>
              <a:rPr lang="tr-TR" dirty="0" smtClean="0"/>
              <a:t> ve diğer 2 </a:t>
            </a:r>
            <a:r>
              <a:rPr lang="tr-TR" dirty="0" err="1" smtClean="0"/>
              <a:t>troponine</a:t>
            </a:r>
            <a:r>
              <a:rPr lang="tr-TR" dirty="0" smtClean="0"/>
              <a:t> bağlanır.</a:t>
            </a:r>
          </a:p>
          <a:p>
            <a:pPr lvl="2"/>
            <a:r>
              <a:rPr lang="tr-TR" dirty="0" err="1" smtClean="0"/>
              <a:t>Troponin</a:t>
            </a:r>
            <a:r>
              <a:rPr lang="tr-TR" dirty="0" smtClean="0"/>
              <a:t> I: </a:t>
            </a:r>
            <a:r>
              <a:rPr lang="tr-TR" dirty="0" err="1" smtClean="0"/>
              <a:t>Aktine</a:t>
            </a:r>
            <a:r>
              <a:rPr lang="tr-TR" dirty="0" smtClean="0"/>
              <a:t> bağlanır ve </a:t>
            </a:r>
            <a:r>
              <a:rPr lang="tr-TR" dirty="0" err="1" smtClean="0"/>
              <a:t>aktin</a:t>
            </a:r>
            <a:r>
              <a:rPr lang="tr-TR" dirty="0" smtClean="0"/>
              <a:t>-</a:t>
            </a:r>
            <a:r>
              <a:rPr lang="tr-TR" dirty="0" err="1" smtClean="0"/>
              <a:t>miyozin</a:t>
            </a:r>
            <a:r>
              <a:rPr lang="tr-TR" dirty="0" smtClean="0"/>
              <a:t> etkileşimini </a:t>
            </a:r>
            <a:r>
              <a:rPr lang="tr-TR" dirty="0" err="1" smtClean="0"/>
              <a:t>inhibe</a:t>
            </a:r>
            <a:r>
              <a:rPr lang="tr-TR" dirty="0" smtClean="0"/>
              <a:t> eder.</a:t>
            </a:r>
          </a:p>
          <a:p>
            <a:pPr lvl="2"/>
            <a:r>
              <a:rPr lang="tr-TR" dirty="0" err="1" smtClean="0"/>
              <a:t>Troponin</a:t>
            </a:r>
            <a:r>
              <a:rPr lang="tr-TR" dirty="0" smtClean="0"/>
              <a:t> C: </a:t>
            </a:r>
            <a:r>
              <a:rPr lang="tr-TR" dirty="0" err="1" smtClean="0"/>
              <a:t>Ca</a:t>
            </a:r>
            <a:r>
              <a:rPr lang="tr-TR" baseline="30000" dirty="0" smtClean="0"/>
              <a:t>+2 </a:t>
            </a:r>
            <a:r>
              <a:rPr lang="tr-TR" dirty="0" smtClean="0"/>
              <a:t>bağlar.</a:t>
            </a:r>
          </a:p>
          <a:p>
            <a:pPr lvl="2"/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659</Words>
  <Application>Microsoft Office PowerPoint</Application>
  <PresentationFormat>Ekran Gösterisi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1 Kasım – İskelet Kası</vt:lpstr>
      <vt:lpstr>Slayt 2</vt:lpstr>
      <vt:lpstr>Slayt 3</vt:lpstr>
      <vt:lpstr>Slayt 4</vt:lpstr>
      <vt:lpstr>Slayt 5</vt:lpstr>
      <vt:lpstr>Slayt 6</vt:lpstr>
      <vt:lpstr>Slayt 7</vt:lpstr>
      <vt:lpstr>Slayt 8</vt:lpstr>
      <vt:lpstr>Miyofibrili Oluşturan Başlıca Proteinler</vt:lpstr>
      <vt:lpstr>Slayt 10</vt:lpstr>
      <vt:lpstr>Slayt 11</vt:lpstr>
      <vt:lpstr>Slayt 12</vt:lpstr>
      <vt:lpstr>Kasılma</vt:lpstr>
      <vt:lpstr>Slayt 14</vt:lpstr>
      <vt:lpstr>Kasılma Süreci</vt:lpstr>
      <vt:lpstr>Slayt 16</vt:lpstr>
      <vt:lpstr>Slayt 17</vt:lpstr>
      <vt:lpstr>Slayt 18</vt:lpstr>
      <vt:lpstr>1. Soru</vt:lpstr>
      <vt:lpstr>1. Soru</vt:lpstr>
      <vt:lpstr>2. Soru</vt:lpstr>
      <vt:lpstr>2. Soru</vt:lpstr>
      <vt:lpstr>3. Soru</vt:lpstr>
      <vt:lpstr>3. Soru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Çıkmış TUS Soruları Etkinliği</dc:title>
  <dc:creator>User</dc:creator>
  <cp:lastModifiedBy>User</cp:lastModifiedBy>
  <cp:revision>62</cp:revision>
  <dcterms:created xsi:type="dcterms:W3CDTF">2019-10-13T14:50:17Z</dcterms:created>
  <dcterms:modified xsi:type="dcterms:W3CDTF">2019-11-11T17:21:04Z</dcterms:modified>
</cp:coreProperties>
</file>