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2" r:id="rId3"/>
    <p:sldId id="333" r:id="rId4"/>
    <p:sldId id="342" r:id="rId5"/>
    <p:sldId id="343" r:id="rId6"/>
    <p:sldId id="347" r:id="rId7"/>
    <p:sldId id="337" r:id="rId8"/>
    <p:sldId id="344" r:id="rId9"/>
    <p:sldId id="345" r:id="rId10"/>
    <p:sldId id="338" r:id="rId11"/>
    <p:sldId id="346" r:id="rId12"/>
    <p:sldId id="323" r:id="rId13"/>
    <p:sldId id="348" r:id="rId14"/>
    <p:sldId id="274" r:id="rId15"/>
    <p:sldId id="349" r:id="rId16"/>
    <p:sldId id="267" r:id="rId17"/>
    <p:sldId id="350" r:id="rId18"/>
    <p:sldId id="327" r:id="rId19"/>
    <p:sldId id="351" r:id="rId20"/>
    <p:sldId id="329" r:id="rId21"/>
    <p:sldId id="352" r:id="rId22"/>
    <p:sldId id="331" r:id="rId23"/>
    <p:sldId id="354" r:id="rId24"/>
    <p:sldId id="355" r:id="rId25"/>
    <p:sldId id="356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21 Ekim – Dolaşım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097360"/>
            <a:ext cx="8229600" cy="4347864"/>
          </a:xfrm>
        </p:spPr>
        <p:txBody>
          <a:bodyPr>
            <a:normAutofit/>
          </a:bodyPr>
          <a:lstStyle/>
          <a:p>
            <a:r>
              <a:rPr lang="tr-TR" dirty="0" smtClean="0"/>
              <a:t>Kalp ve </a:t>
            </a:r>
            <a:r>
              <a:rPr lang="tr-TR" dirty="0" err="1" smtClean="0"/>
              <a:t>Perikard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Fetal</a:t>
            </a:r>
            <a:r>
              <a:rPr lang="tr-TR" dirty="0" smtClean="0"/>
              <a:t> Dolaşım</a:t>
            </a:r>
          </a:p>
          <a:p>
            <a:endParaRPr lang="tr-TR" dirty="0" smtClean="0"/>
          </a:p>
          <a:p>
            <a:r>
              <a:rPr lang="tr-TR" dirty="0" smtClean="0"/>
              <a:t>Arterler</a:t>
            </a:r>
          </a:p>
          <a:p>
            <a:endParaRPr lang="tr-TR" dirty="0" smtClean="0"/>
          </a:p>
          <a:p>
            <a:r>
              <a:rPr lang="tr-TR" dirty="0" err="1" smtClean="0"/>
              <a:t>Venler</a:t>
            </a:r>
            <a:r>
              <a:rPr lang="tr-TR" dirty="0" smtClean="0"/>
              <a:t> ve Lenfatik Sistem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 </a:t>
            </a:r>
            <a:r>
              <a:rPr lang="tr-TR" dirty="0" err="1" smtClean="0"/>
              <a:t>ventrikül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Sağ </a:t>
            </a:r>
            <a:r>
              <a:rPr lang="tr-TR" dirty="0" err="1" smtClean="0"/>
              <a:t>ventrikülün</a:t>
            </a:r>
            <a:r>
              <a:rPr lang="tr-TR" dirty="0" smtClean="0"/>
              <a:t> sol-üst bölümünde bulunan huni şeklindeki yere </a:t>
            </a:r>
            <a:r>
              <a:rPr lang="tr-TR" b="1" dirty="0" err="1" smtClean="0"/>
              <a:t>conus</a:t>
            </a:r>
            <a:r>
              <a:rPr lang="tr-TR" b="1" dirty="0" smtClean="0"/>
              <a:t> </a:t>
            </a:r>
            <a:r>
              <a:rPr lang="tr-TR" b="1" dirty="0" err="1" smtClean="0"/>
              <a:t>arteriosus</a:t>
            </a:r>
            <a:r>
              <a:rPr lang="tr-TR" dirty="0" smtClean="0"/>
              <a:t> denilir. Yukarıda </a:t>
            </a:r>
            <a:r>
              <a:rPr lang="tr-TR" b="1" dirty="0" err="1" smtClean="0"/>
              <a:t>truncus</a:t>
            </a:r>
            <a:r>
              <a:rPr lang="tr-TR" b="1" dirty="0" smtClean="0"/>
              <a:t> </a:t>
            </a:r>
            <a:r>
              <a:rPr lang="tr-TR" b="1" dirty="0" err="1" smtClean="0"/>
              <a:t>pulmonalis’</a:t>
            </a:r>
            <a:r>
              <a:rPr lang="tr-TR" dirty="0" err="1" smtClean="0"/>
              <a:t>in</a:t>
            </a:r>
            <a:r>
              <a:rPr lang="tr-TR" dirty="0" smtClean="0"/>
              <a:t> başlangıcına kadar uzanır.</a:t>
            </a:r>
          </a:p>
          <a:p>
            <a:endParaRPr lang="tr-TR" dirty="0" smtClean="0"/>
          </a:p>
          <a:p>
            <a:r>
              <a:rPr lang="tr-TR" dirty="0" smtClean="0"/>
              <a:t>Yukarıda </a:t>
            </a:r>
            <a:r>
              <a:rPr lang="tr-TR" b="1" dirty="0" err="1" smtClean="0"/>
              <a:t>crista</a:t>
            </a:r>
            <a:r>
              <a:rPr lang="tr-TR" b="1" dirty="0" smtClean="0"/>
              <a:t> </a:t>
            </a:r>
            <a:r>
              <a:rPr lang="tr-TR" b="1" dirty="0" err="1" smtClean="0"/>
              <a:t>supraventricularis</a:t>
            </a:r>
            <a:r>
              <a:rPr lang="tr-TR" dirty="0" smtClean="0"/>
              <a:t>, </a:t>
            </a:r>
            <a:r>
              <a:rPr lang="tr-TR" dirty="0" err="1" smtClean="0"/>
              <a:t>atriyoventriküler</a:t>
            </a:r>
            <a:r>
              <a:rPr lang="tr-TR" dirty="0" smtClean="0"/>
              <a:t> </a:t>
            </a:r>
            <a:r>
              <a:rPr lang="tr-TR" dirty="0" err="1" smtClean="0"/>
              <a:t>ostium</a:t>
            </a:r>
            <a:r>
              <a:rPr lang="tr-TR" dirty="0" smtClean="0"/>
              <a:t> ile </a:t>
            </a:r>
            <a:r>
              <a:rPr lang="tr-TR" dirty="0" err="1" smtClean="0"/>
              <a:t>truncus</a:t>
            </a:r>
            <a:r>
              <a:rPr lang="tr-TR" dirty="0" smtClean="0"/>
              <a:t> </a:t>
            </a:r>
            <a:r>
              <a:rPr lang="tr-TR" dirty="0" err="1" smtClean="0"/>
              <a:t>pulmonalis</a:t>
            </a:r>
            <a:r>
              <a:rPr lang="tr-TR" dirty="0" smtClean="0"/>
              <a:t> </a:t>
            </a:r>
            <a:r>
              <a:rPr lang="tr-TR" dirty="0" err="1" smtClean="0"/>
              <a:t>ostium’u</a:t>
            </a:r>
            <a:r>
              <a:rPr lang="tr-TR" dirty="0" smtClean="0"/>
              <a:t> arasında bulunur.</a:t>
            </a:r>
          </a:p>
          <a:p>
            <a:endParaRPr lang="tr-TR" dirty="0" smtClean="0"/>
          </a:p>
          <a:p>
            <a:r>
              <a:rPr lang="tr-TR" dirty="0" smtClean="0"/>
              <a:t>Aşağıda </a:t>
            </a:r>
            <a:r>
              <a:rPr lang="tr-TR" b="1" dirty="0" err="1" smtClean="0"/>
              <a:t>trabecula</a:t>
            </a:r>
            <a:r>
              <a:rPr lang="tr-TR" b="1" dirty="0" smtClean="0"/>
              <a:t> </a:t>
            </a:r>
            <a:r>
              <a:rPr lang="tr-TR" b="1" dirty="0" err="1" smtClean="0"/>
              <a:t>septomarginalis</a:t>
            </a:r>
            <a:r>
              <a:rPr lang="tr-TR" b="1" dirty="0" smtClean="0"/>
              <a:t> </a:t>
            </a:r>
            <a:r>
              <a:rPr lang="tr-TR" dirty="0" smtClean="0"/>
              <a:t>denen köprü biçiminde bir yapı vardır. Bu kas yapısı, sağ </a:t>
            </a:r>
            <a:r>
              <a:rPr lang="tr-TR" dirty="0" err="1" smtClean="0"/>
              <a:t>ventrikülün</a:t>
            </a:r>
            <a:r>
              <a:rPr lang="tr-TR" dirty="0" smtClean="0"/>
              <a:t> fazla genişlemesini önler </a:t>
            </a:r>
            <a:r>
              <a:rPr lang="tr-TR" b="1" dirty="0" smtClean="0"/>
              <a:t>(</a:t>
            </a:r>
            <a:r>
              <a:rPr lang="tr-TR" b="1" dirty="0" err="1" smtClean="0"/>
              <a:t>moderator</a:t>
            </a:r>
            <a:r>
              <a:rPr lang="tr-TR" b="1" dirty="0" smtClean="0"/>
              <a:t> </a:t>
            </a:r>
            <a:r>
              <a:rPr lang="tr-TR" b="1" dirty="0" err="1" smtClean="0"/>
              <a:t>band</a:t>
            </a:r>
            <a:r>
              <a:rPr lang="tr-TR" b="1" dirty="0" smtClean="0"/>
              <a:t>)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crista supraventricular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920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 verilen “yapı-ilgili olduğu kalp bölümü” eşleştirmelerinden hangisi yanlıştır?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Apex</a:t>
            </a:r>
            <a:r>
              <a:rPr lang="tr-TR" dirty="0" smtClean="0"/>
              <a:t> </a:t>
            </a:r>
            <a:r>
              <a:rPr lang="tr-TR" dirty="0" err="1" smtClean="0"/>
              <a:t>cordis</a:t>
            </a:r>
            <a:r>
              <a:rPr lang="tr-TR" dirty="0" smtClean="0"/>
              <a:t> – sol </a:t>
            </a:r>
            <a:r>
              <a:rPr lang="tr-TR" dirty="0" err="1" smtClean="0"/>
              <a:t>ventrikül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Basis</a:t>
            </a:r>
            <a:r>
              <a:rPr lang="tr-TR" dirty="0" smtClean="0"/>
              <a:t> </a:t>
            </a:r>
            <a:r>
              <a:rPr lang="tr-TR" dirty="0" err="1" smtClean="0"/>
              <a:t>cordis</a:t>
            </a:r>
            <a:r>
              <a:rPr lang="tr-TR" dirty="0" smtClean="0"/>
              <a:t> –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atrium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terminalis</a:t>
            </a:r>
            <a:r>
              <a:rPr lang="tr-TR" dirty="0" smtClean="0"/>
              <a:t> – sağ </a:t>
            </a:r>
            <a:r>
              <a:rPr lang="tr-TR" dirty="0" err="1" smtClean="0"/>
              <a:t>atrium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Facies</a:t>
            </a:r>
            <a:r>
              <a:rPr lang="tr-TR" dirty="0" smtClean="0"/>
              <a:t> </a:t>
            </a:r>
            <a:r>
              <a:rPr lang="tr-TR" dirty="0" err="1" smtClean="0"/>
              <a:t>sternocostalis</a:t>
            </a:r>
            <a:r>
              <a:rPr lang="tr-TR" dirty="0" smtClean="0"/>
              <a:t> – sol </a:t>
            </a:r>
            <a:r>
              <a:rPr lang="tr-TR" dirty="0" err="1" smtClean="0"/>
              <a:t>atrium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Conus</a:t>
            </a:r>
            <a:r>
              <a:rPr lang="tr-TR" dirty="0" smtClean="0"/>
              <a:t> </a:t>
            </a:r>
            <a:r>
              <a:rPr lang="tr-TR" dirty="0" err="1" smtClean="0"/>
              <a:t>arteriosus</a:t>
            </a:r>
            <a:r>
              <a:rPr lang="tr-TR" dirty="0" smtClean="0"/>
              <a:t> – sağ </a:t>
            </a:r>
            <a:r>
              <a:rPr lang="tr-TR" dirty="0" err="1" smtClean="0"/>
              <a:t>ventrikül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 verilen “yapı-ilgili olduğu kalp bölümü” eşleştirmelerinden hangisi yanlıştır?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Apex</a:t>
            </a:r>
            <a:r>
              <a:rPr lang="tr-TR" dirty="0" smtClean="0"/>
              <a:t> </a:t>
            </a:r>
            <a:r>
              <a:rPr lang="tr-TR" dirty="0" err="1" smtClean="0"/>
              <a:t>cordis</a:t>
            </a:r>
            <a:r>
              <a:rPr lang="tr-TR" dirty="0" smtClean="0"/>
              <a:t> – sol </a:t>
            </a:r>
            <a:r>
              <a:rPr lang="tr-TR" dirty="0" err="1" smtClean="0"/>
              <a:t>ventrikül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Basis</a:t>
            </a:r>
            <a:r>
              <a:rPr lang="tr-TR" dirty="0" smtClean="0"/>
              <a:t> </a:t>
            </a:r>
            <a:r>
              <a:rPr lang="tr-TR" dirty="0" err="1" smtClean="0"/>
              <a:t>cordis</a:t>
            </a:r>
            <a:r>
              <a:rPr lang="tr-TR" dirty="0" smtClean="0"/>
              <a:t> –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atrium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terminalis</a:t>
            </a:r>
            <a:r>
              <a:rPr lang="tr-TR" dirty="0" smtClean="0"/>
              <a:t> – sağ </a:t>
            </a:r>
            <a:r>
              <a:rPr lang="tr-TR" dirty="0" err="1" smtClean="0"/>
              <a:t>atrium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Facies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sternocostalis</a:t>
            </a:r>
            <a:r>
              <a:rPr lang="tr-TR" b="1" dirty="0" smtClean="0">
                <a:solidFill>
                  <a:srgbClr val="FF0000"/>
                </a:solidFill>
              </a:rPr>
              <a:t> – sol </a:t>
            </a:r>
            <a:r>
              <a:rPr lang="tr-TR" b="1" dirty="0" err="1" smtClean="0">
                <a:solidFill>
                  <a:srgbClr val="FF0000"/>
                </a:solidFill>
              </a:rPr>
              <a:t>atrium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Conus</a:t>
            </a:r>
            <a:r>
              <a:rPr lang="tr-TR" dirty="0" smtClean="0"/>
              <a:t> </a:t>
            </a:r>
            <a:r>
              <a:rPr lang="tr-TR" dirty="0" err="1" smtClean="0"/>
              <a:t>arteriosus</a:t>
            </a:r>
            <a:r>
              <a:rPr lang="tr-TR" dirty="0" smtClean="0"/>
              <a:t> – sağ </a:t>
            </a:r>
            <a:r>
              <a:rPr lang="tr-TR" dirty="0" err="1" smtClean="0"/>
              <a:t>ventrikül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Sağ kalpte bulunmayan oluşum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Fossa </a:t>
            </a:r>
            <a:r>
              <a:rPr lang="tr-TR" dirty="0" err="1" smtClean="0"/>
              <a:t>ovalis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carnea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septomarginalis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Conus</a:t>
            </a:r>
            <a:r>
              <a:rPr lang="tr-TR" dirty="0" smtClean="0"/>
              <a:t> </a:t>
            </a:r>
            <a:r>
              <a:rPr lang="tr-TR" dirty="0" err="1" smtClean="0"/>
              <a:t>medullaris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coronarius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Sağ kalpte bulunmayan oluşum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Fossa </a:t>
            </a:r>
            <a:r>
              <a:rPr lang="tr-TR" dirty="0" err="1" smtClean="0"/>
              <a:t>ovalis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carnea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septomarginalis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Conus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medullaris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coronarius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yapılardan hangisi kalbin sağ </a:t>
            </a:r>
            <a:r>
              <a:rPr lang="tr-TR" dirty="0" err="1" smtClean="0"/>
              <a:t>atrium’unda</a:t>
            </a:r>
            <a:r>
              <a:rPr lang="tr-TR" dirty="0" smtClean="0"/>
              <a:t> bulunmaz?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Musculi</a:t>
            </a:r>
            <a:r>
              <a:rPr lang="tr-TR" dirty="0" smtClean="0"/>
              <a:t> </a:t>
            </a:r>
            <a:r>
              <a:rPr lang="tr-TR" dirty="0" err="1" smtClean="0"/>
              <a:t>pectinati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venae</a:t>
            </a:r>
            <a:r>
              <a:rPr lang="tr-TR" dirty="0" smtClean="0"/>
              <a:t> </a:t>
            </a:r>
            <a:r>
              <a:rPr lang="tr-TR" dirty="0" err="1" smtClean="0"/>
              <a:t>cavae</a:t>
            </a:r>
            <a:r>
              <a:rPr lang="tr-TR" dirty="0" smtClean="0"/>
              <a:t> </a:t>
            </a:r>
            <a:r>
              <a:rPr lang="tr-TR" dirty="0" err="1" smtClean="0"/>
              <a:t>inferioris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Fossa </a:t>
            </a:r>
            <a:r>
              <a:rPr lang="tr-TR" dirty="0" err="1" smtClean="0"/>
              <a:t>ovalis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Musculus</a:t>
            </a:r>
            <a:r>
              <a:rPr lang="tr-TR" dirty="0" smtClean="0"/>
              <a:t> </a:t>
            </a:r>
            <a:r>
              <a:rPr lang="tr-TR" dirty="0" err="1" smtClean="0"/>
              <a:t>papillaris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yapılardan hangisi kalbin sağ </a:t>
            </a:r>
            <a:r>
              <a:rPr lang="tr-TR" dirty="0" err="1" smtClean="0"/>
              <a:t>atrium’unda</a:t>
            </a:r>
            <a:r>
              <a:rPr lang="tr-TR" dirty="0" smtClean="0"/>
              <a:t> bulunmaz?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Musculi</a:t>
            </a:r>
            <a:r>
              <a:rPr lang="tr-TR" dirty="0" smtClean="0"/>
              <a:t> </a:t>
            </a:r>
            <a:r>
              <a:rPr lang="tr-TR" dirty="0" err="1" smtClean="0"/>
              <a:t>pectinati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coronarii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venae</a:t>
            </a:r>
            <a:r>
              <a:rPr lang="tr-TR" dirty="0" smtClean="0"/>
              <a:t> </a:t>
            </a:r>
            <a:r>
              <a:rPr lang="tr-TR" dirty="0" err="1" smtClean="0"/>
              <a:t>cavae</a:t>
            </a:r>
            <a:r>
              <a:rPr lang="tr-TR" dirty="0" smtClean="0"/>
              <a:t> </a:t>
            </a:r>
            <a:r>
              <a:rPr lang="tr-TR" dirty="0" err="1" smtClean="0"/>
              <a:t>inferioris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Fossa </a:t>
            </a:r>
            <a:r>
              <a:rPr lang="tr-TR" dirty="0" err="1" smtClean="0"/>
              <a:t>ovalis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Musculus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papillaris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posterior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anatomik yapılardan hangisi </a:t>
            </a: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dextrum’da</a:t>
            </a:r>
            <a:r>
              <a:rPr lang="tr-TR" dirty="0" smtClean="0"/>
              <a:t>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Valva</a:t>
            </a:r>
            <a:r>
              <a:rPr lang="tr-TR" dirty="0" smtClean="0"/>
              <a:t> </a:t>
            </a:r>
            <a:r>
              <a:rPr lang="tr-TR" dirty="0" err="1" smtClean="0"/>
              <a:t>bicuspidalis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terminalis</a:t>
            </a:r>
            <a:r>
              <a:rPr lang="tr-TR" dirty="0" smtClean="0"/>
              <a:t> </a:t>
            </a:r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Musculus</a:t>
            </a:r>
            <a:r>
              <a:rPr lang="tr-TR" dirty="0" smtClean="0"/>
              <a:t> </a:t>
            </a:r>
            <a:r>
              <a:rPr lang="tr-TR" dirty="0" err="1" smtClean="0"/>
              <a:t>papillaris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septomarginalis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Fasciculus</a:t>
            </a:r>
            <a:r>
              <a:rPr lang="tr-TR" dirty="0" smtClean="0"/>
              <a:t> </a:t>
            </a:r>
            <a:r>
              <a:rPr lang="tr-TR" dirty="0" err="1" smtClean="0"/>
              <a:t>atrioventricularis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anatomik yapılardan hangisi </a:t>
            </a: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dextrum’da</a:t>
            </a:r>
            <a:r>
              <a:rPr lang="tr-TR" dirty="0" smtClean="0"/>
              <a:t>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Valva</a:t>
            </a:r>
            <a:r>
              <a:rPr lang="tr-TR" dirty="0" smtClean="0"/>
              <a:t> </a:t>
            </a:r>
            <a:r>
              <a:rPr lang="tr-TR" dirty="0" err="1" smtClean="0"/>
              <a:t>bicuspidalis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Crista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terminalis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Musculus</a:t>
            </a:r>
            <a:r>
              <a:rPr lang="tr-TR" dirty="0" smtClean="0"/>
              <a:t> </a:t>
            </a:r>
            <a:r>
              <a:rPr lang="tr-TR" dirty="0" err="1" smtClean="0"/>
              <a:t>papillaris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septomarginalis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Fasciculus</a:t>
            </a:r>
            <a:r>
              <a:rPr lang="tr-TR" dirty="0" smtClean="0"/>
              <a:t> </a:t>
            </a:r>
            <a:r>
              <a:rPr lang="tr-TR" dirty="0" err="1" smtClean="0"/>
              <a:t>atrioventricularis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Kalbin Dış Yüzü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Kalbin tabanına </a:t>
            </a:r>
            <a:r>
              <a:rPr lang="tr-TR" b="1" dirty="0" err="1" smtClean="0"/>
              <a:t>basis</a:t>
            </a:r>
            <a:r>
              <a:rPr lang="tr-TR" b="1" dirty="0" smtClean="0"/>
              <a:t> </a:t>
            </a:r>
            <a:r>
              <a:rPr lang="tr-TR" b="1" dirty="0" err="1" smtClean="0"/>
              <a:t>cordis</a:t>
            </a:r>
            <a:r>
              <a:rPr lang="tr-TR" dirty="0" smtClean="0"/>
              <a:t>, tepesine </a:t>
            </a:r>
            <a:r>
              <a:rPr lang="tr-TR" b="1" dirty="0" err="1" smtClean="0"/>
              <a:t>apex</a:t>
            </a:r>
            <a:r>
              <a:rPr lang="tr-TR" b="1" dirty="0" smtClean="0"/>
              <a:t> </a:t>
            </a:r>
            <a:r>
              <a:rPr lang="tr-TR" b="1" dirty="0" err="1" smtClean="0"/>
              <a:t>cordis</a:t>
            </a:r>
            <a:r>
              <a:rPr lang="tr-TR" b="1" dirty="0" smtClean="0"/>
              <a:t> </a:t>
            </a:r>
            <a:r>
              <a:rPr lang="tr-TR" dirty="0" smtClean="0"/>
              <a:t>denir.</a:t>
            </a:r>
          </a:p>
          <a:p>
            <a:pPr lvl="1"/>
            <a:r>
              <a:rPr lang="tr-TR" b="1" dirty="0" err="1" smtClean="0"/>
              <a:t>Basis</a:t>
            </a:r>
            <a:r>
              <a:rPr lang="tr-TR" b="1" dirty="0" smtClean="0"/>
              <a:t> </a:t>
            </a:r>
            <a:r>
              <a:rPr lang="tr-TR" b="1" dirty="0" err="1" smtClean="0"/>
              <a:t>cordis</a:t>
            </a:r>
            <a:r>
              <a:rPr lang="tr-TR" dirty="0" smtClean="0"/>
              <a:t>, esas olarak sol </a:t>
            </a:r>
            <a:r>
              <a:rPr lang="tr-TR" dirty="0" err="1" smtClean="0"/>
              <a:t>atrium</a:t>
            </a:r>
            <a:r>
              <a:rPr lang="tr-TR" dirty="0" smtClean="0"/>
              <a:t> ve bir ölçüde de sağ </a:t>
            </a:r>
            <a:r>
              <a:rPr lang="tr-TR" dirty="0" err="1" smtClean="0"/>
              <a:t>atrium</a:t>
            </a:r>
            <a:r>
              <a:rPr lang="tr-TR" dirty="0" smtClean="0"/>
              <a:t> tarafından oluşturulur. </a:t>
            </a:r>
          </a:p>
          <a:p>
            <a:pPr lvl="1"/>
            <a:r>
              <a:rPr lang="tr-TR" b="1" dirty="0" err="1" smtClean="0"/>
              <a:t>Apex</a:t>
            </a:r>
            <a:r>
              <a:rPr lang="tr-TR" b="1" dirty="0" smtClean="0"/>
              <a:t> </a:t>
            </a:r>
            <a:r>
              <a:rPr lang="tr-TR" b="1" dirty="0" err="1" smtClean="0"/>
              <a:t>cordis</a:t>
            </a:r>
            <a:r>
              <a:rPr lang="tr-TR" dirty="0" err="1" smtClean="0"/>
              <a:t>’i</a:t>
            </a:r>
            <a:r>
              <a:rPr lang="tr-TR" dirty="0" smtClean="0"/>
              <a:t> sol </a:t>
            </a:r>
            <a:r>
              <a:rPr lang="tr-TR" dirty="0" err="1" smtClean="0"/>
              <a:t>ventrikül</a:t>
            </a:r>
            <a:r>
              <a:rPr lang="tr-TR" dirty="0" smtClean="0"/>
              <a:t> oluşturur.</a:t>
            </a:r>
          </a:p>
          <a:p>
            <a:endParaRPr lang="tr-TR" dirty="0" smtClean="0"/>
          </a:p>
          <a:p>
            <a:r>
              <a:rPr lang="tr-TR" dirty="0" err="1" smtClean="0"/>
              <a:t>Atriumlarla</a:t>
            </a:r>
            <a:r>
              <a:rPr lang="tr-TR" dirty="0" smtClean="0"/>
              <a:t> </a:t>
            </a:r>
            <a:r>
              <a:rPr lang="tr-TR" dirty="0" err="1" smtClean="0"/>
              <a:t>ventrikülleri</a:t>
            </a:r>
            <a:r>
              <a:rPr lang="tr-TR" dirty="0" smtClean="0"/>
              <a:t> ayıran oluğa “</a:t>
            </a:r>
            <a:r>
              <a:rPr lang="tr-TR" dirty="0" err="1" smtClean="0"/>
              <a:t>sulcus</a:t>
            </a:r>
            <a:r>
              <a:rPr lang="tr-TR" dirty="0" smtClean="0"/>
              <a:t> </a:t>
            </a:r>
            <a:r>
              <a:rPr lang="tr-TR" dirty="0" err="1" smtClean="0"/>
              <a:t>coronarius</a:t>
            </a:r>
            <a:r>
              <a:rPr lang="tr-TR" dirty="0" smtClean="0"/>
              <a:t>” denir. Bu olukta “</a:t>
            </a:r>
            <a:r>
              <a:rPr lang="tr-TR" b="1" dirty="0" err="1" smtClean="0"/>
              <a:t>sinus</a:t>
            </a:r>
            <a:r>
              <a:rPr lang="tr-TR" b="1" dirty="0" smtClean="0"/>
              <a:t> </a:t>
            </a:r>
            <a:r>
              <a:rPr lang="tr-TR" b="1" dirty="0" err="1" smtClean="0"/>
              <a:t>coronarius</a:t>
            </a:r>
            <a:r>
              <a:rPr lang="tr-TR" dirty="0" smtClean="0"/>
              <a:t>” bulunur.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coronarius</a:t>
            </a:r>
            <a:r>
              <a:rPr lang="tr-TR" dirty="0" smtClean="0"/>
              <a:t>, kalbin </a:t>
            </a:r>
            <a:r>
              <a:rPr lang="tr-TR" dirty="0" err="1" smtClean="0"/>
              <a:t>venöz</a:t>
            </a:r>
            <a:r>
              <a:rPr lang="tr-TR" dirty="0" smtClean="0"/>
              <a:t> kanının yaklaşık %60'ını toplayarak sağ </a:t>
            </a:r>
            <a:r>
              <a:rPr lang="tr-TR" dirty="0" err="1" smtClean="0"/>
              <a:t>atrium'a</a:t>
            </a:r>
            <a:r>
              <a:rPr lang="tr-TR" dirty="0" smtClean="0"/>
              <a:t> boşaltır.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yapılardan hangisi </a:t>
            </a: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dextrum’da</a:t>
            </a:r>
            <a:r>
              <a:rPr lang="tr-TR" dirty="0" smtClean="0"/>
              <a:t> yer almaz?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Musculus</a:t>
            </a:r>
            <a:r>
              <a:rPr lang="tr-TR" dirty="0" smtClean="0"/>
              <a:t> </a:t>
            </a:r>
            <a:r>
              <a:rPr lang="tr-TR" dirty="0" err="1" smtClean="0"/>
              <a:t>papillaris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terminalis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Musculi</a:t>
            </a:r>
            <a:r>
              <a:rPr lang="tr-TR" dirty="0" smtClean="0"/>
              <a:t> </a:t>
            </a:r>
            <a:r>
              <a:rPr lang="tr-TR" dirty="0" err="1" smtClean="0"/>
              <a:t>pectinati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Fossa </a:t>
            </a:r>
            <a:r>
              <a:rPr lang="tr-TR" dirty="0" err="1" smtClean="0"/>
              <a:t>ovalis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yapılardan hangisi </a:t>
            </a: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dextrum’da</a:t>
            </a:r>
            <a:r>
              <a:rPr lang="tr-TR" dirty="0" smtClean="0"/>
              <a:t> yer almaz?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Musculus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papillaris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terminalis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Musculi</a:t>
            </a:r>
            <a:r>
              <a:rPr lang="tr-TR" dirty="0" smtClean="0"/>
              <a:t> </a:t>
            </a:r>
            <a:r>
              <a:rPr lang="tr-TR" dirty="0" err="1" smtClean="0"/>
              <a:t>pectinati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Fossa </a:t>
            </a:r>
            <a:r>
              <a:rPr lang="tr-TR" dirty="0" err="1" smtClean="0"/>
              <a:t>ovalis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Ostium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supraventricularis</a:t>
            </a:r>
            <a:r>
              <a:rPr lang="tr-TR" dirty="0" smtClean="0"/>
              <a:t>, aşağıdaki kalp bölümlerinin hangisinde yer alır?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Sağ </a:t>
            </a:r>
            <a:r>
              <a:rPr lang="tr-TR" dirty="0" err="1" smtClean="0"/>
              <a:t>aurikula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Sol </a:t>
            </a:r>
            <a:r>
              <a:rPr lang="tr-TR" dirty="0" err="1" smtClean="0"/>
              <a:t>aurikula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Sağ </a:t>
            </a:r>
            <a:r>
              <a:rPr lang="tr-TR" dirty="0" err="1" smtClean="0"/>
              <a:t>ventrikül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Sol </a:t>
            </a:r>
            <a:r>
              <a:rPr lang="tr-TR" dirty="0" err="1" smtClean="0"/>
              <a:t>ventrikül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Sol </a:t>
            </a:r>
            <a:r>
              <a:rPr lang="tr-TR" dirty="0" err="1" smtClean="0"/>
              <a:t>atrium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supraventricularis</a:t>
            </a:r>
            <a:r>
              <a:rPr lang="tr-TR" dirty="0" smtClean="0"/>
              <a:t>, aşağıdaki kalp bölümlerinin hangisinde yer alır?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Sağ </a:t>
            </a:r>
            <a:r>
              <a:rPr lang="tr-TR" dirty="0" err="1" smtClean="0"/>
              <a:t>aurikula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Sol </a:t>
            </a:r>
            <a:r>
              <a:rPr lang="tr-TR" dirty="0" err="1" smtClean="0"/>
              <a:t>aurikula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Sağ </a:t>
            </a:r>
            <a:r>
              <a:rPr lang="tr-TR" b="1" dirty="0" err="1" smtClean="0">
                <a:solidFill>
                  <a:srgbClr val="FF0000"/>
                </a:solidFill>
              </a:rPr>
              <a:t>ventrikül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Sol </a:t>
            </a:r>
            <a:r>
              <a:rPr lang="tr-TR" dirty="0" err="1" smtClean="0"/>
              <a:t>ventrikül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Sol </a:t>
            </a:r>
            <a:r>
              <a:rPr lang="tr-TR" dirty="0" err="1" smtClean="0"/>
              <a:t>atrium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septomarginalis</a:t>
            </a:r>
            <a:r>
              <a:rPr lang="tr-TR" dirty="0" smtClean="0"/>
              <a:t>, kalbin aşağıdaki kısımlarının hangisinde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Ventriculus</a:t>
            </a:r>
            <a:r>
              <a:rPr lang="tr-TR" dirty="0" smtClean="0"/>
              <a:t> </a:t>
            </a:r>
            <a:r>
              <a:rPr lang="tr-TR" dirty="0" err="1" smtClean="0"/>
              <a:t>dexter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Ventriculus</a:t>
            </a:r>
            <a:r>
              <a:rPr lang="tr-TR" dirty="0" smtClean="0"/>
              <a:t> </a:t>
            </a:r>
            <a:r>
              <a:rPr lang="tr-TR" dirty="0" err="1" smtClean="0"/>
              <a:t>sinister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coronarius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dextrum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sinistrum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/>
              <a:t>Trabecula</a:t>
            </a:r>
            <a:r>
              <a:rPr lang="tr-TR" dirty="0" smtClean="0"/>
              <a:t> </a:t>
            </a:r>
            <a:r>
              <a:rPr lang="tr-TR" dirty="0" err="1" smtClean="0"/>
              <a:t>septomarginalis</a:t>
            </a:r>
            <a:r>
              <a:rPr lang="tr-TR" dirty="0" smtClean="0"/>
              <a:t>, kalbin aşağıdaki kısımlarının hangisinde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Ventriculus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dexter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Ventriculus</a:t>
            </a:r>
            <a:r>
              <a:rPr lang="tr-TR" dirty="0" smtClean="0"/>
              <a:t> </a:t>
            </a:r>
            <a:r>
              <a:rPr lang="tr-TR" dirty="0" err="1" smtClean="0"/>
              <a:t>sinister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coronarius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dextrum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Atrium</a:t>
            </a:r>
            <a:r>
              <a:rPr lang="tr-TR" dirty="0" smtClean="0"/>
              <a:t> </a:t>
            </a:r>
            <a:r>
              <a:rPr lang="tr-TR" dirty="0" err="1" smtClean="0"/>
              <a:t>sinistrum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Kalbin İç Yüzü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Sağ </a:t>
            </a:r>
            <a:r>
              <a:rPr lang="tr-TR" dirty="0" err="1" smtClean="0"/>
              <a:t>atrium</a:t>
            </a:r>
            <a:r>
              <a:rPr lang="tr-TR" dirty="0" smtClean="0"/>
              <a:t> ve sağ </a:t>
            </a:r>
            <a:r>
              <a:rPr lang="tr-TR" dirty="0" err="1" smtClean="0"/>
              <a:t>ventrikül</a:t>
            </a:r>
            <a:r>
              <a:rPr lang="tr-TR" dirty="0" smtClean="0"/>
              <a:t> arasında </a:t>
            </a:r>
            <a:r>
              <a:rPr lang="tr-TR" dirty="0" err="1" smtClean="0"/>
              <a:t>triküspit</a:t>
            </a:r>
            <a:r>
              <a:rPr lang="tr-TR" dirty="0" smtClean="0"/>
              <a:t> kapak, sol </a:t>
            </a:r>
            <a:r>
              <a:rPr lang="tr-TR" dirty="0" err="1" smtClean="0"/>
              <a:t>atrium</a:t>
            </a:r>
            <a:r>
              <a:rPr lang="tr-TR" dirty="0" smtClean="0"/>
              <a:t> ve sol </a:t>
            </a:r>
            <a:r>
              <a:rPr lang="tr-TR" dirty="0" err="1" smtClean="0"/>
              <a:t>ventrikül</a:t>
            </a:r>
            <a:r>
              <a:rPr lang="tr-TR" dirty="0" smtClean="0"/>
              <a:t> arasında mitral kapak bulunur. Bu kapaklar </a:t>
            </a:r>
            <a:r>
              <a:rPr lang="tr-TR" dirty="0" err="1" smtClean="0"/>
              <a:t>ventriküllerin</a:t>
            </a:r>
            <a:r>
              <a:rPr lang="tr-TR" dirty="0" smtClean="0"/>
              <a:t> </a:t>
            </a:r>
            <a:r>
              <a:rPr lang="tr-TR" b="1" dirty="0" err="1" smtClean="0"/>
              <a:t>papiller</a:t>
            </a:r>
            <a:r>
              <a:rPr lang="tr-TR" b="1" dirty="0" smtClean="0"/>
              <a:t> kaslar</a:t>
            </a:r>
            <a:r>
              <a:rPr lang="tr-TR" dirty="0" smtClean="0"/>
              <a:t>ına “</a:t>
            </a:r>
            <a:r>
              <a:rPr lang="tr-TR" b="1" dirty="0" err="1" smtClean="0"/>
              <a:t>chordae</a:t>
            </a:r>
            <a:r>
              <a:rPr lang="tr-TR" b="1" dirty="0" smtClean="0"/>
              <a:t> </a:t>
            </a:r>
            <a:r>
              <a:rPr lang="tr-TR" b="1" dirty="0" err="1" smtClean="0"/>
              <a:t>tendineae</a:t>
            </a:r>
            <a:r>
              <a:rPr lang="tr-TR" dirty="0" smtClean="0"/>
              <a:t>” denilen liflerle tutunur. </a:t>
            </a:r>
          </a:p>
          <a:p>
            <a:pPr lvl="1"/>
            <a:r>
              <a:rPr lang="tr-TR" dirty="0" smtClean="0"/>
              <a:t>Sol </a:t>
            </a:r>
            <a:r>
              <a:rPr lang="tr-TR" dirty="0" err="1" smtClean="0"/>
              <a:t>atrium</a:t>
            </a:r>
            <a:r>
              <a:rPr lang="tr-TR" dirty="0" smtClean="0"/>
              <a:t> ve sağ </a:t>
            </a:r>
            <a:r>
              <a:rPr lang="tr-TR" dirty="0" err="1" smtClean="0"/>
              <a:t>ventrikül</a:t>
            </a:r>
            <a:r>
              <a:rPr lang="tr-TR" dirty="0" smtClean="0"/>
              <a:t> arasında bir bağlantı yoktur.</a:t>
            </a:r>
          </a:p>
          <a:p>
            <a:pPr lvl="1"/>
            <a:r>
              <a:rPr lang="tr-TR" dirty="0" smtClean="0"/>
              <a:t>Sağ </a:t>
            </a:r>
            <a:r>
              <a:rPr lang="tr-TR" dirty="0" err="1" smtClean="0"/>
              <a:t>atrium</a:t>
            </a:r>
            <a:r>
              <a:rPr lang="tr-TR" dirty="0" smtClean="0"/>
              <a:t> ve sol </a:t>
            </a:r>
            <a:r>
              <a:rPr lang="tr-TR" dirty="0" err="1" smtClean="0"/>
              <a:t>ventrikül</a:t>
            </a:r>
            <a:r>
              <a:rPr lang="tr-TR" dirty="0" smtClean="0"/>
              <a:t> arasında </a:t>
            </a:r>
            <a:r>
              <a:rPr lang="en-US" b="1" dirty="0" err="1" smtClean="0"/>
              <a:t>atrioventri</a:t>
            </a:r>
            <a:r>
              <a:rPr lang="tr-TR" b="1" dirty="0" err="1" smtClean="0"/>
              <a:t>kü</a:t>
            </a:r>
            <a:r>
              <a:rPr lang="en-US" b="1" dirty="0" smtClean="0"/>
              <a:t>l</a:t>
            </a:r>
            <a:r>
              <a:rPr lang="tr-TR" b="1" dirty="0" smtClean="0"/>
              <a:t>e</a:t>
            </a:r>
            <a:r>
              <a:rPr lang="en-US" b="1" dirty="0" smtClean="0"/>
              <a:t>r septum </a:t>
            </a:r>
            <a:r>
              <a:rPr lang="tr-TR" dirty="0" smtClean="0"/>
              <a:t>bulunur.</a:t>
            </a:r>
          </a:p>
          <a:p>
            <a:r>
              <a:rPr lang="tr-TR" dirty="0" smtClean="0"/>
              <a:t>Kalbin iç yüzündeki kas kabartılarına</a:t>
            </a:r>
          </a:p>
          <a:p>
            <a:pPr lvl="1"/>
            <a:r>
              <a:rPr lang="tr-TR" dirty="0" err="1" smtClean="0"/>
              <a:t>atriumlarda</a:t>
            </a:r>
            <a:r>
              <a:rPr lang="tr-TR" dirty="0" smtClean="0"/>
              <a:t> </a:t>
            </a:r>
            <a:r>
              <a:rPr lang="tr-TR" b="1" dirty="0" smtClean="0"/>
              <a:t>mm. </a:t>
            </a:r>
            <a:r>
              <a:rPr lang="tr-TR" b="1" dirty="0" err="1" smtClean="0"/>
              <a:t>pectinati</a:t>
            </a:r>
            <a:endParaRPr lang="tr-TR" b="1" dirty="0" smtClean="0"/>
          </a:p>
          <a:p>
            <a:pPr lvl="1"/>
            <a:r>
              <a:rPr lang="tr-TR" dirty="0" err="1" smtClean="0"/>
              <a:t>ventriküllerde</a:t>
            </a:r>
            <a:r>
              <a:rPr lang="tr-TR" dirty="0" smtClean="0"/>
              <a:t> </a:t>
            </a:r>
            <a:r>
              <a:rPr lang="tr-TR" b="1" dirty="0" err="1" smtClean="0"/>
              <a:t>trabeculae</a:t>
            </a:r>
            <a:r>
              <a:rPr lang="tr-TR" b="1" dirty="0" smtClean="0"/>
              <a:t> </a:t>
            </a:r>
            <a:r>
              <a:rPr lang="tr-TR" b="1" dirty="0" err="1" smtClean="0"/>
              <a:t>carneae</a:t>
            </a:r>
            <a:r>
              <a:rPr lang="tr-TR" b="1" dirty="0" smtClean="0"/>
              <a:t> </a:t>
            </a:r>
          </a:p>
          <a:p>
            <a:pPr lvl="1">
              <a:buNone/>
            </a:pPr>
            <a:r>
              <a:rPr lang="tr-TR" dirty="0" smtClean="0"/>
              <a:t>denir. </a:t>
            </a:r>
          </a:p>
          <a:p>
            <a:pPr lvl="2"/>
            <a:r>
              <a:rPr lang="tr-TR" b="1" dirty="0" err="1" smtClean="0"/>
              <a:t>Papiller</a:t>
            </a:r>
            <a:r>
              <a:rPr lang="tr-TR" b="1" dirty="0" smtClean="0"/>
              <a:t> kaslar, </a:t>
            </a:r>
            <a:r>
              <a:rPr lang="tr-TR" dirty="0" err="1" smtClean="0"/>
              <a:t>trabeculae</a:t>
            </a:r>
            <a:r>
              <a:rPr lang="tr-TR" dirty="0" smtClean="0"/>
              <a:t> </a:t>
            </a:r>
            <a:r>
              <a:rPr lang="tr-TR" dirty="0" err="1" smtClean="0"/>
              <a:t>carneae’nın</a:t>
            </a:r>
            <a:r>
              <a:rPr lang="tr-TR" dirty="0" smtClean="0"/>
              <a:t> bir türüdür.</a:t>
            </a:r>
          </a:p>
          <a:p>
            <a:pPr lvl="2"/>
            <a:r>
              <a:rPr lang="tr-TR" dirty="0" err="1" smtClean="0"/>
              <a:t>Ventriküllerde</a:t>
            </a:r>
            <a:r>
              <a:rPr lang="tr-TR" dirty="0" smtClean="0"/>
              <a:t> </a:t>
            </a:r>
            <a:r>
              <a:rPr lang="tr-TR" b="1" dirty="0" err="1" smtClean="0"/>
              <a:t>m.papillaris</a:t>
            </a:r>
            <a:r>
              <a:rPr lang="tr-TR" b="1" dirty="0" smtClean="0"/>
              <a:t> </a:t>
            </a:r>
            <a:r>
              <a:rPr lang="tr-TR" b="1" dirty="0" err="1" smtClean="0"/>
              <a:t>anterior</a:t>
            </a:r>
            <a:r>
              <a:rPr lang="tr-TR" b="1" dirty="0" smtClean="0"/>
              <a:t> </a:t>
            </a:r>
            <a:r>
              <a:rPr lang="tr-TR" dirty="0" smtClean="0"/>
              <a:t>ve </a:t>
            </a:r>
            <a:r>
              <a:rPr lang="tr-TR" b="1" dirty="0" err="1" smtClean="0"/>
              <a:t>posterior</a:t>
            </a:r>
            <a:r>
              <a:rPr lang="tr-TR" dirty="0" smtClean="0"/>
              <a:t> olmak üzere iki adet </a:t>
            </a:r>
            <a:r>
              <a:rPr lang="tr-TR" dirty="0" err="1" smtClean="0"/>
              <a:t>papillar</a:t>
            </a:r>
            <a:r>
              <a:rPr lang="tr-TR" dirty="0" smtClean="0"/>
              <a:t> çıkıntı vardır. </a:t>
            </a:r>
          </a:p>
          <a:p>
            <a:pPr lvl="2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What is the function of AV (atrioventricular valves)_ – All About Heart and Blood Vessels_files\AV-Valves-300x2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548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rabeculae carnea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91" y="0"/>
            <a:ext cx="66314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ordae tendine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00" y="1700808"/>
            <a:ext cx="90370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 </a:t>
            </a:r>
            <a:r>
              <a:rPr lang="tr-TR" dirty="0" err="1" smtClean="0"/>
              <a:t>atrium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Sağ </a:t>
            </a:r>
            <a:r>
              <a:rPr lang="tr-TR" dirty="0" err="1" smtClean="0"/>
              <a:t>atriumun</a:t>
            </a:r>
            <a:r>
              <a:rPr lang="tr-TR" dirty="0" smtClean="0"/>
              <a:t> dış duvarında </a:t>
            </a:r>
            <a:r>
              <a:rPr lang="tr-TR" b="1" dirty="0" err="1" smtClean="0"/>
              <a:t>sulcus</a:t>
            </a:r>
            <a:r>
              <a:rPr lang="tr-TR" b="1" dirty="0" smtClean="0"/>
              <a:t> </a:t>
            </a:r>
            <a:r>
              <a:rPr lang="tr-TR" b="1" dirty="0" err="1" smtClean="0"/>
              <a:t>terminalis</a:t>
            </a:r>
            <a:r>
              <a:rPr lang="tr-TR" b="1" dirty="0" smtClean="0"/>
              <a:t> </a:t>
            </a:r>
            <a:r>
              <a:rPr lang="tr-TR" dirty="0" smtClean="0"/>
              <a:t>denilen bir oluk bulunur. Bu oluk, v. cava </a:t>
            </a:r>
            <a:r>
              <a:rPr lang="tr-TR" dirty="0" err="1" smtClean="0"/>
              <a:t>superior</a:t>
            </a:r>
            <a:r>
              <a:rPr lang="tr-TR" dirty="0" smtClean="0"/>
              <a:t> ile v. cava </a:t>
            </a:r>
            <a:r>
              <a:rPr lang="tr-TR" dirty="0" err="1" smtClean="0"/>
              <a:t>inferior</a:t>
            </a:r>
            <a:r>
              <a:rPr lang="tr-TR" dirty="0" smtClean="0"/>
              <a:t> arasında yukarıdan aşağıya doğru uzanır. Bu oluğun iç yüzde yapmış olduğu çıkıntıya </a:t>
            </a:r>
            <a:r>
              <a:rPr lang="tr-TR" b="1" dirty="0" err="1" smtClean="0"/>
              <a:t>crista</a:t>
            </a:r>
            <a:r>
              <a:rPr lang="tr-TR" b="1" dirty="0" smtClean="0"/>
              <a:t> </a:t>
            </a:r>
            <a:r>
              <a:rPr lang="tr-TR" b="1" dirty="0" err="1" smtClean="0"/>
              <a:t>terminalis</a:t>
            </a:r>
            <a:r>
              <a:rPr lang="tr-TR" b="1" dirty="0" smtClean="0"/>
              <a:t> </a:t>
            </a:r>
            <a:r>
              <a:rPr lang="tr-TR" dirty="0" smtClean="0"/>
              <a:t>denir.</a:t>
            </a:r>
          </a:p>
          <a:p>
            <a:pPr lvl="1"/>
            <a:r>
              <a:rPr lang="tr-TR" dirty="0" smtClean="0"/>
              <a:t>Sağ </a:t>
            </a:r>
            <a:r>
              <a:rPr lang="tr-TR" dirty="0" err="1" smtClean="0"/>
              <a:t>atriumun</a:t>
            </a:r>
            <a:r>
              <a:rPr lang="tr-TR" dirty="0" smtClean="0"/>
              <a:t> arka kısmına vena </a:t>
            </a:r>
            <a:r>
              <a:rPr lang="tr-TR" dirty="0" err="1" smtClean="0"/>
              <a:t>cavalar</a:t>
            </a:r>
            <a:r>
              <a:rPr lang="tr-TR" dirty="0" smtClean="0"/>
              <a:t> açılır ve buranın duvarı düzdür. Ön duvar ise mm. </a:t>
            </a:r>
            <a:r>
              <a:rPr lang="tr-TR" dirty="0" err="1" smtClean="0"/>
              <a:t>pectinati</a:t>
            </a:r>
            <a:r>
              <a:rPr lang="tr-TR" dirty="0" smtClean="0"/>
              <a:t> nedeniyle çıkıntılıdır. Bu iki bölüm arasındaki sınırı </a:t>
            </a:r>
            <a:r>
              <a:rPr lang="tr-TR" dirty="0" err="1" smtClean="0"/>
              <a:t>crista</a:t>
            </a:r>
            <a:r>
              <a:rPr lang="tr-TR" dirty="0" smtClean="0"/>
              <a:t> </a:t>
            </a:r>
            <a:r>
              <a:rPr lang="tr-TR" dirty="0" err="1" smtClean="0"/>
              <a:t>terminalis</a:t>
            </a:r>
            <a:r>
              <a:rPr lang="tr-TR" dirty="0" smtClean="0"/>
              <a:t> belirler.</a:t>
            </a:r>
          </a:p>
          <a:p>
            <a:r>
              <a:rPr lang="tr-TR" dirty="0" smtClean="0"/>
              <a:t>Kalbin </a:t>
            </a:r>
            <a:r>
              <a:rPr lang="tr-TR" dirty="0" err="1" smtClean="0"/>
              <a:t>venöz</a:t>
            </a:r>
            <a:r>
              <a:rPr lang="tr-TR" dirty="0" smtClean="0"/>
              <a:t> kanının yaklaşık %60’ını toplayan </a:t>
            </a:r>
            <a:r>
              <a:rPr lang="tr-TR" b="1" dirty="0" err="1" smtClean="0"/>
              <a:t>sinus</a:t>
            </a:r>
            <a:r>
              <a:rPr lang="tr-TR" b="1" dirty="0" smtClean="0"/>
              <a:t> </a:t>
            </a:r>
            <a:r>
              <a:rPr lang="tr-TR" b="1" dirty="0" err="1" smtClean="0"/>
              <a:t>coronarius</a:t>
            </a:r>
            <a:r>
              <a:rPr lang="tr-TR" b="1" dirty="0" smtClean="0"/>
              <a:t> sağ </a:t>
            </a:r>
            <a:r>
              <a:rPr lang="tr-TR" b="1" dirty="0" err="1" smtClean="0"/>
              <a:t>atriuma</a:t>
            </a:r>
            <a:r>
              <a:rPr lang="tr-TR" b="1" dirty="0" smtClean="0"/>
              <a:t> açılır</a:t>
            </a:r>
            <a:r>
              <a:rPr lang="tr-TR" dirty="0" smtClean="0"/>
              <a:t>. Geriye kalan %40’lık </a:t>
            </a:r>
            <a:r>
              <a:rPr lang="tr-TR" dirty="0" err="1" smtClean="0"/>
              <a:t>venöz</a:t>
            </a:r>
            <a:r>
              <a:rPr lang="tr-TR" dirty="0" smtClean="0"/>
              <a:t> kan, </a:t>
            </a:r>
            <a:r>
              <a:rPr lang="tr-TR" dirty="0" err="1" smtClean="0"/>
              <a:t>foramina</a:t>
            </a:r>
            <a:r>
              <a:rPr lang="tr-TR" dirty="0" smtClean="0"/>
              <a:t> </a:t>
            </a:r>
            <a:r>
              <a:rPr lang="tr-TR" dirty="0" err="1" smtClean="0"/>
              <a:t>venarum</a:t>
            </a:r>
            <a:r>
              <a:rPr lang="tr-TR" dirty="0" smtClean="0"/>
              <a:t> </a:t>
            </a:r>
            <a:r>
              <a:rPr lang="tr-TR" dirty="0" err="1" smtClean="0"/>
              <a:t>minimarum</a:t>
            </a:r>
            <a:r>
              <a:rPr lang="tr-TR" dirty="0" smtClean="0"/>
              <a:t> delikleri ile doğrudan sağ </a:t>
            </a:r>
            <a:r>
              <a:rPr lang="tr-TR" dirty="0" err="1" smtClean="0"/>
              <a:t>atriuma</a:t>
            </a:r>
            <a:r>
              <a:rPr lang="tr-TR" dirty="0" smtClean="0"/>
              <a:t> açılır.</a:t>
            </a:r>
          </a:p>
          <a:p>
            <a:r>
              <a:rPr lang="tr-TR" dirty="0" smtClean="0"/>
              <a:t>Sağ </a:t>
            </a:r>
            <a:r>
              <a:rPr lang="tr-TR" dirty="0" err="1" smtClean="0"/>
              <a:t>atriyumdan</a:t>
            </a:r>
            <a:r>
              <a:rPr lang="tr-TR" dirty="0" smtClean="0"/>
              <a:t> bakıldığında görülebilen, </a:t>
            </a:r>
            <a:r>
              <a:rPr lang="tr-TR" b="1" dirty="0" smtClean="0"/>
              <a:t>fossa ovalis</a:t>
            </a:r>
            <a:r>
              <a:rPr lang="tr-TR" dirty="0" smtClean="0"/>
              <a:t>in belirgin olan kenarına </a:t>
            </a:r>
            <a:r>
              <a:rPr lang="tr-TR" b="1" dirty="0" err="1" smtClean="0"/>
              <a:t>limbus</a:t>
            </a:r>
            <a:r>
              <a:rPr lang="tr-TR" b="1" dirty="0" smtClean="0"/>
              <a:t> </a:t>
            </a:r>
            <a:r>
              <a:rPr lang="tr-TR" b="1" dirty="0" err="1" smtClean="0"/>
              <a:t>fossae</a:t>
            </a:r>
            <a:r>
              <a:rPr lang="tr-TR" b="1" dirty="0" smtClean="0"/>
              <a:t> </a:t>
            </a:r>
            <a:r>
              <a:rPr lang="tr-TR" b="1" dirty="0" err="1" smtClean="0"/>
              <a:t>ovalis</a:t>
            </a:r>
            <a:r>
              <a:rPr lang="tr-TR" dirty="0" smtClean="0"/>
              <a:t> denir.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rista terminal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183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4288"/>
            <a:ext cx="76866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698</Words>
  <Application>Microsoft Office PowerPoint</Application>
  <PresentationFormat>Ekran Gösterisi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21 Ekim – Dolaşım Sistemi</vt:lpstr>
      <vt:lpstr>Kalbin Dış Yüzü</vt:lpstr>
      <vt:lpstr>Kalbin İç Yüzü</vt:lpstr>
      <vt:lpstr>Slayt 4</vt:lpstr>
      <vt:lpstr>Slayt 5</vt:lpstr>
      <vt:lpstr>Slayt 6</vt:lpstr>
      <vt:lpstr>Sağ atrium</vt:lpstr>
      <vt:lpstr>Slayt 8</vt:lpstr>
      <vt:lpstr>Slayt 9</vt:lpstr>
      <vt:lpstr>Sağ ventrikül</vt:lpstr>
      <vt:lpstr>Slayt 11</vt:lpstr>
      <vt:lpstr>1. Soru</vt:lpstr>
      <vt:lpstr>1. Soru</vt:lpstr>
      <vt:lpstr>2. Soru</vt:lpstr>
      <vt:lpstr>2. Soru</vt:lpstr>
      <vt:lpstr>3. Soru</vt:lpstr>
      <vt:lpstr>3. Soru</vt:lpstr>
      <vt:lpstr>4. Soru</vt:lpstr>
      <vt:lpstr>4. Soru</vt:lpstr>
      <vt:lpstr>5. Soru</vt:lpstr>
      <vt:lpstr>5. Soru</vt:lpstr>
      <vt:lpstr>6. Soru</vt:lpstr>
      <vt:lpstr>6. Soru</vt:lpstr>
      <vt:lpstr>7. Soru</vt:lpstr>
      <vt:lpstr>7.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Çıkmış TUS Soruları Etkinliği</dc:title>
  <dc:creator>User</dc:creator>
  <cp:lastModifiedBy>Yeni</cp:lastModifiedBy>
  <cp:revision>139</cp:revision>
  <dcterms:created xsi:type="dcterms:W3CDTF">2019-10-13T14:50:17Z</dcterms:created>
  <dcterms:modified xsi:type="dcterms:W3CDTF">2019-10-25T05:44:48Z</dcterms:modified>
</cp:coreProperties>
</file>