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83" r:id="rId5"/>
    <p:sldId id="284" r:id="rId6"/>
    <p:sldId id="260" r:id="rId7"/>
    <p:sldId id="272" r:id="rId8"/>
    <p:sldId id="267" r:id="rId9"/>
    <p:sldId id="273" r:id="rId10"/>
    <p:sldId id="270" r:id="rId11"/>
    <p:sldId id="275" r:id="rId12"/>
    <p:sldId id="271" r:id="rId13"/>
    <p:sldId id="276" r:id="rId14"/>
    <p:sldId id="277" r:id="rId15"/>
    <p:sldId id="278" r:id="rId16"/>
    <p:sldId id="280" r:id="rId17"/>
    <p:sldId id="28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Histoloji-Embriyoloji-Fizyoloji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 numCol="2">
            <a:normAutofit fontScale="85000" lnSpcReduction="10000"/>
          </a:bodyPr>
          <a:lstStyle/>
          <a:p>
            <a:r>
              <a:rPr lang="tr-TR" dirty="0" smtClean="0"/>
              <a:t>28: Hücre</a:t>
            </a:r>
          </a:p>
          <a:p>
            <a:r>
              <a:rPr lang="tr-TR" dirty="0" smtClean="0"/>
              <a:t>30: Hücre</a:t>
            </a:r>
          </a:p>
          <a:p>
            <a:r>
              <a:rPr lang="tr-TR" dirty="0" smtClean="0"/>
              <a:t>31: Hücre</a:t>
            </a:r>
          </a:p>
          <a:p>
            <a:r>
              <a:rPr lang="tr-TR" dirty="0" smtClean="0"/>
              <a:t>1: Doku</a:t>
            </a:r>
          </a:p>
          <a:p>
            <a:r>
              <a:rPr lang="tr-TR" dirty="0" smtClean="0"/>
              <a:t>4: Doku</a:t>
            </a:r>
          </a:p>
          <a:p>
            <a:r>
              <a:rPr lang="tr-TR" dirty="0" smtClean="0"/>
              <a:t>5: Doku</a:t>
            </a:r>
          </a:p>
          <a:p>
            <a:r>
              <a:rPr lang="tr-TR" dirty="0" smtClean="0"/>
              <a:t>6: Kas</a:t>
            </a:r>
          </a:p>
          <a:p>
            <a:r>
              <a:rPr lang="tr-TR" dirty="0" smtClean="0"/>
              <a:t>7: </a:t>
            </a:r>
            <a:r>
              <a:rPr lang="tr-TR" dirty="0" err="1" smtClean="0"/>
              <a:t>Genital</a:t>
            </a:r>
            <a:r>
              <a:rPr lang="tr-TR" dirty="0" smtClean="0"/>
              <a:t> Sistem</a:t>
            </a:r>
          </a:p>
          <a:p>
            <a:r>
              <a:rPr lang="tr-TR" dirty="0" smtClean="0"/>
              <a:t>8: </a:t>
            </a:r>
            <a:r>
              <a:rPr lang="tr-TR" dirty="0" err="1" smtClean="0"/>
              <a:t>Hematopoetik</a:t>
            </a:r>
            <a:r>
              <a:rPr lang="tr-TR" dirty="0" smtClean="0"/>
              <a:t> Sistem</a:t>
            </a:r>
          </a:p>
          <a:p>
            <a:r>
              <a:rPr lang="tr-TR" dirty="0" smtClean="0"/>
              <a:t>11: </a:t>
            </a:r>
            <a:r>
              <a:rPr lang="tr-TR" dirty="0" err="1" smtClean="0"/>
              <a:t>Hematopoetik</a:t>
            </a:r>
            <a:r>
              <a:rPr lang="tr-TR" dirty="0" smtClean="0"/>
              <a:t> Sistem</a:t>
            </a:r>
          </a:p>
          <a:p>
            <a:r>
              <a:rPr lang="tr-TR" dirty="0" smtClean="0"/>
              <a:t>12: </a:t>
            </a:r>
            <a:r>
              <a:rPr lang="tr-TR" dirty="0" err="1" smtClean="0"/>
              <a:t>Gastrointestinal</a:t>
            </a:r>
            <a:r>
              <a:rPr lang="tr-TR" dirty="0" smtClean="0"/>
              <a:t> Sistem</a:t>
            </a:r>
          </a:p>
          <a:p>
            <a:r>
              <a:rPr lang="tr-TR" dirty="0" smtClean="0"/>
              <a:t>13: </a:t>
            </a:r>
            <a:r>
              <a:rPr lang="tr-TR" dirty="0" err="1" smtClean="0"/>
              <a:t>Gastrointestinal</a:t>
            </a:r>
            <a:r>
              <a:rPr lang="tr-TR" dirty="0" smtClean="0"/>
              <a:t> Sistem</a:t>
            </a:r>
          </a:p>
          <a:p>
            <a:r>
              <a:rPr lang="tr-TR" dirty="0" smtClean="0"/>
              <a:t>14: </a:t>
            </a:r>
            <a:r>
              <a:rPr lang="tr-TR" dirty="0" err="1" smtClean="0"/>
              <a:t>Kardiyovasküler</a:t>
            </a:r>
            <a:r>
              <a:rPr lang="tr-TR" dirty="0" smtClean="0"/>
              <a:t> Sistem</a:t>
            </a:r>
          </a:p>
          <a:p>
            <a:r>
              <a:rPr lang="tr-TR" dirty="0" smtClean="0"/>
              <a:t>15: Endokrin Sistem</a:t>
            </a:r>
          </a:p>
          <a:p>
            <a:r>
              <a:rPr lang="tr-TR" dirty="0" smtClean="0"/>
              <a:t>18: Endokrin Sistem</a:t>
            </a:r>
          </a:p>
          <a:p>
            <a:r>
              <a:rPr lang="tr-TR" dirty="0" smtClean="0"/>
              <a:t>19: Solunum Sistemi</a:t>
            </a:r>
          </a:p>
          <a:p>
            <a:r>
              <a:rPr lang="tr-TR" dirty="0" smtClean="0"/>
              <a:t>20: Santral Sinir Sistemi</a:t>
            </a:r>
          </a:p>
          <a:p>
            <a:r>
              <a:rPr lang="tr-TR" dirty="0" smtClean="0"/>
              <a:t>21: Santral Sinir Sistemi</a:t>
            </a:r>
          </a:p>
          <a:p>
            <a:r>
              <a:rPr lang="tr-TR" dirty="0" smtClean="0"/>
              <a:t>22: </a:t>
            </a:r>
            <a:r>
              <a:rPr lang="tr-TR" dirty="0" err="1" smtClean="0"/>
              <a:t>Üriner</a:t>
            </a:r>
            <a:r>
              <a:rPr lang="tr-TR" dirty="0" smtClean="0"/>
              <a:t> Sistem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Karaciğerde ilaç metabolizmasında rol oynayan hücre </a:t>
            </a:r>
            <a:r>
              <a:rPr lang="tr-TR" dirty="0" err="1" smtClean="0"/>
              <a:t>organeli</a:t>
            </a:r>
            <a:r>
              <a:rPr lang="tr-TR" dirty="0" smtClean="0"/>
              <a:t> aşağıdakilerden hangisidir?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Düz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Ribozom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Golgi</a:t>
            </a:r>
            <a:r>
              <a:rPr lang="tr-TR" dirty="0" smtClean="0"/>
              <a:t> organı</a:t>
            </a:r>
          </a:p>
          <a:p>
            <a:pPr marL="514350" indent="-514350">
              <a:buAutoNum type="alphaUcParenR"/>
            </a:pPr>
            <a:r>
              <a:rPr lang="tr-TR" dirty="0" smtClean="0"/>
              <a:t>Mitokondri</a:t>
            </a:r>
          </a:p>
          <a:p>
            <a:pPr marL="514350" indent="-514350">
              <a:buAutoNum type="alphaUcParenR"/>
            </a:pPr>
            <a:r>
              <a:rPr lang="tr-TR" dirty="0" smtClean="0"/>
              <a:t>Granüllü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Karaciğerde ilaç metabolizmasında rol oynayan hücre </a:t>
            </a:r>
            <a:r>
              <a:rPr lang="tr-TR" dirty="0" err="1" smtClean="0"/>
              <a:t>organeli</a:t>
            </a:r>
            <a:r>
              <a:rPr lang="tr-TR" dirty="0" smtClean="0"/>
              <a:t> aşağıdakilerden hangisidir?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Düz </a:t>
            </a:r>
            <a:r>
              <a:rPr lang="tr-TR" b="1" dirty="0" err="1" smtClean="0">
                <a:solidFill>
                  <a:srgbClr val="FF0000"/>
                </a:solidFill>
              </a:rPr>
              <a:t>endoplazmik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retikulum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smtClean="0"/>
              <a:t>Ribozom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Golgi</a:t>
            </a:r>
            <a:r>
              <a:rPr lang="tr-TR" dirty="0" smtClean="0"/>
              <a:t> organı</a:t>
            </a:r>
          </a:p>
          <a:p>
            <a:pPr marL="514350" indent="-514350">
              <a:buAutoNum type="alphaUcParenR"/>
            </a:pPr>
            <a:r>
              <a:rPr lang="tr-TR" dirty="0" smtClean="0"/>
              <a:t>Mitokondri</a:t>
            </a:r>
          </a:p>
          <a:p>
            <a:pPr marL="514350" indent="-514350">
              <a:buAutoNum type="alphaUcParenR"/>
            </a:pPr>
            <a:r>
              <a:rPr lang="tr-TR" dirty="0" smtClean="0"/>
              <a:t>Granüllü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Nükleus</a:t>
            </a:r>
            <a:r>
              <a:rPr lang="tr-TR" dirty="0" smtClean="0"/>
              <a:t> DNA’sına gereksinim olmadan bölünen </a:t>
            </a:r>
            <a:r>
              <a:rPr lang="tr-TR" dirty="0" err="1" smtClean="0"/>
              <a:t>organel</a:t>
            </a:r>
            <a:r>
              <a:rPr lang="tr-TR" dirty="0" smtClean="0"/>
              <a:t> aşağıdakilerden hangisidir?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Mitokondri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Sentriyol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Golgi</a:t>
            </a:r>
            <a:r>
              <a:rPr lang="tr-TR" dirty="0" smtClean="0"/>
              <a:t> cisimciği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Nükleolus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Peroksizom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Nükleus</a:t>
            </a:r>
            <a:r>
              <a:rPr lang="tr-TR" dirty="0" smtClean="0"/>
              <a:t> DNA’sına gereksinim olmadan bölünen </a:t>
            </a:r>
            <a:r>
              <a:rPr lang="tr-TR" dirty="0" err="1" smtClean="0"/>
              <a:t>organel</a:t>
            </a:r>
            <a:r>
              <a:rPr lang="tr-TR" dirty="0" smtClean="0"/>
              <a:t> aşağıdakilerden hangisidir?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Mitokondri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Sentriyol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Golgi</a:t>
            </a:r>
            <a:r>
              <a:rPr lang="tr-TR" dirty="0" smtClean="0"/>
              <a:t> cisimciği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Nükleolus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Peroksizom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Hücre </a:t>
            </a:r>
            <a:r>
              <a:rPr lang="tr-TR" dirty="0" err="1" smtClean="0"/>
              <a:t>organeli</a:t>
            </a:r>
            <a:r>
              <a:rPr lang="tr-TR" dirty="0" smtClean="0"/>
              <a:t>-görev eşleşmelerinden </a:t>
            </a:r>
            <a:r>
              <a:rPr lang="tr-TR" u="sng" dirty="0" smtClean="0"/>
              <a:t>yanlış olan</a:t>
            </a:r>
            <a:r>
              <a:rPr lang="tr-TR" dirty="0" smtClean="0"/>
              <a:t> aşağıdakilerden hangisidir?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Nükleus</a:t>
            </a:r>
            <a:r>
              <a:rPr lang="tr-TR" dirty="0" smtClean="0"/>
              <a:t> – RNA sentezi</a:t>
            </a:r>
          </a:p>
          <a:p>
            <a:pPr marL="514350" indent="-514350">
              <a:buAutoNum type="alphaUcParenR"/>
            </a:pPr>
            <a:r>
              <a:rPr lang="tr-TR" dirty="0" smtClean="0"/>
              <a:t>Mitokondri – </a:t>
            </a:r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fosforilasyon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Golgi</a:t>
            </a:r>
            <a:r>
              <a:rPr lang="tr-TR" dirty="0" smtClean="0"/>
              <a:t> – Yağ asidi sentezi</a:t>
            </a:r>
          </a:p>
          <a:p>
            <a:pPr marL="514350" indent="-514350">
              <a:buAutoNum type="alphaUcParenR"/>
            </a:pPr>
            <a:r>
              <a:rPr lang="tr-TR" dirty="0" smtClean="0"/>
              <a:t>GER – Protein sentezi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Lizozom</a:t>
            </a:r>
            <a:r>
              <a:rPr lang="tr-TR" dirty="0" smtClean="0"/>
              <a:t> – Yıkım reaksiyonları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Hücre </a:t>
            </a:r>
            <a:r>
              <a:rPr lang="tr-TR" dirty="0" err="1" smtClean="0"/>
              <a:t>organeli</a:t>
            </a:r>
            <a:r>
              <a:rPr lang="tr-TR" dirty="0" smtClean="0"/>
              <a:t>-görev eşleşmelerinden </a:t>
            </a:r>
            <a:r>
              <a:rPr lang="tr-TR" u="sng" dirty="0" smtClean="0"/>
              <a:t>yanlış olan</a:t>
            </a:r>
            <a:r>
              <a:rPr lang="tr-TR" dirty="0" smtClean="0"/>
              <a:t> aşağıdakilerden hangisidir?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Nükleus</a:t>
            </a:r>
            <a:r>
              <a:rPr lang="tr-TR" dirty="0" smtClean="0"/>
              <a:t> – RNA sentezi</a:t>
            </a:r>
          </a:p>
          <a:p>
            <a:pPr marL="514350" indent="-514350">
              <a:buAutoNum type="alphaUcParenR"/>
            </a:pPr>
            <a:r>
              <a:rPr lang="tr-TR" dirty="0" smtClean="0"/>
              <a:t>Mitokondri – </a:t>
            </a:r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fosforilasyon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err="1" smtClean="0">
                <a:solidFill>
                  <a:srgbClr val="FF0000"/>
                </a:solidFill>
              </a:rPr>
              <a:t>Golgi</a:t>
            </a:r>
            <a:r>
              <a:rPr lang="tr-TR" b="1" dirty="0" smtClean="0">
                <a:solidFill>
                  <a:srgbClr val="FF0000"/>
                </a:solidFill>
              </a:rPr>
              <a:t> – Yağ asidi sentezi</a:t>
            </a:r>
          </a:p>
          <a:p>
            <a:pPr marL="514350" indent="-514350">
              <a:buAutoNum type="alphaUcParenR"/>
            </a:pPr>
            <a:r>
              <a:rPr lang="tr-TR" dirty="0" smtClean="0"/>
              <a:t>GER – Protein sentezi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Lizozom</a:t>
            </a:r>
            <a:r>
              <a:rPr lang="tr-TR" dirty="0" smtClean="0"/>
              <a:t> – Yıkım reaksiyonları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Peroksizomlarla</a:t>
            </a:r>
            <a:r>
              <a:rPr lang="tr-TR" dirty="0" smtClean="0"/>
              <a:t> ilgili olarak aşağıdakilerden hangisi doğrudur?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Protein sentezinde görev alır.</a:t>
            </a:r>
          </a:p>
          <a:p>
            <a:pPr marL="514350" indent="-514350">
              <a:buAutoNum type="alphaUcParenR"/>
            </a:pPr>
            <a:r>
              <a:rPr lang="tr-TR" dirty="0" smtClean="0"/>
              <a:t>Yağ asitlerinin </a:t>
            </a:r>
            <a:r>
              <a:rPr lang="tr-TR" dirty="0" err="1" smtClean="0"/>
              <a:t>oksidasyonunda</a:t>
            </a:r>
            <a:r>
              <a:rPr lang="tr-TR" dirty="0" smtClean="0"/>
              <a:t> rol oynar.</a:t>
            </a:r>
          </a:p>
          <a:p>
            <a:pPr marL="514350" indent="-514350">
              <a:buAutoNum type="alphaUcParenR"/>
            </a:pPr>
            <a:r>
              <a:rPr lang="tr-TR" dirty="0" smtClean="0"/>
              <a:t>Hücre içi sindirimde rol oynar.</a:t>
            </a:r>
          </a:p>
          <a:p>
            <a:pPr marL="514350" indent="-514350">
              <a:buAutoNum type="alphaUcParenR"/>
            </a:pPr>
            <a:r>
              <a:rPr lang="tr-TR" dirty="0" smtClean="0"/>
              <a:t>Hücre hareketlerinden sorumludur.</a:t>
            </a:r>
          </a:p>
          <a:p>
            <a:pPr marL="514350" indent="-514350">
              <a:buAutoNum type="alphaUcParenR"/>
            </a:pPr>
            <a:r>
              <a:rPr lang="tr-TR" dirty="0" smtClean="0"/>
              <a:t>Kalsiyumun hücre içi depolanma yeridir.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Peroksizomlarla</a:t>
            </a:r>
            <a:r>
              <a:rPr lang="tr-TR" dirty="0" smtClean="0"/>
              <a:t> ilgili olarak aşağıdakilerden hangisi doğrudur?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Protein sentezinde görev alır.</a:t>
            </a:r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Yağ asitlerinin </a:t>
            </a:r>
            <a:r>
              <a:rPr lang="tr-TR" b="1" dirty="0" err="1" smtClean="0">
                <a:solidFill>
                  <a:srgbClr val="FF0000"/>
                </a:solidFill>
              </a:rPr>
              <a:t>oksidasyonunda</a:t>
            </a:r>
            <a:r>
              <a:rPr lang="tr-TR" b="1" dirty="0" smtClean="0">
                <a:solidFill>
                  <a:srgbClr val="FF0000"/>
                </a:solidFill>
              </a:rPr>
              <a:t> rol oynar.</a:t>
            </a:r>
          </a:p>
          <a:p>
            <a:pPr marL="514350" indent="-514350">
              <a:buAutoNum type="alphaUcParenR"/>
            </a:pPr>
            <a:r>
              <a:rPr lang="tr-TR" dirty="0" smtClean="0"/>
              <a:t>Hücre içi sindirimde rol oynar.</a:t>
            </a:r>
          </a:p>
          <a:p>
            <a:pPr marL="514350" indent="-514350">
              <a:buAutoNum type="alphaUcParenR"/>
            </a:pPr>
            <a:r>
              <a:rPr lang="tr-TR" dirty="0" smtClean="0"/>
              <a:t>Hücre hareketlerinden sorumludur.</a:t>
            </a:r>
          </a:p>
          <a:p>
            <a:pPr marL="514350" indent="-514350">
              <a:buAutoNum type="alphaUcParenR"/>
            </a:pPr>
            <a:r>
              <a:rPr lang="tr-TR" dirty="0" smtClean="0"/>
              <a:t>Kalsiyumun hücre içi depolanma yeridir.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28 Ekim - Hücre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Hücre Tipleri</a:t>
            </a:r>
          </a:p>
          <a:p>
            <a:endParaRPr lang="tr-TR" dirty="0" smtClean="0"/>
          </a:p>
          <a:p>
            <a:r>
              <a:rPr lang="tr-TR" dirty="0" err="1" smtClean="0"/>
              <a:t>Prokaryotik</a:t>
            </a:r>
            <a:r>
              <a:rPr lang="tr-TR" dirty="0" smtClean="0"/>
              <a:t> Hücre</a:t>
            </a:r>
          </a:p>
          <a:p>
            <a:endParaRPr lang="tr-TR" dirty="0" smtClean="0"/>
          </a:p>
          <a:p>
            <a:r>
              <a:rPr lang="tr-TR" dirty="0" err="1" smtClean="0"/>
              <a:t>Ökaryotik</a:t>
            </a:r>
            <a:r>
              <a:rPr lang="tr-TR" dirty="0" smtClean="0"/>
              <a:t> Hücre</a:t>
            </a:r>
          </a:p>
          <a:p>
            <a:endParaRPr lang="tr-TR" dirty="0" smtClean="0"/>
          </a:p>
          <a:p>
            <a:r>
              <a:rPr lang="tr-TR" dirty="0" smtClean="0"/>
              <a:t>Hücrede Madde İletimi</a:t>
            </a:r>
          </a:p>
          <a:p>
            <a:endParaRPr lang="tr-TR" dirty="0" smtClean="0"/>
          </a:p>
          <a:p>
            <a:r>
              <a:rPr lang="tr-TR" dirty="0" smtClean="0"/>
              <a:t>Reseptörler ve Etki Mekanizmaları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Organeller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Mitokondri:</a:t>
            </a:r>
          </a:p>
          <a:p>
            <a:pPr lvl="1"/>
            <a:r>
              <a:rPr lang="tr-TR" dirty="0" smtClean="0"/>
              <a:t>Enerji santralidir. ATP üretiminden sorumludur.</a:t>
            </a:r>
          </a:p>
          <a:p>
            <a:pPr lvl="1"/>
            <a:r>
              <a:rPr lang="tr-TR" dirty="0" smtClean="0"/>
              <a:t>Kendi DNA’sı, RNA’sı, ribozomları vardır. Bölünerek yenilenebilir.</a:t>
            </a:r>
          </a:p>
          <a:p>
            <a:pPr lvl="1"/>
            <a:r>
              <a:rPr lang="tr-TR" dirty="0" err="1" smtClean="0"/>
              <a:t>Mitokondriyal</a:t>
            </a:r>
            <a:r>
              <a:rPr lang="tr-TR" dirty="0" smtClean="0"/>
              <a:t> kalıtımın anneden geldiği kabul edilir.</a:t>
            </a:r>
          </a:p>
          <a:p>
            <a:pPr lvl="1"/>
            <a:r>
              <a:rPr lang="tr-TR" dirty="0" smtClean="0"/>
              <a:t>Çift zarı vardır. Elektron transportu iç zarda (</a:t>
            </a:r>
            <a:r>
              <a:rPr lang="tr-TR" dirty="0" err="1" smtClean="0"/>
              <a:t>kristalarda</a:t>
            </a:r>
            <a:r>
              <a:rPr lang="tr-TR" dirty="0" smtClean="0"/>
              <a:t>) gerçekleşir. Yapısında en çok protein olan zar; mitokondri iç zarıdır.</a:t>
            </a:r>
          </a:p>
          <a:p>
            <a:pPr lvl="1"/>
            <a:r>
              <a:rPr lang="tr-TR" dirty="0" err="1" smtClean="0"/>
              <a:t>Matrikste</a:t>
            </a:r>
            <a:r>
              <a:rPr lang="tr-TR" dirty="0" smtClean="0"/>
              <a:t> TCA </a:t>
            </a:r>
            <a:r>
              <a:rPr lang="tr-TR" dirty="0" err="1" smtClean="0"/>
              <a:t>siklusu</a:t>
            </a:r>
            <a:r>
              <a:rPr lang="tr-TR" dirty="0" smtClean="0"/>
              <a:t>, beta </a:t>
            </a:r>
            <a:r>
              <a:rPr lang="tr-TR" dirty="0" err="1" smtClean="0"/>
              <a:t>oksidasyon</a:t>
            </a:r>
            <a:r>
              <a:rPr lang="tr-TR" dirty="0" smtClean="0"/>
              <a:t>, porfirin ve üre metabolizmasına ait enzimler vardır.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Ribozomlar</a:t>
            </a:r>
          </a:p>
          <a:p>
            <a:pPr lvl="1"/>
            <a:r>
              <a:rPr lang="tr-TR" dirty="0" smtClean="0"/>
              <a:t>Protein sentezinden sorumludur.</a:t>
            </a:r>
          </a:p>
          <a:p>
            <a:pPr lvl="1"/>
            <a:r>
              <a:rPr lang="tr-TR" dirty="0" smtClean="0"/>
              <a:t>Zarsız </a:t>
            </a:r>
            <a:r>
              <a:rPr lang="tr-TR" dirty="0" err="1" smtClean="0"/>
              <a:t>organellerdir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rRNA</a:t>
            </a:r>
            <a:r>
              <a:rPr lang="tr-TR" dirty="0" smtClean="0"/>
              <a:t> + proteinlerden oluşur. İki alt birimi vardır.</a:t>
            </a:r>
          </a:p>
          <a:p>
            <a:pPr lvl="1"/>
            <a:r>
              <a:rPr lang="tr-TR" dirty="0" smtClean="0"/>
              <a:t>Serbest ribozomlar hücre içinde kullanılacak yapısal proteinlerin sentezinden sorumludur.</a:t>
            </a:r>
          </a:p>
          <a:p>
            <a:r>
              <a:rPr lang="tr-TR" dirty="0" smtClean="0"/>
              <a:t>Granüllü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endParaRPr lang="tr-TR" dirty="0" smtClean="0"/>
          </a:p>
          <a:p>
            <a:pPr lvl="1"/>
            <a:r>
              <a:rPr lang="tr-TR" dirty="0" smtClean="0"/>
              <a:t>Dış yüzünde ribozomlar vardır.</a:t>
            </a:r>
          </a:p>
          <a:p>
            <a:pPr lvl="1"/>
            <a:r>
              <a:rPr lang="tr-TR" dirty="0" smtClean="0"/>
              <a:t>Hücre dışına salgı olarak verilecek proteinlerin ve </a:t>
            </a:r>
            <a:r>
              <a:rPr lang="tr-TR" dirty="0" err="1" smtClean="0"/>
              <a:t>lizozomal</a:t>
            </a:r>
            <a:r>
              <a:rPr lang="tr-TR" dirty="0" smtClean="0"/>
              <a:t> enzimlerin sentezinden sorumludur.</a:t>
            </a:r>
          </a:p>
          <a:p>
            <a:r>
              <a:rPr lang="tr-TR" dirty="0" smtClean="0"/>
              <a:t>Düz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endParaRPr lang="tr-TR" dirty="0" smtClean="0"/>
          </a:p>
          <a:p>
            <a:pPr lvl="1"/>
            <a:r>
              <a:rPr lang="tr-TR" dirty="0" smtClean="0"/>
              <a:t>Dış yüzünde ribozom yoktur. </a:t>
            </a:r>
          </a:p>
          <a:p>
            <a:pPr lvl="1"/>
            <a:r>
              <a:rPr lang="tr-TR" dirty="0" smtClean="0"/>
              <a:t>Glikojen yıkımı, lipit metabolizması (</a:t>
            </a:r>
            <a:r>
              <a:rPr lang="tr-TR" dirty="0" err="1" smtClean="0"/>
              <a:t>fosfolipit</a:t>
            </a:r>
            <a:r>
              <a:rPr lang="tr-TR" dirty="0" smtClean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steroid</a:t>
            </a:r>
            <a:r>
              <a:rPr lang="tr-TR" dirty="0" smtClean="0"/>
              <a:t> sentezi) ve ilaç </a:t>
            </a:r>
            <a:r>
              <a:rPr lang="tr-TR" dirty="0" err="1" smtClean="0"/>
              <a:t>detoksifikasyonunda</a:t>
            </a:r>
            <a:r>
              <a:rPr lang="tr-TR" dirty="0" smtClean="0"/>
              <a:t> görev alır. Kas hücresinde kalsiyumu depolar.</a:t>
            </a:r>
          </a:p>
          <a:p>
            <a:pPr lvl="1"/>
            <a:r>
              <a:rPr lang="tr-TR" dirty="0" smtClean="0"/>
              <a:t>Adrenal korteks ve karaciğer hücrelerinde iyi gelişmiştir.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Golgi</a:t>
            </a:r>
            <a:r>
              <a:rPr lang="tr-TR" dirty="0" smtClean="0"/>
              <a:t> cismi</a:t>
            </a:r>
          </a:p>
          <a:p>
            <a:pPr lvl="1"/>
            <a:r>
              <a:rPr lang="tr-TR" dirty="0" err="1" smtClean="0"/>
              <a:t>GER’de</a:t>
            </a:r>
            <a:r>
              <a:rPr lang="tr-TR" dirty="0" smtClean="0"/>
              <a:t> sentezlenen proteinler, veziküller ile </a:t>
            </a:r>
            <a:r>
              <a:rPr lang="tr-TR" dirty="0" err="1" smtClean="0"/>
              <a:t>Golgi’ye</a:t>
            </a:r>
            <a:r>
              <a:rPr lang="tr-TR" dirty="0" smtClean="0"/>
              <a:t> aktarılır. Burada proteinlere glikoz (</a:t>
            </a:r>
            <a:r>
              <a:rPr lang="tr-TR" dirty="0" err="1" smtClean="0"/>
              <a:t>karbohidrat</a:t>
            </a:r>
            <a:r>
              <a:rPr lang="tr-TR" dirty="0" smtClean="0"/>
              <a:t>), fosfat ve sülfat gibi gruplar eklenir (</a:t>
            </a:r>
            <a:r>
              <a:rPr lang="tr-TR" dirty="0" err="1" smtClean="0"/>
              <a:t>posttranslasyonel</a:t>
            </a:r>
            <a:r>
              <a:rPr lang="tr-TR" dirty="0" smtClean="0"/>
              <a:t> modifikasyon).</a:t>
            </a:r>
          </a:p>
          <a:p>
            <a:r>
              <a:rPr lang="tr-TR" dirty="0" err="1" smtClean="0"/>
              <a:t>Lizozom</a:t>
            </a:r>
            <a:endParaRPr lang="tr-TR" dirty="0" smtClean="0"/>
          </a:p>
          <a:p>
            <a:pPr lvl="1"/>
            <a:r>
              <a:rPr lang="tr-TR" dirty="0" err="1" smtClean="0"/>
              <a:t>Golgi</a:t>
            </a:r>
            <a:r>
              <a:rPr lang="tr-TR" dirty="0" smtClean="0"/>
              <a:t> cisimciğinden boğumlanarak oluşur.</a:t>
            </a:r>
          </a:p>
          <a:p>
            <a:pPr lvl="1"/>
            <a:r>
              <a:rPr lang="tr-TR" dirty="0" smtClean="0"/>
              <a:t>Asidik ortamda çalışan </a:t>
            </a:r>
            <a:r>
              <a:rPr lang="tr-TR" dirty="0" err="1" smtClean="0"/>
              <a:t>hidrolitik</a:t>
            </a:r>
            <a:r>
              <a:rPr lang="tr-TR" dirty="0" smtClean="0"/>
              <a:t> enzimler içerir (asit </a:t>
            </a:r>
            <a:r>
              <a:rPr lang="tr-TR" dirty="0" err="1" smtClean="0"/>
              <a:t>hidrolazlar</a:t>
            </a:r>
            <a:r>
              <a:rPr lang="tr-TR" dirty="0" smtClean="0"/>
              <a:t>). Bunlar fagositozla hücreye alınan maddeleri ve hücre içinde oluşan atıkları sindirir.</a:t>
            </a:r>
          </a:p>
          <a:p>
            <a:r>
              <a:rPr lang="tr-TR" dirty="0" err="1" smtClean="0"/>
              <a:t>Peroksizom</a:t>
            </a:r>
            <a:endParaRPr lang="tr-TR" dirty="0" smtClean="0"/>
          </a:p>
          <a:p>
            <a:pPr lvl="1"/>
            <a:r>
              <a:rPr lang="tr-TR" dirty="0" err="1" smtClean="0"/>
              <a:t>Oksidaz</a:t>
            </a:r>
            <a:r>
              <a:rPr lang="tr-TR" dirty="0" smtClean="0"/>
              <a:t> enzimleri içerir. Ana görevi </a:t>
            </a:r>
            <a:r>
              <a:rPr lang="tr-TR" dirty="0" err="1" smtClean="0"/>
              <a:t>oksidasyon</a:t>
            </a:r>
            <a:r>
              <a:rPr lang="tr-TR" dirty="0" smtClean="0"/>
              <a:t> reaksiyonlarıdır. Uzun zincirli yağ asitlerinin </a:t>
            </a:r>
            <a:r>
              <a:rPr lang="tr-TR" dirty="0" err="1" smtClean="0"/>
              <a:t>oksidasyon</a:t>
            </a:r>
            <a:r>
              <a:rPr lang="tr-TR" dirty="0" smtClean="0"/>
              <a:t> yeridir. 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Hücrede proteine karbonhidrat bağlantısı aşağıdakilerden hangisi ile gerçekleşir?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Çekirdekçik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lizozom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Golgi</a:t>
            </a:r>
            <a:r>
              <a:rPr lang="tr-TR" dirty="0" smtClean="0"/>
              <a:t> cisimciği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Sentriyol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Granülsüz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Hücrede proteine karbonhidrat bağlantısı aşağıdakilerden hangisi ile gerçekleşir?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Çekirdekçik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lizozom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err="1" smtClean="0">
                <a:solidFill>
                  <a:srgbClr val="FF0000"/>
                </a:solidFill>
              </a:rPr>
              <a:t>Golgi</a:t>
            </a:r>
            <a:r>
              <a:rPr lang="tr-TR" b="1" dirty="0" smtClean="0">
                <a:solidFill>
                  <a:srgbClr val="FF0000"/>
                </a:solidFill>
              </a:rPr>
              <a:t> cisimciği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Sentriyol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Granülsüz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Hücre dışına salgılanacak proteinlerin yapımı aşağıdaki hangi </a:t>
            </a:r>
            <a:r>
              <a:rPr lang="tr-TR" dirty="0" err="1" smtClean="0"/>
              <a:t>organelde</a:t>
            </a:r>
            <a:r>
              <a:rPr lang="tr-TR" dirty="0" smtClean="0"/>
              <a:t> gerçekleşir?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Düz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Granüllü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Golgi</a:t>
            </a:r>
            <a:r>
              <a:rPr lang="tr-TR" dirty="0" smtClean="0"/>
              <a:t> cisimciği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Lizozomlar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Ribozomlar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Hücre dışına salgılanacak proteinlerin yapımı aşağıdaki hangi </a:t>
            </a:r>
            <a:r>
              <a:rPr lang="tr-TR" dirty="0" err="1" smtClean="0"/>
              <a:t>organelde</a:t>
            </a:r>
            <a:r>
              <a:rPr lang="tr-TR" dirty="0" smtClean="0"/>
              <a:t> gerçekleşir?</a:t>
            </a:r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Düz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Granüllü </a:t>
            </a:r>
            <a:r>
              <a:rPr lang="tr-TR" b="1" dirty="0" err="1" smtClean="0">
                <a:solidFill>
                  <a:srgbClr val="FF0000"/>
                </a:solidFill>
              </a:rPr>
              <a:t>endoplazmik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retikulum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err="1" smtClean="0"/>
              <a:t>Golgi</a:t>
            </a:r>
            <a:r>
              <a:rPr lang="tr-TR" dirty="0" smtClean="0"/>
              <a:t> cisimciği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Lizozomlar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Ribozomlar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622</Words>
  <Application>Microsoft Office PowerPoint</Application>
  <PresentationFormat>Ekran Gösterisi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Histoloji-Embriyoloji-Fizyoloji</vt:lpstr>
      <vt:lpstr>28 Ekim - Hücre</vt:lpstr>
      <vt:lpstr>Organeller</vt:lpstr>
      <vt:lpstr>Slayt 4</vt:lpstr>
      <vt:lpstr>Slayt 5</vt:lpstr>
      <vt:lpstr>1. Soru</vt:lpstr>
      <vt:lpstr>1. Soru</vt:lpstr>
      <vt:lpstr>2. Soru</vt:lpstr>
      <vt:lpstr>2. Soru</vt:lpstr>
      <vt:lpstr>3. Soru</vt:lpstr>
      <vt:lpstr>3. Soru</vt:lpstr>
      <vt:lpstr>4. Soru</vt:lpstr>
      <vt:lpstr>4. Soru</vt:lpstr>
      <vt:lpstr>5. Soru</vt:lpstr>
      <vt:lpstr>5. Soru</vt:lpstr>
      <vt:lpstr>6. Soru</vt:lpstr>
      <vt:lpstr>6. Soru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Çıkmış TUS Soruları Etkinliği</dc:title>
  <dc:creator>User</dc:creator>
  <cp:lastModifiedBy>User</cp:lastModifiedBy>
  <cp:revision>34</cp:revision>
  <dcterms:created xsi:type="dcterms:W3CDTF">2019-10-13T14:50:17Z</dcterms:created>
  <dcterms:modified xsi:type="dcterms:W3CDTF">2019-10-27T16:50:59Z</dcterms:modified>
</cp:coreProperties>
</file>