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8" r:id="rId3"/>
    <p:sldId id="289" r:id="rId4"/>
    <p:sldId id="287" r:id="rId5"/>
    <p:sldId id="260" r:id="rId6"/>
    <p:sldId id="281" r:id="rId7"/>
    <p:sldId id="267" r:id="rId8"/>
    <p:sldId id="282" r:id="rId9"/>
    <p:sldId id="270" r:id="rId10"/>
    <p:sldId id="283" r:id="rId11"/>
    <p:sldId id="271" r:id="rId12"/>
    <p:sldId id="284" r:id="rId13"/>
    <p:sldId id="277" r:id="rId14"/>
    <p:sldId id="285" r:id="rId15"/>
    <p:sldId id="280" r:id="rId16"/>
    <p:sldId id="286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unJbPF9iS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>30 </a:t>
            </a:r>
            <a:r>
              <a:rPr lang="tr-TR" sz="3200" dirty="0" smtClean="0"/>
              <a:t>Ekim - </a:t>
            </a:r>
            <a:r>
              <a:rPr lang="tr-TR" sz="3200" dirty="0" smtClean="0"/>
              <a:t>Reseptörler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Hücre zarında</a:t>
            </a:r>
          </a:p>
          <a:p>
            <a:pPr lvl="1"/>
            <a:r>
              <a:rPr lang="tr-TR" dirty="0" smtClean="0"/>
              <a:t> İyon kanalı</a:t>
            </a:r>
          </a:p>
          <a:p>
            <a:pPr lvl="2"/>
            <a:r>
              <a:rPr lang="tr-TR" dirty="0" smtClean="0"/>
              <a:t>İskelet kasında </a:t>
            </a:r>
            <a:r>
              <a:rPr lang="tr-TR" dirty="0" err="1" smtClean="0"/>
              <a:t>Ach</a:t>
            </a:r>
            <a:r>
              <a:rPr lang="tr-TR" dirty="0" smtClean="0"/>
              <a:t> reseptörü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Tirozin</a:t>
            </a:r>
            <a:r>
              <a:rPr lang="tr-TR" dirty="0" smtClean="0"/>
              <a:t> </a:t>
            </a:r>
            <a:r>
              <a:rPr lang="tr-TR" dirty="0" err="1" smtClean="0"/>
              <a:t>kinaz</a:t>
            </a:r>
            <a:endParaRPr lang="tr-TR" dirty="0" smtClean="0"/>
          </a:p>
          <a:p>
            <a:pPr lvl="2"/>
            <a:r>
              <a:rPr lang="tr-TR" dirty="0" err="1" smtClean="0"/>
              <a:t>İnsülin</a:t>
            </a:r>
            <a:endParaRPr lang="tr-TR" dirty="0" smtClean="0"/>
          </a:p>
          <a:p>
            <a:pPr lvl="2"/>
            <a:r>
              <a:rPr lang="tr-TR" dirty="0" smtClean="0"/>
              <a:t>JAK-STAT: GH, </a:t>
            </a:r>
            <a:r>
              <a:rPr lang="tr-TR" dirty="0" err="1" smtClean="0"/>
              <a:t>prolaktin</a:t>
            </a:r>
            <a:r>
              <a:rPr lang="tr-TR" dirty="0" smtClean="0"/>
              <a:t>, </a:t>
            </a:r>
            <a:r>
              <a:rPr lang="tr-TR" dirty="0" err="1" smtClean="0"/>
              <a:t>leptin</a:t>
            </a:r>
            <a:endParaRPr lang="tr-TR" dirty="0" smtClean="0"/>
          </a:p>
          <a:p>
            <a:pPr lvl="1"/>
            <a:r>
              <a:rPr lang="tr-TR" dirty="0" smtClean="0"/>
              <a:t> G proteinine bağlı</a:t>
            </a:r>
          </a:p>
          <a:p>
            <a:pPr lvl="2"/>
            <a:r>
              <a:rPr lang="tr-TR" dirty="0" err="1" smtClean="0"/>
              <a:t>Gs</a:t>
            </a:r>
            <a:r>
              <a:rPr lang="tr-TR" dirty="0" smtClean="0"/>
              <a:t> (</a:t>
            </a:r>
            <a:r>
              <a:rPr lang="tr-TR" dirty="0" err="1" smtClean="0"/>
              <a:t>adenilat</a:t>
            </a:r>
            <a:r>
              <a:rPr lang="tr-TR" dirty="0" smtClean="0"/>
              <a:t> </a:t>
            </a:r>
            <a:r>
              <a:rPr lang="tr-TR" dirty="0" err="1" smtClean="0"/>
              <a:t>siklaz</a:t>
            </a:r>
            <a:r>
              <a:rPr lang="tr-TR" dirty="0" smtClean="0"/>
              <a:t> aktivasyonu, </a:t>
            </a:r>
            <a:r>
              <a:rPr lang="tr-TR" dirty="0" err="1" smtClean="0"/>
              <a:t>cAMP</a:t>
            </a:r>
            <a:r>
              <a:rPr lang="tr-TR" dirty="0" smtClean="0"/>
              <a:t> artışı): TSH, LH, FSH, HCG, ACTH, MSH, CRH, ADH (V2), PTH, </a:t>
            </a:r>
            <a:r>
              <a:rPr lang="tr-TR" dirty="0" err="1" smtClean="0"/>
              <a:t>Kalsitonin</a:t>
            </a:r>
            <a:r>
              <a:rPr lang="tr-TR" dirty="0" smtClean="0"/>
              <a:t>, </a:t>
            </a:r>
            <a:r>
              <a:rPr lang="tr-TR" dirty="0" err="1" smtClean="0"/>
              <a:t>Katekolaminler</a:t>
            </a:r>
            <a:r>
              <a:rPr lang="tr-TR" dirty="0" smtClean="0"/>
              <a:t> (</a:t>
            </a:r>
            <a:r>
              <a:rPr lang="el-GR" dirty="0" smtClean="0"/>
              <a:t>β</a:t>
            </a:r>
            <a:r>
              <a:rPr lang="tr-TR" dirty="0" smtClean="0"/>
              <a:t>), </a:t>
            </a:r>
            <a:r>
              <a:rPr lang="tr-TR" dirty="0" err="1" smtClean="0"/>
              <a:t>Glukagon</a:t>
            </a:r>
            <a:endParaRPr lang="tr-TR" dirty="0" smtClean="0"/>
          </a:p>
          <a:p>
            <a:pPr lvl="2"/>
            <a:r>
              <a:rPr lang="tr-TR" dirty="0" err="1" smtClean="0"/>
              <a:t>Gi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adenilat</a:t>
            </a:r>
            <a:r>
              <a:rPr lang="tr-TR" dirty="0" smtClean="0"/>
              <a:t> </a:t>
            </a:r>
            <a:r>
              <a:rPr lang="tr-TR" dirty="0" err="1" smtClean="0"/>
              <a:t>siklaz</a:t>
            </a:r>
            <a:r>
              <a:rPr lang="tr-TR" dirty="0" smtClean="0"/>
              <a:t> </a:t>
            </a:r>
            <a:r>
              <a:rPr lang="tr-TR" dirty="0" err="1" smtClean="0"/>
              <a:t>inhibisyonu</a:t>
            </a:r>
            <a:r>
              <a:rPr lang="tr-TR" dirty="0" smtClean="0"/>
              <a:t>, </a:t>
            </a:r>
            <a:r>
              <a:rPr lang="tr-TR" dirty="0" err="1" smtClean="0"/>
              <a:t>cAMP</a:t>
            </a:r>
            <a:r>
              <a:rPr lang="tr-TR" dirty="0" smtClean="0"/>
              <a:t> </a:t>
            </a:r>
            <a:r>
              <a:rPr lang="tr-TR" dirty="0" smtClean="0"/>
              <a:t>azalışı): </a:t>
            </a:r>
            <a:r>
              <a:rPr lang="tr-TR" dirty="0" err="1" smtClean="0"/>
              <a:t>Somatostatin</a:t>
            </a:r>
            <a:r>
              <a:rPr lang="tr-TR" dirty="0" smtClean="0"/>
              <a:t>, </a:t>
            </a:r>
            <a:r>
              <a:rPr lang="tr-TR" dirty="0" err="1" smtClean="0"/>
              <a:t>Katekolaminler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el-GR" dirty="0" smtClean="0"/>
              <a:t>α</a:t>
            </a:r>
            <a:r>
              <a:rPr lang="tr-TR" dirty="0" smtClean="0"/>
              <a:t>2)</a:t>
            </a:r>
            <a:endParaRPr lang="tr-TR" dirty="0" smtClean="0"/>
          </a:p>
          <a:p>
            <a:pPr lvl="2"/>
            <a:r>
              <a:rPr lang="tr-TR" dirty="0" err="1" smtClean="0"/>
              <a:t>Gq</a:t>
            </a:r>
            <a:r>
              <a:rPr lang="tr-TR" dirty="0" smtClean="0"/>
              <a:t> (</a:t>
            </a:r>
            <a:r>
              <a:rPr lang="tr-TR" dirty="0" err="1" smtClean="0"/>
              <a:t>Fosfolipaz</a:t>
            </a:r>
            <a:r>
              <a:rPr lang="tr-TR" dirty="0" smtClean="0"/>
              <a:t> C aktivasyonu, DAG+IP3 artışı): </a:t>
            </a:r>
            <a:r>
              <a:rPr lang="tr-TR" dirty="0" err="1" smtClean="0"/>
              <a:t>GnRH</a:t>
            </a:r>
            <a:r>
              <a:rPr lang="tr-TR" dirty="0" smtClean="0"/>
              <a:t>, GHRH, TRH, TSH, </a:t>
            </a:r>
            <a:r>
              <a:rPr lang="tr-TR" dirty="0" err="1" smtClean="0"/>
              <a:t>Oksitosin</a:t>
            </a:r>
            <a:r>
              <a:rPr lang="tr-TR" dirty="0" smtClean="0"/>
              <a:t>, </a:t>
            </a:r>
            <a:r>
              <a:rPr lang="tr-TR" dirty="0" err="1" smtClean="0"/>
              <a:t>Glukagon</a:t>
            </a:r>
            <a:r>
              <a:rPr lang="tr-TR" dirty="0" smtClean="0"/>
              <a:t>, ADH (V1), </a:t>
            </a:r>
            <a:r>
              <a:rPr lang="tr-TR" dirty="0" err="1" smtClean="0"/>
              <a:t>Katekolaminler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el-GR" dirty="0" smtClean="0"/>
              <a:t>α</a:t>
            </a:r>
            <a:r>
              <a:rPr lang="tr-TR" dirty="0" smtClean="0"/>
              <a:t>1)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Sitoplazmada</a:t>
            </a:r>
          </a:p>
          <a:p>
            <a:pPr lvl="1"/>
            <a:r>
              <a:rPr lang="tr-TR" dirty="0" err="1" smtClean="0"/>
              <a:t>Aldosteron</a:t>
            </a:r>
            <a:r>
              <a:rPr lang="tr-TR" dirty="0" smtClean="0"/>
              <a:t>, </a:t>
            </a:r>
            <a:r>
              <a:rPr lang="tr-TR" dirty="0" err="1" smtClean="0"/>
              <a:t>kortizol</a:t>
            </a:r>
            <a:r>
              <a:rPr lang="tr-TR" dirty="0" smtClean="0"/>
              <a:t>, </a:t>
            </a:r>
            <a:r>
              <a:rPr lang="tr-TR" dirty="0" err="1" smtClean="0"/>
              <a:t>progesteron</a:t>
            </a:r>
            <a:endParaRPr lang="tr-TR" dirty="0" smtClean="0"/>
          </a:p>
          <a:p>
            <a:pPr lvl="1"/>
            <a:endParaRPr lang="tr-TR" dirty="0" smtClean="0"/>
          </a:p>
          <a:p>
            <a:r>
              <a:rPr lang="tr-TR" dirty="0" smtClean="0"/>
              <a:t>Çekirdekte</a:t>
            </a:r>
          </a:p>
          <a:p>
            <a:pPr lvl="1"/>
            <a:r>
              <a:rPr lang="tr-TR" dirty="0" smtClean="0"/>
              <a:t>Östrojen</a:t>
            </a:r>
            <a:r>
              <a:rPr lang="tr-TR" dirty="0" smtClean="0"/>
              <a:t>, </a:t>
            </a:r>
            <a:r>
              <a:rPr lang="tr-TR" dirty="0" err="1" smtClean="0"/>
              <a:t>androjen</a:t>
            </a:r>
            <a:r>
              <a:rPr lang="tr-TR" dirty="0" smtClean="0"/>
              <a:t>, </a:t>
            </a:r>
            <a:r>
              <a:rPr lang="tr-TR" dirty="0" err="1" smtClean="0"/>
              <a:t>tiroid</a:t>
            </a:r>
            <a:r>
              <a:rPr lang="tr-TR" dirty="0" smtClean="0"/>
              <a:t> hormonları, </a:t>
            </a:r>
            <a:r>
              <a:rPr lang="tr-TR" dirty="0" err="1" smtClean="0"/>
              <a:t>retinoik</a:t>
            </a:r>
            <a:r>
              <a:rPr lang="tr-TR" dirty="0" smtClean="0"/>
              <a:t> asit ve D vitamini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 hormonlardan hangisinin reseptörü hücre çekirdeğindedir?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İnsülin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Glukagon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T3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err="1" smtClean="0"/>
              <a:t>Gastrin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Somatostatin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Aşağıdakilerden hangisi ikinci taşıyıcı olarak </a:t>
            </a:r>
            <a:r>
              <a:rPr lang="tr-TR" dirty="0" err="1" smtClean="0"/>
              <a:t>cAMP</a:t>
            </a:r>
            <a:r>
              <a:rPr lang="tr-TR" dirty="0" smtClean="0"/>
              <a:t> kullanmaz?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Leptin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TSH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Glukagon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Epinefrin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FSH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Aşağıdakilerden hangisi ikinci taşıyıcı olarak </a:t>
            </a:r>
            <a:r>
              <a:rPr lang="tr-TR" dirty="0" err="1" smtClean="0"/>
              <a:t>cAMP</a:t>
            </a:r>
            <a:r>
              <a:rPr lang="tr-TR" dirty="0" smtClean="0"/>
              <a:t> kullanmaz?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err="1" smtClean="0">
                <a:solidFill>
                  <a:srgbClr val="FF0000"/>
                </a:solidFill>
              </a:rPr>
              <a:t>Leptin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smtClean="0"/>
              <a:t>TSH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Glukagon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Epinefrin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FSH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cAMP</a:t>
            </a:r>
            <a:r>
              <a:rPr lang="tr-TR" dirty="0" smtClean="0"/>
              <a:t> aşağıdakilerden hangisinde 2. haberci olarak rol almaz?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Glukagon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FSH</a:t>
            </a:r>
          </a:p>
          <a:p>
            <a:pPr marL="514350" indent="-514350">
              <a:buAutoNum type="alphaUcParenR"/>
            </a:pPr>
            <a:r>
              <a:rPr lang="tr-TR" dirty="0" smtClean="0"/>
              <a:t>LH</a:t>
            </a:r>
          </a:p>
          <a:p>
            <a:pPr marL="514350" indent="-514350">
              <a:buAutoNum type="alphaUcParenR"/>
            </a:pPr>
            <a:r>
              <a:rPr lang="tr-TR" dirty="0" smtClean="0"/>
              <a:t>ADH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Östrojen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cAMP</a:t>
            </a:r>
            <a:r>
              <a:rPr lang="tr-TR" dirty="0" smtClean="0"/>
              <a:t> aşağıdakilerden hangisinde 2. haberci olarak rol almaz?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Glukagon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FSH</a:t>
            </a:r>
          </a:p>
          <a:p>
            <a:pPr marL="514350" indent="-514350">
              <a:buAutoNum type="alphaUcParenR"/>
            </a:pPr>
            <a:r>
              <a:rPr lang="tr-TR" dirty="0" smtClean="0"/>
              <a:t>LH</a:t>
            </a:r>
          </a:p>
          <a:p>
            <a:pPr marL="514350" indent="-514350">
              <a:buAutoNum type="alphaUcParenR"/>
            </a:pPr>
            <a:r>
              <a:rPr lang="tr-TR" dirty="0" smtClean="0"/>
              <a:t>ADH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Östrojen</a:t>
            </a:r>
            <a:endParaRPr lang="tr-T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Aşağıdaki hormonlardan hangisinin hedef hücrelerdeki etkileri </a:t>
            </a:r>
            <a:r>
              <a:rPr lang="tr-TR" dirty="0" err="1" smtClean="0"/>
              <a:t>cAMP</a:t>
            </a:r>
            <a:r>
              <a:rPr lang="tr-TR" dirty="0" smtClean="0"/>
              <a:t> aracılığıyla gerçekleşmez?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Glukagon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TSH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Parathormon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Tiroksin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Vazopressin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Aşağıdaki hormonlardan hangisinin hedef hücrelerdeki etkileri </a:t>
            </a:r>
            <a:r>
              <a:rPr lang="tr-TR" dirty="0" err="1" smtClean="0"/>
              <a:t>cAMP</a:t>
            </a:r>
            <a:r>
              <a:rPr lang="tr-TR" dirty="0" smtClean="0"/>
              <a:t> aracılığıyla gerçekleşmez?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Glukagon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TSH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Parathormon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Tiroksin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Vazopressin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www.youtube.com/watch?v=KunJbPF9iSk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90613"/>
            <a:ext cx="9144000" cy="465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G proteinleri aşağıdaki hücre yapılarından hangisinde bulunur?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Sitoplazma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Çekirdek </a:t>
            </a:r>
            <a:r>
              <a:rPr lang="tr-TR" dirty="0" err="1" smtClean="0"/>
              <a:t>membranı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Mitokondri </a:t>
            </a:r>
            <a:r>
              <a:rPr lang="tr-TR" dirty="0" err="1" smtClean="0"/>
              <a:t>membranı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Hücre </a:t>
            </a:r>
            <a:r>
              <a:rPr lang="tr-TR" dirty="0" err="1" smtClean="0"/>
              <a:t>membranı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Çekirdek </a:t>
            </a:r>
            <a:r>
              <a:rPr lang="tr-TR" dirty="0" err="1" smtClean="0"/>
              <a:t>matriksi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G proteinleri aşağıdaki hücre yapılarından hangisinde bulunur?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Sitoplazma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Çekirdek </a:t>
            </a:r>
            <a:r>
              <a:rPr lang="tr-TR" dirty="0" err="1" smtClean="0"/>
              <a:t>membranı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Mitokondri </a:t>
            </a:r>
            <a:r>
              <a:rPr lang="tr-TR" dirty="0" err="1" smtClean="0"/>
              <a:t>membranı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smtClean="0">
                <a:solidFill>
                  <a:srgbClr val="FF0000"/>
                </a:solidFill>
              </a:rPr>
              <a:t>Hücre </a:t>
            </a:r>
            <a:r>
              <a:rPr lang="tr-TR" b="1" dirty="0" err="1" smtClean="0">
                <a:solidFill>
                  <a:srgbClr val="FF0000"/>
                </a:solidFill>
              </a:rPr>
              <a:t>membranı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smtClean="0"/>
              <a:t>Çekirdek </a:t>
            </a:r>
            <a:r>
              <a:rPr lang="tr-TR" dirty="0" err="1" smtClean="0"/>
              <a:t>matriksi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Aşağıdakilerden hangisi hücre içi reseptöre bağlanarak etkir?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Kortizol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Glukagon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İnsülin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Epinefrin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Somatomedin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Aşağıdakilerden hangisi hücre içi reseptöre bağlanarak etkir?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err="1" smtClean="0">
                <a:solidFill>
                  <a:srgbClr val="FF0000"/>
                </a:solidFill>
              </a:rPr>
              <a:t>Kortizol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err="1" smtClean="0"/>
              <a:t>Glukagon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İnsülin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Epinefrin</a:t>
            </a:r>
          </a:p>
          <a:p>
            <a:pPr marL="514350" indent="-514350">
              <a:buAutoNum type="alphaUcParenR"/>
            </a:pPr>
            <a:r>
              <a:rPr lang="tr-TR" dirty="0" err="1" smtClean="0"/>
              <a:t>Somatomedin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 hormonlardan hangisinin reseptörü hücre çekirdeğindedir?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İnsülin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Glukagon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T3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Gastrin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Somatostatin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338</Words>
  <Application>Microsoft Office PowerPoint</Application>
  <PresentationFormat>Ekran Gösterisi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30 Ekim - Reseptörler</vt:lpstr>
      <vt:lpstr>Slayt 2</vt:lpstr>
      <vt:lpstr>Slayt 3</vt:lpstr>
      <vt:lpstr>Slayt 4</vt:lpstr>
      <vt:lpstr>1. Soru</vt:lpstr>
      <vt:lpstr>1. Soru</vt:lpstr>
      <vt:lpstr>2. Soru</vt:lpstr>
      <vt:lpstr>2. Soru</vt:lpstr>
      <vt:lpstr>3. Soru</vt:lpstr>
      <vt:lpstr>3. Soru</vt:lpstr>
      <vt:lpstr>4. Soru</vt:lpstr>
      <vt:lpstr>4. Soru</vt:lpstr>
      <vt:lpstr>5. Soru</vt:lpstr>
      <vt:lpstr>5. Soru</vt:lpstr>
      <vt:lpstr>6. Soru</vt:lpstr>
      <vt:lpstr>6. Soru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Çıkmış TUS Soruları Etkinliği</dc:title>
  <dc:creator>User</dc:creator>
  <cp:lastModifiedBy>User</cp:lastModifiedBy>
  <cp:revision>48</cp:revision>
  <dcterms:created xsi:type="dcterms:W3CDTF">2019-10-13T14:50:17Z</dcterms:created>
  <dcterms:modified xsi:type="dcterms:W3CDTF">2019-11-05T04:54:19Z</dcterms:modified>
</cp:coreProperties>
</file>