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7" r:id="rId3"/>
    <p:sldId id="260" r:id="rId4"/>
    <p:sldId id="271" r:id="rId5"/>
    <p:sldId id="267" r:id="rId6"/>
    <p:sldId id="272" r:id="rId7"/>
    <p:sldId id="270" r:id="rId8"/>
    <p:sldId id="27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6.11.2019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31 Ekim – Kıkırdak </a:t>
            </a:r>
            <a:r>
              <a:rPr lang="tr-TR" dirty="0" smtClean="0"/>
              <a:t>Dokusu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Kıkırdak (</a:t>
            </a:r>
            <a:r>
              <a:rPr lang="tr-TR" dirty="0" err="1" smtClean="0"/>
              <a:t>Kartilaj</a:t>
            </a:r>
            <a:r>
              <a:rPr lang="tr-TR" dirty="0" smtClean="0"/>
              <a:t>) Tipleri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 fontScale="62500" lnSpcReduction="20000"/>
          </a:bodyPr>
          <a:lstStyle/>
          <a:p>
            <a:r>
              <a:rPr lang="tr-TR" dirty="0" err="1" smtClean="0"/>
              <a:t>Hiyalin</a:t>
            </a:r>
            <a:r>
              <a:rPr lang="tr-TR" dirty="0" smtClean="0"/>
              <a:t> Kıkırdak</a:t>
            </a:r>
            <a:r>
              <a:rPr lang="tr-TR" dirty="0" smtClean="0"/>
              <a:t>:</a:t>
            </a:r>
          </a:p>
          <a:p>
            <a:pPr lvl="1"/>
            <a:r>
              <a:rPr lang="tr-TR" dirty="0" smtClean="0"/>
              <a:t>Kuru ağırlığının yaklaşık %40 kadarı </a:t>
            </a:r>
            <a:r>
              <a:rPr lang="tr-TR" dirty="0" err="1" smtClean="0"/>
              <a:t>kollajendir</a:t>
            </a:r>
            <a:r>
              <a:rPr lang="tr-TR" dirty="0" smtClean="0"/>
              <a:t>. </a:t>
            </a:r>
            <a:r>
              <a:rPr lang="tr-TR" dirty="0" err="1" smtClean="0"/>
              <a:t>Matriksindeki</a:t>
            </a:r>
            <a:r>
              <a:rPr lang="tr-TR" dirty="0" smtClean="0"/>
              <a:t> </a:t>
            </a:r>
            <a:r>
              <a:rPr lang="tr-TR" dirty="0" err="1" smtClean="0"/>
              <a:t>kollajenin</a:t>
            </a:r>
            <a:r>
              <a:rPr lang="tr-TR" dirty="0" smtClean="0"/>
              <a:t> çoğu </a:t>
            </a:r>
            <a:r>
              <a:rPr lang="tr-TR" b="1" dirty="0" smtClean="0">
                <a:solidFill>
                  <a:srgbClr val="FF0000"/>
                </a:solidFill>
              </a:rPr>
              <a:t>tip II </a:t>
            </a:r>
            <a:r>
              <a:rPr lang="tr-TR" b="1" dirty="0" err="1" smtClean="0">
                <a:solidFill>
                  <a:srgbClr val="FF0000"/>
                </a:solidFill>
              </a:rPr>
              <a:t>kollajen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yapısındadır (%90-98</a:t>
            </a:r>
            <a:r>
              <a:rPr lang="tr-TR" dirty="0" smtClean="0"/>
              <a:t>).</a:t>
            </a:r>
            <a:endParaRPr lang="tr-TR" dirty="0" smtClean="0"/>
          </a:p>
          <a:p>
            <a:pPr lvl="1"/>
            <a:r>
              <a:rPr lang="tr-TR" dirty="0" smtClean="0"/>
              <a:t>Embriyolojik gelişimde, kıkırdağın yerini kemik alıncaya kadar, geçici bir iskelet görevi </a:t>
            </a:r>
            <a:r>
              <a:rPr lang="tr-TR" dirty="0" smtClean="0"/>
              <a:t>görür (</a:t>
            </a:r>
            <a:r>
              <a:rPr lang="tr-TR" b="1" dirty="0" err="1" smtClean="0"/>
              <a:t>fetal</a:t>
            </a:r>
            <a:r>
              <a:rPr lang="tr-TR" b="1" dirty="0" smtClean="0"/>
              <a:t> iskelet</a:t>
            </a:r>
            <a:r>
              <a:rPr lang="tr-TR" dirty="0" smtClean="0"/>
              <a:t>).</a:t>
            </a:r>
            <a:endParaRPr lang="tr-TR" dirty="0" smtClean="0"/>
          </a:p>
          <a:p>
            <a:pPr lvl="1"/>
            <a:r>
              <a:rPr lang="tr-TR" dirty="0" smtClean="0"/>
              <a:t>Hareketli </a:t>
            </a:r>
            <a:r>
              <a:rPr lang="tr-TR" b="1" dirty="0" smtClean="0"/>
              <a:t>eklem yüzeylerinde</a:t>
            </a:r>
            <a:r>
              <a:rPr lang="tr-TR" dirty="0" smtClean="0"/>
              <a:t>; büyük solunum yollarının duvarlarında (</a:t>
            </a:r>
            <a:r>
              <a:rPr lang="tr-TR" b="1" dirty="0" smtClean="0"/>
              <a:t>burun, </a:t>
            </a:r>
            <a:r>
              <a:rPr lang="tr-TR" b="1" dirty="0" err="1" smtClean="0"/>
              <a:t>larinks</a:t>
            </a:r>
            <a:r>
              <a:rPr lang="tr-TR" b="1" dirty="0" smtClean="0"/>
              <a:t>, </a:t>
            </a:r>
            <a:r>
              <a:rPr lang="tr-TR" b="1" dirty="0" err="1" smtClean="0"/>
              <a:t>trakea</a:t>
            </a:r>
            <a:r>
              <a:rPr lang="tr-TR" b="1" dirty="0" smtClean="0"/>
              <a:t>, bronşlar</a:t>
            </a:r>
            <a:r>
              <a:rPr lang="tr-TR" dirty="0" smtClean="0"/>
              <a:t>); </a:t>
            </a:r>
            <a:r>
              <a:rPr lang="tr-TR" u="sng" dirty="0" smtClean="0"/>
              <a:t>kaburgaların </a:t>
            </a:r>
            <a:r>
              <a:rPr lang="tr-TR" u="sng" dirty="0" err="1" smtClean="0"/>
              <a:t>sternuma</a:t>
            </a:r>
            <a:r>
              <a:rPr lang="tr-TR" u="sng" dirty="0" smtClean="0"/>
              <a:t> bağlandıkları kısımlarda</a:t>
            </a:r>
            <a:r>
              <a:rPr lang="tr-TR" dirty="0" smtClean="0"/>
              <a:t> ve </a:t>
            </a:r>
            <a:r>
              <a:rPr lang="tr-TR" dirty="0" err="1" smtClean="0"/>
              <a:t>epifiz</a:t>
            </a:r>
            <a:r>
              <a:rPr lang="tr-TR" dirty="0" smtClean="0"/>
              <a:t> plağında bulunur.</a:t>
            </a:r>
          </a:p>
          <a:p>
            <a:endParaRPr lang="tr-TR" dirty="0" smtClean="0"/>
          </a:p>
          <a:p>
            <a:r>
              <a:rPr lang="tr-TR" dirty="0" smtClean="0"/>
              <a:t>Elastik Kıkırdak</a:t>
            </a:r>
            <a:r>
              <a:rPr lang="tr-TR" dirty="0" smtClean="0"/>
              <a:t>:</a:t>
            </a:r>
          </a:p>
          <a:p>
            <a:pPr lvl="1"/>
            <a:r>
              <a:rPr lang="tr-TR" dirty="0" smtClean="0"/>
              <a:t>Tip II </a:t>
            </a:r>
            <a:r>
              <a:rPr lang="tr-TR" dirty="0" err="1" smtClean="0"/>
              <a:t>kollajene</a:t>
            </a:r>
            <a:r>
              <a:rPr lang="tr-TR" dirty="0" smtClean="0"/>
              <a:t> ek olarak, bol miktarda </a:t>
            </a:r>
            <a:r>
              <a:rPr lang="tr-TR" b="1" dirty="0" smtClean="0">
                <a:solidFill>
                  <a:srgbClr val="FF0000"/>
                </a:solidFill>
              </a:rPr>
              <a:t>elastik </a:t>
            </a:r>
            <a:r>
              <a:rPr lang="tr-TR" b="1" dirty="0" smtClean="0">
                <a:solidFill>
                  <a:srgbClr val="FF0000"/>
                </a:solidFill>
              </a:rPr>
              <a:t>lif (</a:t>
            </a:r>
            <a:r>
              <a:rPr lang="tr-TR" b="1" dirty="0" err="1" smtClean="0">
                <a:solidFill>
                  <a:srgbClr val="FF0000"/>
                </a:solidFill>
              </a:rPr>
              <a:t>elastin</a:t>
            </a:r>
            <a:r>
              <a:rPr lang="tr-TR" b="1" dirty="0" smtClean="0">
                <a:solidFill>
                  <a:srgbClr val="FF0000"/>
                </a:solidFill>
              </a:rPr>
              <a:t>) </a:t>
            </a:r>
            <a:r>
              <a:rPr lang="tr-TR" dirty="0" smtClean="0"/>
              <a:t>içerir</a:t>
            </a:r>
            <a:r>
              <a:rPr lang="tr-TR" dirty="0" smtClean="0"/>
              <a:t>.</a:t>
            </a:r>
            <a:endParaRPr lang="tr-TR" dirty="0" smtClean="0"/>
          </a:p>
          <a:p>
            <a:pPr lvl="1"/>
            <a:r>
              <a:rPr lang="tr-TR" b="1" dirty="0" smtClean="0"/>
              <a:t>Kulak kepçesinde, dış kulak yolunda, östaki </a:t>
            </a:r>
            <a:r>
              <a:rPr lang="tr-TR" b="1" dirty="0" smtClean="0"/>
              <a:t>borusunda,</a:t>
            </a:r>
            <a:r>
              <a:rPr lang="tr-TR" dirty="0" smtClean="0"/>
              <a:t> </a:t>
            </a:r>
            <a:r>
              <a:rPr lang="tr-TR" b="1" dirty="0" err="1" smtClean="0"/>
              <a:t>epiglottis</a:t>
            </a:r>
            <a:r>
              <a:rPr lang="tr-TR" dirty="0" err="1" smtClean="0"/>
              <a:t>te</a:t>
            </a:r>
            <a:r>
              <a:rPr lang="tr-TR" dirty="0" smtClean="0"/>
              <a:t>, </a:t>
            </a:r>
            <a:r>
              <a:rPr lang="tr-TR" dirty="0" err="1" smtClean="0"/>
              <a:t>aritenoid</a:t>
            </a:r>
            <a:r>
              <a:rPr lang="tr-TR" dirty="0" smtClean="0"/>
              <a:t> ve </a:t>
            </a:r>
            <a:r>
              <a:rPr lang="tr-TR" dirty="0" err="1" smtClean="0"/>
              <a:t>kuneiform</a:t>
            </a:r>
            <a:r>
              <a:rPr lang="tr-TR" dirty="0" smtClean="0"/>
              <a:t> kıkırdakların yapısında </a:t>
            </a:r>
            <a:r>
              <a:rPr lang="tr-TR" dirty="0" smtClean="0"/>
              <a:t>bulunur.</a:t>
            </a:r>
          </a:p>
          <a:p>
            <a:endParaRPr lang="tr-TR" dirty="0" smtClean="0"/>
          </a:p>
          <a:p>
            <a:r>
              <a:rPr lang="tr-TR" dirty="0" err="1" smtClean="0"/>
              <a:t>Fibröz</a:t>
            </a:r>
            <a:r>
              <a:rPr lang="tr-TR" dirty="0" smtClean="0"/>
              <a:t> Kıkırdak</a:t>
            </a:r>
            <a:r>
              <a:rPr lang="tr-TR" dirty="0" smtClean="0"/>
              <a:t>:</a:t>
            </a:r>
          </a:p>
          <a:p>
            <a:pPr lvl="1"/>
            <a:r>
              <a:rPr lang="tr-TR" dirty="0" smtClean="0"/>
              <a:t>Vücudun büyük zorlanmalarla karşı karşıya kaldığı ağırlık taşıyan bölgelerinde görev alır</a:t>
            </a:r>
            <a:r>
              <a:rPr lang="tr-TR" dirty="0" smtClean="0"/>
              <a:t>. </a:t>
            </a:r>
            <a:r>
              <a:rPr lang="tr-TR" dirty="0" err="1" smtClean="0"/>
              <a:t>Perikondrium</a:t>
            </a:r>
            <a:r>
              <a:rPr lang="tr-TR" dirty="0" smtClean="0"/>
              <a:t> içermez.</a:t>
            </a:r>
            <a:endParaRPr lang="tr-TR" dirty="0" smtClean="0"/>
          </a:p>
          <a:p>
            <a:pPr lvl="1"/>
            <a:r>
              <a:rPr lang="tr-TR" b="1" dirty="0" smtClean="0">
                <a:solidFill>
                  <a:srgbClr val="FF0000"/>
                </a:solidFill>
              </a:rPr>
              <a:t>Tip I </a:t>
            </a:r>
            <a:r>
              <a:rPr lang="tr-TR" b="1" dirty="0" err="1" smtClean="0">
                <a:solidFill>
                  <a:srgbClr val="FF0000"/>
                </a:solidFill>
              </a:rPr>
              <a:t>kollajen</a:t>
            </a:r>
            <a:r>
              <a:rPr lang="tr-TR" dirty="0" err="1" smtClean="0"/>
              <a:t>ce</a:t>
            </a:r>
            <a:r>
              <a:rPr lang="tr-TR" dirty="0" smtClean="0"/>
              <a:t> zengindir</a:t>
            </a:r>
            <a:r>
              <a:rPr lang="tr-TR" dirty="0" smtClean="0"/>
              <a:t>.</a:t>
            </a:r>
            <a:endParaRPr lang="tr-TR" dirty="0" smtClean="0"/>
          </a:p>
          <a:p>
            <a:pPr lvl="1"/>
            <a:r>
              <a:rPr lang="tr-TR" b="1" dirty="0" err="1" smtClean="0"/>
              <a:t>İntervertebral</a:t>
            </a:r>
            <a:r>
              <a:rPr lang="tr-TR" b="1" dirty="0" smtClean="0"/>
              <a:t> </a:t>
            </a:r>
            <a:r>
              <a:rPr lang="tr-TR" b="1" dirty="0" smtClean="0"/>
              <a:t>diskler</a:t>
            </a:r>
            <a:r>
              <a:rPr lang="tr-TR" dirty="0" smtClean="0"/>
              <a:t>de, </a:t>
            </a:r>
            <a:r>
              <a:rPr lang="tr-TR" b="1" dirty="0" err="1" smtClean="0"/>
              <a:t>simfizis</a:t>
            </a:r>
            <a:r>
              <a:rPr lang="tr-TR" b="1" dirty="0" smtClean="0"/>
              <a:t> </a:t>
            </a:r>
            <a:r>
              <a:rPr lang="tr-TR" b="1" dirty="0" err="1" smtClean="0"/>
              <a:t>pubis</a:t>
            </a:r>
            <a:r>
              <a:rPr lang="tr-TR" dirty="0" err="1" smtClean="0"/>
              <a:t>te</a:t>
            </a:r>
            <a:r>
              <a:rPr lang="tr-TR" dirty="0" smtClean="0"/>
              <a:t>, </a:t>
            </a:r>
            <a:r>
              <a:rPr lang="tr-TR" dirty="0" err="1" smtClean="0"/>
              <a:t>meniskuslarda</a:t>
            </a:r>
            <a:r>
              <a:rPr lang="tr-TR" dirty="0" smtClean="0"/>
              <a:t>, </a:t>
            </a:r>
            <a:r>
              <a:rPr lang="tr-TR" dirty="0" err="1" smtClean="0"/>
              <a:t>tendonların</a:t>
            </a:r>
            <a:r>
              <a:rPr lang="tr-TR" dirty="0" smtClean="0"/>
              <a:t> kemiğe yapışma yerlerinde </a:t>
            </a:r>
            <a:r>
              <a:rPr lang="tr-TR" dirty="0" smtClean="0"/>
              <a:t>bulunur.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</a:t>
            </a:r>
            <a:r>
              <a:rPr lang="tr-TR" dirty="0" smtClean="0"/>
              <a:t>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Aşağıdakilerden hangisinde </a:t>
            </a:r>
            <a:r>
              <a:rPr lang="tr-TR" dirty="0" err="1" smtClean="0"/>
              <a:t>hyalin</a:t>
            </a:r>
            <a:r>
              <a:rPr lang="tr-TR" dirty="0" smtClean="0"/>
              <a:t> kıkırdak bulunmaz?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Kostaların</a:t>
            </a:r>
            <a:r>
              <a:rPr lang="tr-TR" dirty="0" smtClean="0"/>
              <a:t> ön ucu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Burun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Trakea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İntervertebral</a:t>
            </a:r>
            <a:r>
              <a:rPr lang="tr-TR" dirty="0" smtClean="0"/>
              <a:t> disk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Eklem yüzleri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</a:t>
            </a:r>
            <a:r>
              <a:rPr lang="tr-TR" dirty="0" smtClean="0"/>
              <a:t>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Aşağıdakilerden hangisinde </a:t>
            </a:r>
            <a:r>
              <a:rPr lang="tr-TR" dirty="0" err="1" smtClean="0"/>
              <a:t>hyalin</a:t>
            </a:r>
            <a:r>
              <a:rPr lang="tr-TR" dirty="0" smtClean="0"/>
              <a:t> kıkırdak bulunmaz?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Kostaların</a:t>
            </a:r>
            <a:r>
              <a:rPr lang="tr-TR" dirty="0" smtClean="0"/>
              <a:t> ön ucu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Burun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Trakea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b="1" dirty="0" err="1" smtClean="0">
                <a:solidFill>
                  <a:srgbClr val="FF0000"/>
                </a:solidFill>
              </a:rPr>
              <a:t>İntervertebral</a:t>
            </a:r>
            <a:r>
              <a:rPr lang="tr-TR" b="1" dirty="0" smtClean="0">
                <a:solidFill>
                  <a:srgbClr val="FF0000"/>
                </a:solidFill>
              </a:rPr>
              <a:t> disk</a:t>
            </a:r>
            <a:endParaRPr lang="tr-TR" b="1" dirty="0" smtClean="0">
              <a:solidFill>
                <a:srgbClr val="FF0000"/>
              </a:solidFill>
            </a:endParaRPr>
          </a:p>
          <a:p>
            <a:pPr marL="514350" indent="-514350">
              <a:buAutoNum type="alphaUcParenR"/>
            </a:pPr>
            <a:r>
              <a:rPr lang="tr-TR" dirty="0" smtClean="0"/>
              <a:t>Eklem yüzleri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err="1" smtClean="0"/>
              <a:t>Fibröz</a:t>
            </a:r>
            <a:r>
              <a:rPr lang="tr-TR" dirty="0" smtClean="0"/>
              <a:t> kıkırdak aşağıdaki yapıların hangisinde bulunur?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Fetal</a:t>
            </a:r>
            <a:r>
              <a:rPr lang="tr-TR" dirty="0" smtClean="0"/>
              <a:t> iskelet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Trakea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Epiglottis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İntervertebral</a:t>
            </a:r>
            <a:r>
              <a:rPr lang="tr-TR" dirty="0" smtClean="0"/>
              <a:t> disk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Dış kulak yolu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err="1" smtClean="0"/>
              <a:t>Fibröz</a:t>
            </a:r>
            <a:r>
              <a:rPr lang="tr-TR" dirty="0" smtClean="0"/>
              <a:t> kıkırdak aşağıdaki yapıların hangisinde bulunur?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Fetal</a:t>
            </a:r>
            <a:r>
              <a:rPr lang="tr-TR" dirty="0" smtClean="0"/>
              <a:t> iskelet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Trakea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Epiglottis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b="1" dirty="0" err="1" smtClean="0">
                <a:solidFill>
                  <a:srgbClr val="FF0000"/>
                </a:solidFill>
              </a:rPr>
              <a:t>İntervertebral</a:t>
            </a:r>
            <a:r>
              <a:rPr lang="tr-TR" b="1" dirty="0" smtClean="0">
                <a:solidFill>
                  <a:srgbClr val="FF0000"/>
                </a:solidFill>
              </a:rPr>
              <a:t> disk</a:t>
            </a:r>
            <a:endParaRPr lang="tr-TR" b="1" dirty="0" smtClean="0">
              <a:solidFill>
                <a:srgbClr val="FF0000"/>
              </a:solidFill>
            </a:endParaRPr>
          </a:p>
          <a:p>
            <a:pPr marL="514350" indent="-514350">
              <a:buAutoNum type="alphaUcParenR"/>
            </a:pPr>
            <a:r>
              <a:rPr lang="tr-TR" dirty="0" smtClean="0"/>
              <a:t>Dış kulak yolu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Aşağıdakilerden hangisinde </a:t>
            </a:r>
            <a:r>
              <a:rPr lang="tr-TR" dirty="0" err="1" smtClean="0"/>
              <a:t>hyalin</a:t>
            </a:r>
            <a:r>
              <a:rPr lang="tr-TR" dirty="0" smtClean="0"/>
              <a:t> kıkırdak bulunur?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Kulak kepçesi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Trakea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Omurga arası diskler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Symphisis</a:t>
            </a:r>
            <a:r>
              <a:rPr lang="tr-TR" dirty="0" smtClean="0"/>
              <a:t> </a:t>
            </a:r>
            <a:r>
              <a:rPr lang="tr-TR" dirty="0" err="1" smtClean="0"/>
              <a:t>pubis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Epiglottis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 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Aşağıdakilerden hangisinde </a:t>
            </a:r>
            <a:r>
              <a:rPr lang="tr-TR" dirty="0" err="1" smtClean="0"/>
              <a:t>hyalin</a:t>
            </a:r>
            <a:r>
              <a:rPr lang="tr-TR" dirty="0" smtClean="0"/>
              <a:t> kıkırdak bulunur?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smtClean="0"/>
              <a:t>Kulak kepçesi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b="1" dirty="0" err="1" smtClean="0">
                <a:solidFill>
                  <a:srgbClr val="FF0000"/>
                </a:solidFill>
              </a:rPr>
              <a:t>Trakea</a:t>
            </a:r>
            <a:endParaRPr lang="tr-TR" b="1" dirty="0" smtClean="0">
              <a:solidFill>
                <a:srgbClr val="FF0000"/>
              </a:solidFill>
            </a:endParaRPr>
          </a:p>
          <a:p>
            <a:pPr marL="514350" indent="-514350">
              <a:buAutoNum type="alphaUcParenR"/>
            </a:pPr>
            <a:r>
              <a:rPr lang="tr-TR" dirty="0" smtClean="0"/>
              <a:t>Omurga arası diskler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Symphisis</a:t>
            </a:r>
            <a:r>
              <a:rPr lang="tr-TR" dirty="0" smtClean="0"/>
              <a:t> </a:t>
            </a:r>
            <a:r>
              <a:rPr lang="tr-TR" dirty="0" err="1" smtClean="0"/>
              <a:t>pubis</a:t>
            </a:r>
            <a:endParaRPr lang="tr-TR" dirty="0" smtClean="0"/>
          </a:p>
          <a:p>
            <a:pPr marL="514350" indent="-514350">
              <a:buAutoNum type="alphaUcParenR"/>
            </a:pPr>
            <a:r>
              <a:rPr lang="tr-TR" dirty="0" err="1" smtClean="0"/>
              <a:t>Epiglottis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</TotalTime>
  <Words>259</Words>
  <Application>Microsoft Office PowerPoint</Application>
  <PresentationFormat>Ekran Gösterisi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31 Ekim – Kıkırdak Dokusu</vt:lpstr>
      <vt:lpstr>Kıkırdak (Kartilaj) Tipleri</vt:lpstr>
      <vt:lpstr>1. Soru</vt:lpstr>
      <vt:lpstr>1. Soru</vt:lpstr>
      <vt:lpstr>2. Soru</vt:lpstr>
      <vt:lpstr>2. Soru</vt:lpstr>
      <vt:lpstr>3. Soru</vt:lpstr>
      <vt:lpstr>3. Soru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Çıkmış TUS Soruları Etkinliği</dc:title>
  <dc:creator>User</dc:creator>
  <cp:lastModifiedBy>User</cp:lastModifiedBy>
  <cp:revision>54</cp:revision>
  <dcterms:created xsi:type="dcterms:W3CDTF">2019-10-13T14:50:17Z</dcterms:created>
  <dcterms:modified xsi:type="dcterms:W3CDTF">2019-11-06T00:03:03Z</dcterms:modified>
</cp:coreProperties>
</file>