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367" r:id="rId3"/>
    <p:sldId id="371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48" r:id="rId14"/>
    <p:sldId id="349" r:id="rId15"/>
    <p:sldId id="350" r:id="rId16"/>
    <p:sldId id="352" r:id="rId17"/>
    <p:sldId id="353" r:id="rId18"/>
    <p:sldId id="354" r:id="rId19"/>
    <p:sldId id="356" r:id="rId20"/>
    <p:sldId id="357" r:id="rId21"/>
    <p:sldId id="358" r:id="rId22"/>
    <p:sldId id="359" r:id="rId23"/>
    <p:sldId id="360" r:id="rId24"/>
    <p:sldId id="382" r:id="rId25"/>
    <p:sldId id="383" r:id="rId26"/>
    <p:sldId id="361" r:id="rId27"/>
    <p:sldId id="362" r:id="rId28"/>
    <p:sldId id="364" r:id="rId29"/>
    <p:sldId id="267" r:id="rId30"/>
    <p:sldId id="344" r:id="rId31"/>
    <p:sldId id="270" r:id="rId32"/>
    <p:sldId id="345" r:id="rId33"/>
    <p:sldId id="343" r:id="rId34"/>
    <p:sldId id="346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13.11.2019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5 </a:t>
            </a:r>
            <a:r>
              <a:rPr lang="tr-TR" dirty="0" smtClean="0"/>
              <a:t>Kasım – </a:t>
            </a:r>
            <a:r>
              <a:rPr lang="tr-TR" dirty="0" smtClean="0"/>
              <a:t>Kan Hücreleri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Tam kan; </a:t>
            </a:r>
          </a:p>
          <a:p>
            <a:pPr lvl="1"/>
            <a:r>
              <a:rPr lang="tr-TR" dirty="0" smtClean="0"/>
              <a:t>Kan hücrelerinin sayıldığı analizlerde (</a:t>
            </a:r>
            <a:r>
              <a:rPr lang="tr-TR" dirty="0" err="1" smtClean="0"/>
              <a:t>hemogram</a:t>
            </a:r>
            <a:r>
              <a:rPr lang="tr-TR" dirty="0" smtClean="0"/>
              <a:t> tahlili)</a:t>
            </a:r>
          </a:p>
          <a:p>
            <a:pPr lvl="1"/>
            <a:r>
              <a:rPr lang="tr-TR" dirty="0" smtClean="0"/>
              <a:t>Şekerlenmiş hemoglobin (HbA1c) ölçümünde</a:t>
            </a:r>
          </a:p>
          <a:p>
            <a:pPr lvl="1"/>
            <a:r>
              <a:rPr lang="tr-TR" dirty="0" smtClean="0"/>
              <a:t>Kan gazı analizinde</a:t>
            </a:r>
          </a:p>
          <a:p>
            <a:endParaRPr lang="tr-TR" dirty="0" smtClean="0"/>
          </a:p>
          <a:p>
            <a:r>
              <a:rPr lang="tr-TR" dirty="0" smtClean="0"/>
              <a:t>Plazma;</a:t>
            </a:r>
          </a:p>
          <a:p>
            <a:pPr lvl="1"/>
            <a:r>
              <a:rPr lang="tr-TR" dirty="0" smtClean="0"/>
              <a:t>Fibrinojen ölçümünde</a:t>
            </a:r>
          </a:p>
          <a:p>
            <a:pPr lvl="1"/>
            <a:r>
              <a:rPr lang="tr-TR" dirty="0" smtClean="0"/>
              <a:t>Pıhtılaşma faktörlerinin ölçümünde</a:t>
            </a:r>
          </a:p>
          <a:p>
            <a:pPr lvl="1"/>
            <a:r>
              <a:rPr lang="tr-TR" dirty="0" smtClean="0"/>
              <a:t>Kanın pıhtılaşma kabiliyetini gösteren testlerde (PT/INR, </a:t>
            </a:r>
            <a:r>
              <a:rPr lang="tr-TR" dirty="0" err="1" smtClean="0"/>
              <a:t>aPTT</a:t>
            </a:r>
            <a:r>
              <a:rPr lang="tr-TR" dirty="0" smtClean="0"/>
              <a:t>)</a:t>
            </a:r>
          </a:p>
          <a:p>
            <a:endParaRPr lang="tr-TR" dirty="0" smtClean="0"/>
          </a:p>
          <a:p>
            <a:r>
              <a:rPr lang="tr-TR" dirty="0" smtClean="0"/>
              <a:t>Serum;</a:t>
            </a:r>
          </a:p>
          <a:p>
            <a:pPr lvl="1"/>
            <a:r>
              <a:rPr lang="tr-TR" dirty="0" smtClean="0"/>
              <a:t>Kanda protein, yağ, </a:t>
            </a:r>
            <a:r>
              <a:rPr lang="tr-TR" dirty="0" err="1" smtClean="0"/>
              <a:t>karbohidrat</a:t>
            </a:r>
            <a:r>
              <a:rPr lang="tr-TR" dirty="0" smtClean="0"/>
              <a:t>, vitamin ve mineral yapısında olan </a:t>
            </a:r>
            <a:r>
              <a:rPr lang="tr-TR" dirty="0" err="1" smtClean="0"/>
              <a:t>analitlerin</a:t>
            </a:r>
            <a:r>
              <a:rPr lang="tr-TR" dirty="0" smtClean="0"/>
              <a:t> </a:t>
            </a:r>
            <a:r>
              <a:rPr lang="tr-TR" dirty="0" err="1" smtClean="0"/>
              <a:t>vd</a:t>
            </a:r>
            <a:r>
              <a:rPr lang="tr-TR" dirty="0" smtClean="0"/>
              <a:t>. pek çok </a:t>
            </a:r>
            <a:r>
              <a:rPr lang="tr-TR" dirty="0" err="1" smtClean="0"/>
              <a:t>analitin</a:t>
            </a:r>
            <a:r>
              <a:rPr lang="tr-TR" dirty="0" smtClean="0"/>
              <a:t> ölçümünde (total protein, </a:t>
            </a:r>
            <a:r>
              <a:rPr lang="tr-TR" dirty="0" err="1" smtClean="0"/>
              <a:t>albumin</a:t>
            </a:r>
            <a:r>
              <a:rPr lang="tr-TR" dirty="0" smtClean="0"/>
              <a:t>, serum enzimleri, kolesterol, </a:t>
            </a:r>
            <a:r>
              <a:rPr lang="tr-TR" dirty="0" err="1" smtClean="0"/>
              <a:t>trigliserit</a:t>
            </a:r>
            <a:r>
              <a:rPr lang="tr-TR" dirty="0" smtClean="0"/>
              <a:t>, kan şekeri, hormonlar, vitamin düzeyleri, demir, bakır, </a:t>
            </a:r>
            <a:r>
              <a:rPr lang="tr-TR" dirty="0" err="1" smtClean="0"/>
              <a:t>kreatinin</a:t>
            </a:r>
            <a:r>
              <a:rPr lang="tr-TR" dirty="0" smtClean="0"/>
              <a:t>, </a:t>
            </a:r>
            <a:r>
              <a:rPr lang="tr-TR" dirty="0" err="1" smtClean="0"/>
              <a:t>troponin</a:t>
            </a:r>
            <a:r>
              <a:rPr lang="tr-TR" dirty="0" smtClean="0"/>
              <a:t> vb.)</a:t>
            </a:r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4034" name="Picture 2" descr="periferik yayma nasıl yapılır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leukocyte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Lenfositler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 </a:t>
            </a:r>
            <a:r>
              <a:rPr lang="tr-TR" dirty="0" smtClean="0"/>
              <a:t>lenfositler</a:t>
            </a:r>
            <a:endParaRPr lang="tr-TR" dirty="0" smtClean="0"/>
          </a:p>
          <a:p>
            <a:pPr lvl="1"/>
            <a:r>
              <a:rPr lang="tr-TR" dirty="0" smtClean="0"/>
              <a:t>CD4+ T lenfositler (T </a:t>
            </a:r>
            <a:r>
              <a:rPr lang="tr-TR" dirty="0" err="1" smtClean="0"/>
              <a:t>helper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CD8+ T lenfositler (</a:t>
            </a:r>
            <a:r>
              <a:rPr lang="tr-TR" dirty="0" err="1" smtClean="0"/>
              <a:t>sitotoksik</a:t>
            </a:r>
            <a:r>
              <a:rPr lang="tr-TR" dirty="0" smtClean="0"/>
              <a:t> T)</a:t>
            </a:r>
          </a:p>
          <a:p>
            <a:r>
              <a:rPr lang="tr-TR" dirty="0" smtClean="0"/>
              <a:t>B Lenfositler</a:t>
            </a:r>
          </a:p>
          <a:p>
            <a:pPr lvl="1"/>
            <a:r>
              <a:rPr lang="tr-TR" dirty="0" smtClean="0"/>
              <a:t>Antikor üreten plazma hücrelerine farklılaşır.</a:t>
            </a:r>
          </a:p>
          <a:p>
            <a:r>
              <a:rPr lang="tr-TR" dirty="0" err="1" smtClean="0"/>
              <a:t>Natural</a:t>
            </a:r>
            <a:r>
              <a:rPr lang="tr-TR" dirty="0" smtClean="0"/>
              <a:t> killer (doğal öldürücü) hücreler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r>
              <a:rPr lang="tr-TR" sz="3000" smtClean="0"/>
              <a:t>T-helper (yardımcı T, Th) hücresi</a:t>
            </a:r>
            <a:endParaRPr lang="tr-TR" sz="300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237312"/>
          </a:xfrm>
        </p:spPr>
        <p:txBody>
          <a:bodyPr>
            <a:normAutofit/>
          </a:bodyPr>
          <a:lstStyle/>
          <a:p>
            <a:r>
              <a:rPr lang="tr-TR" dirty="0" smtClean="0"/>
              <a:t>Antijen sunan hücrelerin (</a:t>
            </a:r>
            <a:r>
              <a:rPr lang="en-US" dirty="0" smtClean="0"/>
              <a:t>antigen presenting cell</a:t>
            </a:r>
            <a:r>
              <a:rPr lang="tr-TR" dirty="0" smtClean="0"/>
              <a:t>, </a:t>
            </a:r>
            <a:r>
              <a:rPr lang="en-US" dirty="0" smtClean="0"/>
              <a:t>APC</a:t>
            </a:r>
            <a:r>
              <a:rPr lang="tr-TR" dirty="0" smtClean="0"/>
              <a:t>) yüzeyinde bulunan MHC sınıf II molekülleri ile sunulan antijenleri tanır.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Yapılan çalışmalarda, Th1/Th2 dengesinin bozulması, bazı hastalıklarla ilişkili bulunmuştur.</a:t>
            </a:r>
          </a:p>
          <a:p>
            <a:pPr lvl="1"/>
            <a:r>
              <a:rPr lang="tr-TR" dirty="0" smtClean="0"/>
              <a:t>Th1 lehine dengenin bozulması: </a:t>
            </a:r>
            <a:r>
              <a:rPr lang="tr-TR" dirty="0" err="1" smtClean="0"/>
              <a:t>otoimmunite</a:t>
            </a:r>
            <a:r>
              <a:rPr lang="tr-TR" dirty="0" smtClean="0"/>
              <a:t> (tip 1 diyabet, MS)</a:t>
            </a:r>
          </a:p>
          <a:p>
            <a:pPr lvl="1"/>
            <a:r>
              <a:rPr lang="tr-TR" dirty="0" smtClean="0"/>
              <a:t>Th2 lehine dengenin bozulması: </a:t>
            </a:r>
            <a:r>
              <a:rPr lang="tr-TR" dirty="0" err="1" smtClean="0"/>
              <a:t>allerji</a:t>
            </a:r>
            <a:r>
              <a:rPr lang="tr-TR" dirty="0" smtClean="0"/>
              <a:t> ve astım</a:t>
            </a:r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antigen presentation ile ilgili gÃ¶rsel sonucu"/>
          <p:cNvPicPr>
            <a:picLocks noChangeAspect="1" noChangeArrowheads="1"/>
          </p:cNvPicPr>
          <p:nvPr/>
        </p:nvPicPr>
        <p:blipFill>
          <a:blip r:embed="rId2" cstate="print"/>
          <a:srcRect t="22700" b="25850"/>
          <a:stretch>
            <a:fillRect/>
          </a:stretch>
        </p:blipFill>
        <p:spPr bwMode="auto">
          <a:xfrm>
            <a:off x="0" y="1484784"/>
            <a:ext cx="9144000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Sitotoksik T hücresi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Tüm çekirdekli hücrelerde bulunan MHC sınıf I molekülleri tarafından sunulan antijenleri tanır.</a:t>
            </a:r>
          </a:p>
          <a:p>
            <a:endParaRPr lang="tr-TR" smtClean="0"/>
          </a:p>
          <a:p>
            <a:r>
              <a:rPr lang="tr-TR" smtClean="0"/>
              <a:t>İntrasellüler patojenlere ve tümör hücrelerine karşı etkilidir.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908720"/>
            <a:ext cx="3131840" cy="5688632"/>
          </a:xfrm>
        </p:spPr>
        <p:txBody>
          <a:bodyPr>
            <a:normAutofit fontScale="70000" lnSpcReduction="20000"/>
          </a:bodyPr>
          <a:lstStyle/>
          <a:p>
            <a:r>
              <a:rPr lang="tr-TR" smtClean="0"/>
              <a:t>Sitotoksik T lenfositler, perforin ve granzimler içeren granüller salar.</a:t>
            </a:r>
          </a:p>
          <a:p>
            <a:endParaRPr lang="tr-TR" smtClean="0"/>
          </a:p>
          <a:p>
            <a:r>
              <a:rPr lang="tr-TR" smtClean="0"/>
              <a:t>Perforin hedef hücre membranında bir geçit oluşturur. Bu geçitten granzimler geçer ve hücreyi apoptoza sokar.</a:t>
            </a:r>
          </a:p>
          <a:p>
            <a:endParaRPr lang="tr-TR" smtClean="0"/>
          </a:p>
          <a:p>
            <a:r>
              <a:rPr lang="tr-TR" smtClean="0"/>
              <a:t>Ayrıca, bu hücreler </a:t>
            </a:r>
            <a:r>
              <a:rPr lang="tr-TR" b="1" smtClean="0"/>
              <a:t>Fas/FasL etkileşimi </a:t>
            </a:r>
            <a:r>
              <a:rPr lang="tr-TR" smtClean="0"/>
              <a:t>ile de apoptotik etki gösterir.</a:t>
            </a:r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81" t="2319"/>
          <a:stretch>
            <a:fillRect/>
          </a:stretch>
        </p:blipFill>
        <p:spPr bwMode="auto">
          <a:xfrm>
            <a:off x="3347864" y="11952"/>
            <a:ext cx="5796136" cy="68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050"/>
            <a:ext cx="8460432" cy="68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B-lenfositler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mtClean="0"/>
              <a:t>Kuşlarda “</a:t>
            </a:r>
            <a:r>
              <a:rPr lang="tr-TR" b="1" smtClean="0"/>
              <a:t>b</a:t>
            </a:r>
            <a:r>
              <a:rPr lang="en-US" smtClean="0"/>
              <a:t>ursa of </a:t>
            </a:r>
            <a:r>
              <a:rPr lang="tr-TR" smtClean="0"/>
              <a:t>f</a:t>
            </a:r>
            <a:r>
              <a:rPr lang="en-US" smtClean="0"/>
              <a:t>abricius</a:t>
            </a:r>
            <a:r>
              <a:rPr lang="tr-TR" smtClean="0"/>
              <a:t>”: primer B hücre gelişimi bölgesi.</a:t>
            </a:r>
          </a:p>
          <a:p>
            <a:pPr lvl="1"/>
            <a:r>
              <a:rPr lang="tr-TR" smtClean="0"/>
              <a:t>Memelilerde fötal karaciğer, kemik iliği</a:t>
            </a:r>
          </a:p>
          <a:p>
            <a:endParaRPr lang="tr-TR" smtClean="0"/>
          </a:p>
          <a:p>
            <a:r>
              <a:rPr lang="tr-TR" smtClean="0"/>
              <a:t>Humoral (sıvısal) immuniteden sorumludur.</a:t>
            </a:r>
          </a:p>
          <a:p>
            <a:pPr>
              <a:buNone/>
            </a:pPr>
            <a:endParaRPr lang="tr-TR" smtClean="0"/>
          </a:p>
          <a:p>
            <a:r>
              <a:rPr lang="tr-TR" smtClean="0"/>
              <a:t>Plazma hücrelerine farklılaşır. </a:t>
            </a:r>
          </a:p>
          <a:p>
            <a:pPr lvl="1"/>
            <a:r>
              <a:rPr lang="tr-TR" smtClean="0"/>
              <a:t>antikorlar (immunoglobulinler, Ig) plazma hücreleri tarafından üretilir.</a:t>
            </a:r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KAN</a:t>
            </a:r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1" cy="334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tr-TR" sz="3000" smtClean="0"/>
              <a:t>Doğal öldürcü (natural killer, NK) hücreler</a:t>
            </a:r>
            <a:endParaRPr lang="tr-TR" sz="300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>
            <a:normAutofit fontScale="77500" lnSpcReduction="20000"/>
          </a:bodyPr>
          <a:lstStyle/>
          <a:p>
            <a:r>
              <a:rPr lang="tr-TR" smtClean="0"/>
              <a:t>Virüsle enfekte hücreleri ve kanser hücrelerini öldürür.</a:t>
            </a:r>
          </a:p>
          <a:p>
            <a:endParaRPr lang="tr-TR" smtClean="0"/>
          </a:p>
          <a:p>
            <a:r>
              <a:rPr lang="tr-TR" smtClean="0"/>
              <a:t>Sitotoksik T hücrelerinin aksine, antijen sunulmasına ve ön aktivasyona ihtiyaç duymaz.</a:t>
            </a:r>
          </a:p>
          <a:p>
            <a:pPr lvl="1"/>
            <a:r>
              <a:rPr lang="tr-TR" smtClean="0"/>
              <a:t>Bu yüzden “doğal” öldürücü ismi verilmiştir.</a:t>
            </a:r>
          </a:p>
          <a:p>
            <a:endParaRPr lang="tr-TR" smtClean="0"/>
          </a:p>
          <a:p>
            <a:r>
              <a:rPr lang="tr-TR" smtClean="0"/>
              <a:t>NK hücrelerinin yüzeyinde aktivatör ve inhibitör reseptörler vardır.</a:t>
            </a:r>
          </a:p>
          <a:p>
            <a:pPr lvl="1"/>
            <a:r>
              <a:rPr lang="tr-TR" smtClean="0"/>
              <a:t>Aktivatör reseptörler, kanser hücrelerinin ve virüsle enfekte hücrelerin yüzeyindeki molekülleri tanır ve NK hücresinin aktive olmasını sağlar.</a:t>
            </a:r>
          </a:p>
          <a:p>
            <a:pPr lvl="1"/>
            <a:r>
              <a:rPr lang="tr-TR" smtClean="0"/>
              <a:t>İnhibitör reseptörler, MHC I’i tanır. Normal sağlıklı hücreler MHC I üretir ve NK saldırısından korunur. Kanser hücreleri ve virüsle enfekte hücreler ise sıklıkla MHC I kaybı yaşar ve NK saldırısına karşı yatkın hale gelir. </a:t>
            </a:r>
          </a:p>
          <a:p>
            <a:endParaRPr lang="tr-TR" smtClean="0"/>
          </a:p>
          <a:p>
            <a:r>
              <a:rPr lang="tr-TR" smtClean="0"/>
              <a:t>NK hücreleri perforin ve granzimler içeren granüllerini boşaltarak hedef hücreyi parçalar.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7753" t="2481" r="4350" b="4490"/>
          <a:stretch>
            <a:fillRect/>
          </a:stretch>
        </p:blipFill>
        <p:spPr bwMode="auto">
          <a:xfrm>
            <a:off x="1" y="0"/>
            <a:ext cx="399593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307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140968"/>
            <a:ext cx="9144001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Monosit/Makrofaj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Dolaşımdaki lökositlerin %3-8’ini monositler oluşturur.</a:t>
            </a:r>
          </a:p>
          <a:p>
            <a:endParaRPr lang="tr-TR" smtClean="0"/>
          </a:p>
          <a:p>
            <a:r>
              <a:rPr lang="tr-TR" smtClean="0"/>
              <a:t>Monositler dokularda makrofajlara dönüşür. </a:t>
            </a:r>
          </a:p>
          <a:p>
            <a:pPr lvl="1"/>
            <a:r>
              <a:rPr lang="tr-TR" smtClean="0"/>
              <a:t>Makrofajların fagositoz yetenekleri vardır.</a:t>
            </a:r>
          </a:p>
          <a:p>
            <a:pPr lvl="1"/>
            <a:r>
              <a:rPr lang="tr-TR" smtClean="0"/>
              <a:t>Bu hücreler çeşitli sitokinler üretir.</a:t>
            </a:r>
          </a:p>
          <a:p>
            <a:pPr lvl="1"/>
            <a:r>
              <a:rPr lang="tr-TR" smtClean="0"/>
              <a:t>Antijen sunan hücrelerden biridir.</a:t>
            </a:r>
          </a:p>
          <a:p>
            <a:pPr lvl="1"/>
            <a:endParaRPr lang="tr-TR" smtClean="0"/>
          </a:p>
          <a:p>
            <a:endParaRPr lang="tr-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5011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Dentritik Hücreler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Antijen sunan hücrelerin en güçlü türüdür. </a:t>
            </a:r>
          </a:p>
          <a:p>
            <a:endParaRPr lang="tr-TR" dirty="0" smtClean="0"/>
          </a:p>
          <a:p>
            <a:r>
              <a:rPr lang="tr-TR" dirty="0" smtClean="0"/>
              <a:t>Uzantıları nöronların </a:t>
            </a:r>
            <a:r>
              <a:rPr lang="tr-TR" dirty="0" err="1" smtClean="0"/>
              <a:t>dentritik</a:t>
            </a:r>
            <a:r>
              <a:rPr lang="tr-TR" dirty="0" smtClean="0"/>
              <a:t> uzantılarına benzer.</a:t>
            </a:r>
          </a:p>
          <a:p>
            <a:endParaRPr lang="tr-TR" dirty="0" smtClean="0"/>
          </a:p>
          <a:p>
            <a:r>
              <a:rPr lang="tr-TR" dirty="0" smtClean="0"/>
              <a:t>Dış çevre ile temas halinde olan dokularda (deri, hava yolları, mide-bağırsak kanalı) bol miktarda bulunur.</a:t>
            </a:r>
          </a:p>
          <a:p>
            <a:pPr lvl="1"/>
            <a:r>
              <a:rPr lang="tr-TR" b="1" dirty="0" err="1" smtClean="0"/>
              <a:t>Langerhans</a:t>
            </a:r>
            <a:r>
              <a:rPr lang="tr-TR" b="1" dirty="0" smtClean="0"/>
              <a:t> hücreleri</a:t>
            </a:r>
            <a:r>
              <a:rPr lang="tr-TR" dirty="0" smtClean="0"/>
              <a:t>, </a:t>
            </a:r>
            <a:r>
              <a:rPr lang="tr-TR" dirty="0" err="1" smtClean="0"/>
              <a:t>dentritik</a:t>
            </a:r>
            <a:r>
              <a:rPr lang="tr-TR" dirty="0" smtClean="0"/>
              <a:t> hücrelerin alt sınıfıdır; deride, korneada, </a:t>
            </a:r>
            <a:r>
              <a:rPr lang="tr-TR" dirty="0" err="1" smtClean="0"/>
              <a:t>konjunktivada</a:t>
            </a:r>
            <a:r>
              <a:rPr lang="tr-TR" dirty="0" smtClean="0"/>
              <a:t> ve </a:t>
            </a:r>
            <a:r>
              <a:rPr lang="tr-TR" dirty="0" err="1" smtClean="0"/>
              <a:t>nazofaringeal</a:t>
            </a:r>
            <a:r>
              <a:rPr lang="tr-TR" dirty="0" smtClean="0"/>
              <a:t>, </a:t>
            </a:r>
            <a:r>
              <a:rPr lang="tr-TR" dirty="0" err="1" smtClean="0"/>
              <a:t>vajinal</a:t>
            </a:r>
            <a:r>
              <a:rPr lang="tr-TR" dirty="0" smtClean="0"/>
              <a:t> ve </a:t>
            </a:r>
            <a:r>
              <a:rPr lang="tr-TR" dirty="0" err="1" smtClean="0"/>
              <a:t>rektal</a:t>
            </a:r>
            <a:r>
              <a:rPr lang="tr-TR" dirty="0" smtClean="0"/>
              <a:t> mukozada bulunur.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52736"/>
            <a:ext cx="9144000" cy="442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Bazofil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fontScale="85000" lnSpcReduction="20000"/>
          </a:bodyPr>
          <a:lstStyle/>
          <a:p>
            <a:r>
              <a:rPr lang="tr-TR" smtClean="0"/>
              <a:t>Dolaşımdaki lökositlerin %1’inden azını bazofiller oluşturur.</a:t>
            </a:r>
          </a:p>
          <a:p>
            <a:endParaRPr lang="tr-TR" smtClean="0"/>
          </a:p>
          <a:p>
            <a:r>
              <a:rPr lang="tr-TR" smtClean="0"/>
              <a:t>Granülleri histamin içeren tek lökosittir. </a:t>
            </a:r>
          </a:p>
          <a:p>
            <a:endParaRPr lang="tr-TR" smtClean="0"/>
          </a:p>
          <a:p>
            <a:r>
              <a:rPr lang="tr-TR" smtClean="0"/>
              <a:t>Allerjik reaksiyonlarda ve parazitlere karşı gelişen immun cevapta rol oynar.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56792"/>
            <a:ext cx="449999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Nötrofil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mtClean="0"/>
              <a:t>Dolaşımdaki lökositlerin %60-70’ini oluşturur.</a:t>
            </a:r>
          </a:p>
          <a:p>
            <a:endParaRPr lang="tr-TR" smtClean="0"/>
          </a:p>
          <a:p>
            <a:r>
              <a:rPr lang="tr-TR" smtClean="0"/>
              <a:t>Multi-lobüle polimorfik nükleusa sahiptir (polymorphonuclear neutrophil, PMN).</a:t>
            </a:r>
          </a:p>
          <a:p>
            <a:endParaRPr lang="tr-TR" smtClean="0"/>
          </a:p>
          <a:p>
            <a:r>
              <a:rPr lang="tr-TR" smtClean="0"/>
              <a:t>Fagositik kabiliyeti yüksektir.</a:t>
            </a:r>
          </a:p>
          <a:p>
            <a:endParaRPr lang="tr-TR" smtClean="0"/>
          </a:p>
          <a:p>
            <a:r>
              <a:rPr lang="tr-TR" smtClean="0"/>
              <a:t>Bakterilere karşı etkilidir.</a:t>
            </a:r>
          </a:p>
          <a:p>
            <a:endParaRPr lang="tr-TR" smtClean="0"/>
          </a:p>
          <a:p>
            <a:r>
              <a:rPr lang="tr-TR" smtClean="0"/>
              <a:t>Akut inflamasyonun başrol oyuncusudur.</a:t>
            </a:r>
            <a:endParaRPr lang="tr-T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Eozinofil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mtClean="0"/>
              <a:t>Dolaşımdaki lökositlerin %2-4’ünü eozinofiller oluşturur.</a:t>
            </a:r>
          </a:p>
          <a:p>
            <a:endParaRPr lang="tr-TR" smtClean="0"/>
          </a:p>
          <a:p>
            <a:r>
              <a:rPr lang="tr-TR" smtClean="0"/>
              <a:t>İki loblu nükleusa sahiptir.</a:t>
            </a:r>
          </a:p>
          <a:p>
            <a:endParaRPr lang="tr-TR" smtClean="0"/>
          </a:p>
          <a:p>
            <a:r>
              <a:rPr lang="tr-TR" smtClean="0"/>
              <a:t>Allerjik reaksiyonların başrol oyuncusudur (I</a:t>
            </a:r>
            <a:r>
              <a:rPr lang="en-US" smtClean="0"/>
              <a:t>gE </a:t>
            </a:r>
            <a:r>
              <a:rPr lang="tr-TR" smtClean="0"/>
              <a:t>ve</a:t>
            </a:r>
            <a:r>
              <a:rPr lang="en-US" smtClean="0"/>
              <a:t> </a:t>
            </a:r>
            <a:r>
              <a:rPr lang="tr-TR" smtClean="0"/>
              <a:t>k</a:t>
            </a:r>
            <a:r>
              <a:rPr lang="en-US" smtClean="0"/>
              <a:t>omplem</a:t>
            </a:r>
            <a:r>
              <a:rPr lang="tr-TR" smtClean="0"/>
              <a:t>a</a:t>
            </a:r>
            <a:r>
              <a:rPr lang="en-US" smtClean="0"/>
              <a:t>n</a:t>
            </a:r>
            <a:r>
              <a:rPr lang="tr-TR" smtClean="0"/>
              <a:t> </a:t>
            </a:r>
            <a:r>
              <a:rPr lang="en-US" smtClean="0"/>
              <a:t>C3b</a:t>
            </a:r>
            <a:r>
              <a:rPr lang="tr-TR" smtClean="0"/>
              <a:t> için yüksek affiniteye sahip reseptörler taşır).</a:t>
            </a:r>
          </a:p>
          <a:p>
            <a:endParaRPr lang="tr-TR" smtClean="0"/>
          </a:p>
          <a:p>
            <a:r>
              <a:rPr lang="tr-TR" smtClean="0"/>
              <a:t>IgE ve C3b kaplı parazitlere karşı etkilidir.</a:t>
            </a:r>
            <a:endParaRPr lang="tr-T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Aşağıdaki hücrelerden hangisi </a:t>
            </a:r>
            <a:r>
              <a:rPr lang="tr-TR" dirty="0" err="1" smtClean="0"/>
              <a:t>monositlerden</a:t>
            </a:r>
            <a:r>
              <a:rPr lang="tr-TR" dirty="0" smtClean="0"/>
              <a:t> gelişir?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Makrofajlar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Plazma hücresi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Mast</a:t>
            </a:r>
            <a:r>
              <a:rPr lang="tr-TR" dirty="0" smtClean="0"/>
              <a:t> hücresi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Nötrofil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Bazofil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Kan, iki farklı tüpe alınabilir: </a:t>
            </a:r>
            <a:r>
              <a:rPr lang="tr-TR" dirty="0" err="1" smtClean="0"/>
              <a:t>antikoagulanlı</a:t>
            </a:r>
            <a:r>
              <a:rPr lang="tr-TR" dirty="0" smtClean="0"/>
              <a:t> ve </a:t>
            </a:r>
            <a:r>
              <a:rPr lang="tr-TR" dirty="0" err="1" smtClean="0"/>
              <a:t>antikoagulansız</a:t>
            </a:r>
            <a:r>
              <a:rPr lang="tr-TR" dirty="0" smtClean="0"/>
              <a:t>.</a:t>
            </a:r>
          </a:p>
          <a:p>
            <a:pPr lvl="1"/>
            <a:r>
              <a:rPr lang="tr-TR" dirty="0" smtClean="0"/>
              <a:t>Kanın pıhtılaşmasını (</a:t>
            </a:r>
            <a:r>
              <a:rPr lang="tr-TR" dirty="0" err="1" smtClean="0"/>
              <a:t>koagulasyon</a:t>
            </a:r>
            <a:r>
              <a:rPr lang="tr-TR" dirty="0" smtClean="0"/>
              <a:t>) önleyen maddelere, </a:t>
            </a:r>
            <a:r>
              <a:rPr lang="tr-TR" dirty="0" err="1" smtClean="0"/>
              <a:t>antikoagulan</a:t>
            </a:r>
            <a:r>
              <a:rPr lang="tr-TR" dirty="0" smtClean="0"/>
              <a:t> denir.</a:t>
            </a:r>
          </a:p>
          <a:p>
            <a:endParaRPr lang="tr-TR" dirty="0" smtClean="0"/>
          </a:p>
          <a:p>
            <a:r>
              <a:rPr lang="tr-TR" dirty="0" smtClean="0"/>
              <a:t>Oksalat, </a:t>
            </a:r>
            <a:r>
              <a:rPr lang="tr-TR" dirty="0" err="1" smtClean="0"/>
              <a:t>sitrat</a:t>
            </a:r>
            <a:r>
              <a:rPr lang="tr-TR" dirty="0" smtClean="0"/>
              <a:t>, flüorür, EDTA (</a:t>
            </a:r>
            <a:r>
              <a:rPr lang="tr-TR" dirty="0" err="1" smtClean="0"/>
              <a:t>etilendiamintetraasetik</a:t>
            </a:r>
            <a:r>
              <a:rPr lang="tr-TR" dirty="0" smtClean="0"/>
              <a:t> </a:t>
            </a:r>
            <a:r>
              <a:rPr lang="tr-TR" dirty="0" err="1" smtClean="0"/>
              <a:t>asid</a:t>
            </a:r>
            <a:r>
              <a:rPr lang="tr-TR" dirty="0" smtClean="0"/>
              <a:t>) ve </a:t>
            </a:r>
            <a:r>
              <a:rPr lang="tr-TR" dirty="0" err="1" smtClean="0"/>
              <a:t>heparin</a:t>
            </a:r>
            <a:r>
              <a:rPr lang="tr-TR" dirty="0" smtClean="0"/>
              <a:t> </a:t>
            </a:r>
            <a:r>
              <a:rPr lang="tr-TR" dirty="0" err="1" smtClean="0"/>
              <a:t>antikoagulan</a:t>
            </a:r>
            <a:r>
              <a:rPr lang="tr-TR" dirty="0" smtClean="0"/>
              <a:t> olarak yaygın şekilde kullanılmaktadır.</a:t>
            </a:r>
          </a:p>
          <a:p>
            <a:endParaRPr lang="tr-TR" dirty="0" smtClean="0"/>
          </a:p>
          <a:p>
            <a:r>
              <a:rPr lang="tr-TR" dirty="0" err="1" smtClean="0"/>
              <a:t>Heparin</a:t>
            </a:r>
            <a:r>
              <a:rPr lang="tr-TR" dirty="0" smtClean="0"/>
              <a:t>, </a:t>
            </a:r>
            <a:r>
              <a:rPr lang="tr-TR" dirty="0" err="1" smtClean="0"/>
              <a:t>antitrombin</a:t>
            </a:r>
            <a:r>
              <a:rPr lang="tr-TR" dirty="0" smtClean="0"/>
              <a:t> III ile etkileşip bunun </a:t>
            </a:r>
            <a:r>
              <a:rPr lang="tr-TR" dirty="0" err="1" smtClean="0"/>
              <a:t>trombini</a:t>
            </a:r>
            <a:r>
              <a:rPr lang="tr-TR" dirty="0" smtClean="0"/>
              <a:t> </a:t>
            </a:r>
            <a:r>
              <a:rPr lang="tr-TR" dirty="0" err="1" smtClean="0"/>
              <a:t>inaktive</a:t>
            </a:r>
            <a:r>
              <a:rPr lang="tr-TR" dirty="0" smtClean="0"/>
              <a:t> etme yeteneğini artırarak kanın pıhtılaşmasını önler. Diğerleri, kanın pıhtılaşmasını kalsiyumu bağlayarak önler. </a:t>
            </a:r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Aşağıdaki hücrelerden hangisi </a:t>
            </a:r>
            <a:r>
              <a:rPr lang="tr-TR" dirty="0" err="1" smtClean="0"/>
              <a:t>monositlerden</a:t>
            </a:r>
            <a:r>
              <a:rPr lang="tr-TR" dirty="0" smtClean="0"/>
              <a:t> gelişir?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b="1" dirty="0" err="1" smtClean="0">
                <a:solidFill>
                  <a:srgbClr val="FF0000"/>
                </a:solidFill>
              </a:rPr>
              <a:t>Makrofajlar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514350" indent="-514350">
              <a:buAutoNum type="alphaUcParenR"/>
            </a:pPr>
            <a:r>
              <a:rPr lang="tr-TR" dirty="0" smtClean="0"/>
              <a:t>Plazma hücresi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Mast</a:t>
            </a:r>
            <a:r>
              <a:rPr lang="tr-TR" dirty="0" smtClean="0"/>
              <a:t> hücresi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Nötrofil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Bazofil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Aşağıdaki hücrelerden hangisi </a:t>
            </a:r>
            <a:r>
              <a:rPr lang="tr-TR" dirty="0" err="1" smtClean="0"/>
              <a:t>mononükleer</a:t>
            </a:r>
            <a:r>
              <a:rPr lang="tr-TR" dirty="0" smtClean="0"/>
              <a:t> </a:t>
            </a:r>
            <a:r>
              <a:rPr lang="tr-TR" dirty="0" err="1" smtClean="0"/>
              <a:t>fagositer</a:t>
            </a:r>
            <a:r>
              <a:rPr lang="tr-TR" dirty="0" smtClean="0"/>
              <a:t> sisteme aittir?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Keratinositler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Langerhans</a:t>
            </a:r>
            <a:r>
              <a:rPr lang="tr-TR" dirty="0" smtClean="0"/>
              <a:t> hücresi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Merkel</a:t>
            </a:r>
            <a:r>
              <a:rPr lang="tr-TR" dirty="0" smtClean="0"/>
              <a:t> hücresi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Melanositler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Müller</a:t>
            </a:r>
            <a:r>
              <a:rPr lang="tr-TR" dirty="0" smtClean="0"/>
              <a:t> hücresi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Aşağıdaki hücrelerden hangisi </a:t>
            </a:r>
            <a:r>
              <a:rPr lang="tr-TR" dirty="0" err="1" smtClean="0"/>
              <a:t>mononükleer</a:t>
            </a:r>
            <a:r>
              <a:rPr lang="tr-TR" dirty="0" smtClean="0"/>
              <a:t> </a:t>
            </a:r>
            <a:r>
              <a:rPr lang="tr-TR" dirty="0" err="1" smtClean="0"/>
              <a:t>fagositer</a:t>
            </a:r>
            <a:r>
              <a:rPr lang="tr-TR" dirty="0" smtClean="0"/>
              <a:t> sisteme aittir?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Keratinositler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b="1" dirty="0" err="1" smtClean="0">
                <a:solidFill>
                  <a:srgbClr val="FF0000"/>
                </a:solidFill>
              </a:rPr>
              <a:t>Langerhans</a:t>
            </a:r>
            <a:r>
              <a:rPr lang="tr-TR" b="1" dirty="0" smtClean="0">
                <a:solidFill>
                  <a:srgbClr val="FF0000"/>
                </a:solidFill>
              </a:rPr>
              <a:t> hücresi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514350" indent="-514350">
              <a:buAutoNum type="alphaUcParenR"/>
            </a:pPr>
            <a:r>
              <a:rPr lang="tr-TR" dirty="0" err="1" smtClean="0"/>
              <a:t>Merkel</a:t>
            </a:r>
            <a:r>
              <a:rPr lang="tr-TR" dirty="0" smtClean="0"/>
              <a:t> hücresi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Melanositler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Müller</a:t>
            </a:r>
            <a:r>
              <a:rPr lang="tr-TR" dirty="0" smtClean="0"/>
              <a:t> hücresi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3.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/>
              <a:t>Sitoplazması </a:t>
            </a:r>
            <a:r>
              <a:rPr lang="tr-TR" dirty="0" err="1" smtClean="0"/>
              <a:t>metakromatik</a:t>
            </a:r>
            <a:r>
              <a:rPr lang="tr-TR" dirty="0" smtClean="0"/>
              <a:t> boyanan, granülleri </a:t>
            </a:r>
            <a:r>
              <a:rPr lang="tr-TR" dirty="0" err="1" smtClean="0"/>
              <a:t>heparin</a:t>
            </a:r>
            <a:r>
              <a:rPr lang="tr-TR" dirty="0" smtClean="0"/>
              <a:t> ve </a:t>
            </a:r>
            <a:r>
              <a:rPr lang="tr-TR" dirty="0" err="1" smtClean="0"/>
              <a:t>histamin</a:t>
            </a:r>
            <a:r>
              <a:rPr lang="tr-TR" dirty="0" smtClean="0"/>
              <a:t> içeren lökosit tipi aşağıdakilerden hangisidir?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Bazofil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Nötrofil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Eozinofil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Lenfosit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Monosit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3.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/>
              <a:t>Sitoplazması </a:t>
            </a:r>
            <a:r>
              <a:rPr lang="tr-TR" dirty="0" err="1" smtClean="0"/>
              <a:t>metakromatik</a:t>
            </a:r>
            <a:r>
              <a:rPr lang="tr-TR" dirty="0" smtClean="0"/>
              <a:t> boyanan, granülleri </a:t>
            </a:r>
            <a:r>
              <a:rPr lang="tr-TR" dirty="0" err="1" smtClean="0"/>
              <a:t>heparin</a:t>
            </a:r>
            <a:r>
              <a:rPr lang="tr-TR" dirty="0" smtClean="0"/>
              <a:t> ve </a:t>
            </a:r>
            <a:r>
              <a:rPr lang="tr-TR" dirty="0" err="1" smtClean="0"/>
              <a:t>histamin</a:t>
            </a:r>
            <a:r>
              <a:rPr lang="tr-TR" dirty="0" smtClean="0"/>
              <a:t> içeren lökosit tipi aşağıdakilerden hangisidir?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b="1" dirty="0" smtClean="0">
                <a:solidFill>
                  <a:srgbClr val="FF0000"/>
                </a:solidFill>
              </a:rPr>
              <a:t>Bazofil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514350" indent="-514350">
              <a:buAutoNum type="alphaUcParenR"/>
            </a:pPr>
            <a:r>
              <a:rPr lang="tr-TR" dirty="0" err="1" smtClean="0"/>
              <a:t>Nötrofil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Eozinofil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Lenfosit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Monosit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Antikoagulanlı</a:t>
            </a:r>
            <a:r>
              <a:rPr lang="tr-TR" dirty="0" smtClean="0"/>
              <a:t> tüpe/torbaya alınan, pıhtılaşması engellenmiş, içerisinde kanda bulunan bütün bileşenlerin olduğu numuneye/ürüne “</a:t>
            </a:r>
            <a:r>
              <a:rPr lang="tr-TR" b="1" dirty="0" smtClean="0"/>
              <a:t>tam kan</a:t>
            </a:r>
            <a:r>
              <a:rPr lang="tr-TR" dirty="0" smtClean="0"/>
              <a:t>” denir.</a:t>
            </a:r>
          </a:p>
          <a:p>
            <a:endParaRPr lang="tr-TR" dirty="0" smtClean="0"/>
          </a:p>
          <a:p>
            <a:r>
              <a:rPr lang="tr-TR" dirty="0" smtClean="0"/>
              <a:t>Pıhtılaşması engellenmiş kan, tüpte bekletildiği veya santrifüj edildiği takdirde, kan hücreleri aşağı doğru çöker ve sıvı kısım üstte toplanır.</a:t>
            </a:r>
          </a:p>
          <a:p>
            <a:pPr lvl="1"/>
            <a:r>
              <a:rPr lang="tr-TR" dirty="0" smtClean="0"/>
              <a:t>Üst kısımda toplanan sıvı, pıhtılaşma olayı gerçekleşmediği için, fibrinojen ve pıhtılaşma faktörlerini içerir ve “</a:t>
            </a:r>
            <a:r>
              <a:rPr lang="tr-TR" b="1" dirty="0" smtClean="0"/>
              <a:t>plazma</a:t>
            </a:r>
            <a:r>
              <a:rPr lang="tr-TR" dirty="0" smtClean="0"/>
              <a:t>” olarak adlandırılır.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548680"/>
            <a:ext cx="4114800" cy="5616624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Tam kanın santrifüjü sonucu, en alt kısımda eritrositler toplanır. Bunun üzerinde beyazımsı bir tabaka oluşturacak şekilde lökositler yer alır. Bu beyazımsı tabaka, lökositlerin dışında </a:t>
            </a:r>
            <a:r>
              <a:rPr lang="tr-TR" dirty="0" err="1" smtClean="0"/>
              <a:t>trombositleri</a:t>
            </a:r>
            <a:r>
              <a:rPr lang="tr-TR" dirty="0" smtClean="0"/>
              <a:t> de içerir.</a:t>
            </a:r>
          </a:p>
          <a:p>
            <a:endParaRPr lang="tr-TR" dirty="0" smtClean="0"/>
          </a:p>
          <a:p>
            <a:r>
              <a:rPr lang="tr-TR" dirty="0" err="1" smtClean="0"/>
              <a:t>Trombositler</a:t>
            </a:r>
            <a:r>
              <a:rPr lang="tr-TR" dirty="0" smtClean="0"/>
              <a:t>, tam olarak çökemediği için, plazmada da, derinlere inildikçe konsantrasyonu artacak şekilde, bir miktar </a:t>
            </a:r>
            <a:r>
              <a:rPr lang="tr-TR" dirty="0" err="1" smtClean="0"/>
              <a:t>trombosit</a:t>
            </a:r>
            <a:r>
              <a:rPr lang="tr-TR" dirty="0" smtClean="0"/>
              <a:t> bulunur. Plazmanın üst kısmı </a:t>
            </a:r>
            <a:r>
              <a:rPr lang="tr-TR" dirty="0" err="1" smtClean="0"/>
              <a:t>trombositçe</a:t>
            </a:r>
            <a:r>
              <a:rPr lang="tr-TR" dirty="0" smtClean="0"/>
              <a:t> fakir, alt kısmı </a:t>
            </a:r>
            <a:r>
              <a:rPr lang="tr-TR" dirty="0" err="1" smtClean="0"/>
              <a:t>trombositçe</a:t>
            </a:r>
            <a:r>
              <a:rPr lang="tr-TR" dirty="0" smtClean="0"/>
              <a:t> zengin olur. </a:t>
            </a:r>
            <a:endParaRPr lang="tr-TR" dirty="0"/>
          </a:p>
        </p:txBody>
      </p:sp>
      <p:pic>
        <p:nvPicPr>
          <p:cNvPr id="1026" name="Picture 2" descr="plasma centrifuge ile ilgili görsel sonucu"/>
          <p:cNvPicPr>
            <a:picLocks noChangeAspect="1" noChangeArrowheads="1"/>
          </p:cNvPicPr>
          <p:nvPr/>
        </p:nvPicPr>
        <p:blipFill>
          <a:blip r:embed="rId2" cstate="print"/>
          <a:srcRect l="6794" r="6298"/>
          <a:stretch>
            <a:fillRect/>
          </a:stretch>
        </p:blipFill>
        <p:spPr bwMode="auto">
          <a:xfrm>
            <a:off x="4679504" y="0"/>
            <a:ext cx="4464496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1296144"/>
          </a:xfrm>
        </p:spPr>
        <p:txBody>
          <a:bodyPr/>
          <a:lstStyle/>
          <a:p>
            <a:pPr algn="ctr">
              <a:buNone/>
            </a:pPr>
            <a:r>
              <a:rPr lang="tr-TR" dirty="0" smtClean="0"/>
              <a:t>Kandaki bazı temel bileşenlerin saf suya oranlanmış yoğunluk değerleri</a:t>
            </a:r>
            <a:endParaRPr lang="tr-TR" dirty="0"/>
          </a:p>
        </p:txBody>
      </p:sp>
      <p:pic>
        <p:nvPicPr>
          <p:cNvPr id="33794" name="Picture 2" descr="platelet poor rich plasma ile ilgili görsel sonucu"/>
          <p:cNvPicPr>
            <a:picLocks noChangeAspect="1" noChangeArrowheads="1"/>
          </p:cNvPicPr>
          <p:nvPr/>
        </p:nvPicPr>
        <p:blipFill>
          <a:blip r:embed="rId2" cstate="print"/>
          <a:srcRect t="32785" r="-405"/>
          <a:stretch>
            <a:fillRect/>
          </a:stretch>
        </p:blipFill>
        <p:spPr bwMode="auto">
          <a:xfrm>
            <a:off x="0" y="2204864"/>
            <a:ext cx="9144001" cy="3124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56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tr-TR" dirty="0" smtClean="0"/>
              <a:t>Pıhtılaşmış kanın santrifüjü sonucu üstte toplanan sıvıda fibrinojen </a:t>
            </a:r>
            <a:r>
              <a:rPr lang="tr-TR" dirty="0" err="1" smtClean="0"/>
              <a:t>vd</a:t>
            </a:r>
            <a:r>
              <a:rPr lang="tr-TR" dirty="0" smtClean="0"/>
              <a:t>. pıhtılaşma faktörleri tüketilmiş olacağından, bu sıvıya “</a:t>
            </a:r>
            <a:r>
              <a:rPr lang="tr-TR" b="1" dirty="0" smtClean="0"/>
              <a:t>serum</a:t>
            </a:r>
            <a:r>
              <a:rPr lang="tr-TR" dirty="0" smtClean="0"/>
              <a:t>” adı verilir.</a:t>
            </a:r>
          </a:p>
          <a:p>
            <a:endParaRPr lang="tr-TR" dirty="0" smtClean="0"/>
          </a:p>
          <a:p>
            <a:r>
              <a:rPr lang="tr-TR" dirty="0" smtClean="0"/>
              <a:t>Serum, genellikle, pıhtı paketinin sıvı kısımdan tamamen ayrışmasını sağlayan özel bir jel içeren tüpler yardımıyla elde edilir.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525963"/>
          </a:xfrm>
        </p:spPr>
        <p:txBody>
          <a:bodyPr/>
          <a:lstStyle/>
          <a:p>
            <a:r>
              <a:rPr lang="tr-TR" dirty="0" smtClean="0"/>
              <a:t>Pıhtılaşmış kanın santrifüjü sonucu üst kısımda serum ayrışır.</a:t>
            </a:r>
            <a:endParaRPr lang="tr-T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9423" y="0"/>
            <a:ext cx="5124577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966</Words>
  <Application>Microsoft Office PowerPoint</Application>
  <PresentationFormat>Ekran Gösterisi (4:3)</PresentationFormat>
  <Paragraphs>163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Ofis Teması</vt:lpstr>
      <vt:lpstr>5 Kasım – Kan Hücreleri</vt:lpstr>
      <vt:lpstr>KAN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Lenfositler</vt:lpstr>
      <vt:lpstr>T-helper (yardımcı T, Th) hücresi</vt:lpstr>
      <vt:lpstr>Slayt 15</vt:lpstr>
      <vt:lpstr>Sitotoksik T hücresi</vt:lpstr>
      <vt:lpstr>Slayt 17</vt:lpstr>
      <vt:lpstr>Slayt 18</vt:lpstr>
      <vt:lpstr>B-lenfositler</vt:lpstr>
      <vt:lpstr>Doğal öldürcü (natural killer, NK) hücreler</vt:lpstr>
      <vt:lpstr>Slayt 21</vt:lpstr>
      <vt:lpstr>Monosit/Makrofaj</vt:lpstr>
      <vt:lpstr>Slayt 23</vt:lpstr>
      <vt:lpstr>Dentritik Hücreler</vt:lpstr>
      <vt:lpstr>Slayt 25</vt:lpstr>
      <vt:lpstr>Bazofil</vt:lpstr>
      <vt:lpstr>Nötrofil</vt:lpstr>
      <vt:lpstr>Eozinofil</vt:lpstr>
      <vt:lpstr>1. Soru</vt:lpstr>
      <vt:lpstr>1. Soru</vt:lpstr>
      <vt:lpstr>2. Soru</vt:lpstr>
      <vt:lpstr>2. Soru</vt:lpstr>
      <vt:lpstr>3. Soru</vt:lpstr>
      <vt:lpstr>3. Soru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Çıkmış TUS Soruları Etkinliği</dc:title>
  <dc:creator>User</dc:creator>
  <cp:lastModifiedBy>User</cp:lastModifiedBy>
  <cp:revision>92</cp:revision>
  <dcterms:created xsi:type="dcterms:W3CDTF">2019-10-13T14:50:17Z</dcterms:created>
  <dcterms:modified xsi:type="dcterms:W3CDTF">2019-11-13T04:55:46Z</dcterms:modified>
</cp:coreProperties>
</file>