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2" r:id="rId20"/>
    <p:sldId id="277" r:id="rId21"/>
    <p:sldId id="27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12.02.2017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Alkol Metabolizması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SIRT1 Aktivitesi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Antiinflamatuar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Kansere </a:t>
            </a:r>
            <a:r>
              <a:rPr lang="tr-TR" dirty="0" smtClean="0"/>
              <a:t>karşı </a:t>
            </a:r>
            <a:r>
              <a:rPr lang="tr-TR" dirty="0" smtClean="0"/>
              <a:t>koruyucu </a:t>
            </a:r>
          </a:p>
          <a:p>
            <a:endParaRPr lang="tr-TR" dirty="0" smtClean="0"/>
          </a:p>
          <a:p>
            <a:r>
              <a:rPr lang="tr-TR" dirty="0" smtClean="0"/>
              <a:t>Beyindeki </a:t>
            </a:r>
            <a:r>
              <a:rPr lang="tr-TR" dirty="0" smtClean="0"/>
              <a:t>sinirsel hasarın tamir yollarını </a:t>
            </a:r>
            <a:r>
              <a:rPr lang="tr-TR" dirty="0" smtClean="0"/>
              <a:t>aktifleştirici </a:t>
            </a:r>
          </a:p>
          <a:p>
            <a:endParaRPr lang="tr-TR" dirty="0" smtClean="0"/>
          </a:p>
          <a:p>
            <a:r>
              <a:rPr lang="tr-TR" dirty="0" smtClean="0"/>
              <a:t>Damar genişletici </a:t>
            </a:r>
          </a:p>
          <a:p>
            <a:endParaRPr lang="tr-TR" dirty="0" smtClean="0"/>
          </a:p>
          <a:p>
            <a:r>
              <a:rPr lang="tr-TR" dirty="0" smtClean="0"/>
              <a:t>Pankreasın </a:t>
            </a:r>
            <a:r>
              <a:rPr lang="tr-TR" dirty="0" smtClean="0"/>
              <a:t>beta hücrelerinden </a:t>
            </a:r>
            <a:r>
              <a:rPr lang="tr-TR" dirty="0" err="1" smtClean="0"/>
              <a:t>insülin</a:t>
            </a:r>
            <a:r>
              <a:rPr lang="tr-TR" dirty="0" smtClean="0"/>
              <a:t> </a:t>
            </a:r>
            <a:r>
              <a:rPr lang="tr-TR" dirty="0" err="1" smtClean="0"/>
              <a:t>salınımını</a:t>
            </a:r>
            <a:r>
              <a:rPr lang="tr-TR" dirty="0" smtClean="0"/>
              <a:t> uyarıcı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3407" r="33868" b="11782"/>
          <a:stretch>
            <a:fillRect/>
          </a:stretch>
        </p:blipFill>
        <p:spPr bwMode="auto">
          <a:xfrm>
            <a:off x="1691680" y="0"/>
            <a:ext cx="57751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Alkol; </a:t>
            </a:r>
            <a:r>
              <a:rPr lang="tr-TR" dirty="0" err="1" smtClean="0"/>
              <a:t>miR</a:t>
            </a:r>
            <a:r>
              <a:rPr lang="tr-TR" dirty="0" smtClean="0"/>
              <a:t>-212 ekspresyonunu </a:t>
            </a:r>
            <a:r>
              <a:rPr lang="tr-TR" dirty="0" smtClean="0"/>
              <a:t>artırarak </a:t>
            </a:r>
            <a:r>
              <a:rPr lang="tr-TR" dirty="0" smtClean="0"/>
              <a:t>ve bu sayede </a:t>
            </a:r>
            <a:r>
              <a:rPr lang="tr-TR" dirty="0" err="1" smtClean="0"/>
              <a:t>Zonula</a:t>
            </a:r>
            <a:r>
              <a:rPr lang="tr-TR" dirty="0" smtClean="0"/>
              <a:t> </a:t>
            </a:r>
            <a:r>
              <a:rPr lang="tr-TR" dirty="0" err="1" smtClean="0"/>
              <a:t>okludens</a:t>
            </a:r>
            <a:r>
              <a:rPr lang="tr-TR" dirty="0" smtClean="0"/>
              <a:t> 1 (ZO- 1) proteininin seviyelerini </a:t>
            </a:r>
            <a:r>
              <a:rPr lang="tr-TR" dirty="0" smtClean="0"/>
              <a:t>azaltarak (ZO-1 </a:t>
            </a:r>
            <a:r>
              <a:rPr lang="tr-TR" dirty="0" smtClean="0"/>
              <a:t>proteini sıkı bağlantı adı verilen hücresel yapılarda görev alan bir protein olduğu için; alkol tüketimine bağlı olarak bu proteinin sentezinin aksaması, özellikle </a:t>
            </a:r>
            <a:r>
              <a:rPr lang="tr-TR" b="1" dirty="0" smtClean="0"/>
              <a:t>bağırsak </a:t>
            </a:r>
            <a:r>
              <a:rPr lang="tr-TR" b="1" dirty="0" smtClean="0"/>
              <a:t>geçirgenliğini artırarak</a:t>
            </a:r>
            <a:r>
              <a:rPr lang="tr-TR" dirty="0" smtClean="0"/>
              <a:t>) </a:t>
            </a:r>
            <a:r>
              <a:rPr lang="tr-TR" dirty="0" err="1" smtClean="0"/>
              <a:t>endotoksinlerin</a:t>
            </a:r>
            <a:r>
              <a:rPr lang="tr-TR" dirty="0" smtClean="0"/>
              <a:t> dolaşıma geçmesine ve karaciğer hasarına yol açmasına neden </a:t>
            </a:r>
            <a:r>
              <a:rPr lang="tr-TR" dirty="0" smtClean="0"/>
              <a:t>olabilir.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18329" r="33869" b="18672"/>
          <a:stretch>
            <a:fillRect/>
          </a:stretch>
        </p:blipFill>
        <p:spPr bwMode="auto">
          <a:xfrm>
            <a:off x="1259632" y="0"/>
            <a:ext cx="65365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Alkolle İlişkili Sağlık Sorunları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46875" r="13392" b="9813"/>
          <a:stretch>
            <a:fillRect/>
          </a:stretch>
        </p:blipFill>
        <p:spPr bwMode="auto">
          <a:xfrm>
            <a:off x="0" y="1412776"/>
            <a:ext cx="91450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34078" r="14498" b="23594"/>
          <a:stretch>
            <a:fillRect/>
          </a:stretch>
        </p:blipFill>
        <p:spPr bwMode="auto">
          <a:xfrm>
            <a:off x="0" y="1412776"/>
            <a:ext cx="9144000" cy="317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9313" r="15052" b="40328"/>
          <a:stretch>
            <a:fillRect/>
          </a:stretch>
        </p:blipFill>
        <p:spPr bwMode="auto">
          <a:xfrm>
            <a:off x="0" y="1484784"/>
            <a:ext cx="90730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7188" r="16712" b="32453"/>
          <a:stretch>
            <a:fillRect/>
          </a:stretch>
        </p:blipFill>
        <p:spPr bwMode="auto">
          <a:xfrm>
            <a:off x="0" y="1340768"/>
            <a:ext cx="9144000" cy="31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32110" r="34976" b="31469"/>
          <a:stretch>
            <a:fillRect/>
          </a:stretch>
        </p:blipFill>
        <p:spPr bwMode="auto">
          <a:xfrm>
            <a:off x="0" y="548680"/>
            <a:ext cx="9144000" cy="58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Etil alkol (CH3CH2OH) düşük molekül ağırlıklı (MA: 46), suyla her oranda karışabilen ve yüksüz bir madde olmasından ötürü, biyolojik </a:t>
            </a:r>
            <a:r>
              <a:rPr lang="tr-TR" dirty="0" err="1" smtClean="0"/>
              <a:t>membranları</a:t>
            </a:r>
            <a:r>
              <a:rPr lang="tr-TR" dirty="0" smtClean="0"/>
              <a:t> kolayca geçebilmektedir.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Ağız </a:t>
            </a:r>
            <a:r>
              <a:rPr lang="tr-TR" dirty="0" smtClean="0"/>
              <a:t>yoluyla alınan alkol, yemek borusundan aşağıya inerek mideye ulaşır. Birçok maddenin aksine, emilimi henüz midede iken başlar ve bir kısmı buradan kana emilebilir; geriye kalan miktarın emilimi ise, ince bağırsağın üst kısımlarında gerçekleşmektedir.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Alkol, </a:t>
            </a:r>
            <a:r>
              <a:rPr lang="tr-TR" dirty="0" smtClean="0"/>
              <a:t>alındıktan sonra, birkaç dakika içerisinde kanda belirmeye başlar ve ardından bütün vücut sıvılarına dağılır. Kan-beyin bariyerini kolayca aşarak, merkezi sinir sistemi üzerinde de etkili </a:t>
            </a:r>
            <a:r>
              <a:rPr lang="tr-TR" dirty="0" smtClean="0"/>
              <a:t>olur.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10454" r="35529" b="9813"/>
          <a:stretch>
            <a:fillRect/>
          </a:stretch>
        </p:blipFill>
        <p:spPr bwMode="auto">
          <a:xfrm>
            <a:off x="2483768" y="-1"/>
            <a:ext cx="465666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9156" r="29722" b="17688"/>
          <a:stretch>
            <a:fillRect/>
          </a:stretch>
        </p:blipFill>
        <p:spPr bwMode="auto">
          <a:xfrm>
            <a:off x="0" y="1"/>
            <a:ext cx="9144000" cy="68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Alkolün ana yıkım yolu, başlıca karaciğerde olmak üzere, alkol </a:t>
            </a:r>
            <a:r>
              <a:rPr lang="tr-TR" dirty="0" err="1" smtClean="0"/>
              <a:t>dehidrogenaz</a:t>
            </a:r>
            <a:r>
              <a:rPr lang="tr-TR" dirty="0" smtClean="0"/>
              <a:t> (ADH) ve aldehit </a:t>
            </a:r>
            <a:r>
              <a:rPr lang="tr-TR" dirty="0" err="1" smtClean="0"/>
              <a:t>dehidrogenaz</a:t>
            </a:r>
            <a:r>
              <a:rPr lang="tr-TR" dirty="0" smtClean="0"/>
              <a:t> (ALDH) enzimleri tarafından katalizlenir.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Asetaldehit</a:t>
            </a:r>
            <a:r>
              <a:rPr lang="tr-TR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AcCHO</a:t>
            </a:r>
            <a:r>
              <a:rPr lang="tr-TR" dirty="0" smtClean="0"/>
              <a:t>), oldukça </a:t>
            </a:r>
            <a:r>
              <a:rPr lang="tr-TR" dirty="0" err="1" smtClean="0"/>
              <a:t>toksik</a:t>
            </a:r>
            <a:r>
              <a:rPr lang="tr-TR" dirty="0" smtClean="0"/>
              <a:t> ve </a:t>
            </a:r>
            <a:r>
              <a:rPr lang="tr-TR" dirty="0" err="1" smtClean="0"/>
              <a:t>karsinojen</a:t>
            </a:r>
            <a:r>
              <a:rPr lang="tr-TR" dirty="0" smtClean="0"/>
              <a:t> bir </a:t>
            </a:r>
            <a:r>
              <a:rPr lang="tr-TR" dirty="0" smtClean="0"/>
              <a:t>moleküldür </a:t>
            </a:r>
            <a:r>
              <a:rPr lang="tr-TR" dirty="0" smtClean="0"/>
              <a:t>ve ALDH enzimi ile daha az aktif olan asetata dönüştürülür.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Oluşan </a:t>
            </a:r>
            <a:r>
              <a:rPr lang="tr-TR" dirty="0" smtClean="0"/>
              <a:t>asetat, </a:t>
            </a:r>
            <a:r>
              <a:rPr lang="tr-TR" dirty="0" err="1" smtClean="0"/>
              <a:t>asetil</a:t>
            </a:r>
            <a:r>
              <a:rPr lang="tr-TR" dirty="0" smtClean="0"/>
              <a:t>-</a:t>
            </a:r>
            <a:r>
              <a:rPr lang="tr-TR" dirty="0" err="1" smtClean="0"/>
              <a:t>CoA</a:t>
            </a:r>
            <a:r>
              <a:rPr lang="tr-TR" dirty="0" smtClean="0"/>
              <a:t> üzerinden </a:t>
            </a:r>
            <a:r>
              <a:rPr lang="tr-TR" dirty="0" err="1" smtClean="0"/>
              <a:t>Krebs</a:t>
            </a:r>
            <a:r>
              <a:rPr lang="tr-TR" dirty="0" smtClean="0"/>
              <a:t> </a:t>
            </a:r>
            <a:r>
              <a:rPr lang="tr-TR" dirty="0" err="1" smtClean="0"/>
              <a:t>siklusuna</a:t>
            </a:r>
            <a:r>
              <a:rPr lang="tr-TR" dirty="0" smtClean="0"/>
              <a:t> girerek su ve karbondioksite kadar parçalanabilir.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ana yolun dışında, büyük miktarlarda alkol alındığında devreye giren ve kronik alkol tüketimiyle indüklenen </a:t>
            </a:r>
            <a:r>
              <a:rPr lang="tr-TR" dirty="0" err="1" smtClean="0"/>
              <a:t>sitokrom</a:t>
            </a:r>
            <a:r>
              <a:rPr lang="tr-TR" dirty="0" smtClean="0"/>
              <a:t> P450 2E1 (CYP2E1) ve alkol metabolizmasına katkısı nispeten sınırlı olan </a:t>
            </a:r>
            <a:r>
              <a:rPr lang="tr-TR" dirty="0" err="1" smtClean="0"/>
              <a:t>katalaz</a:t>
            </a:r>
            <a:r>
              <a:rPr lang="tr-TR" dirty="0" smtClean="0"/>
              <a:t> enzimi de alkolü </a:t>
            </a:r>
            <a:r>
              <a:rPr lang="tr-TR" dirty="0" err="1" smtClean="0"/>
              <a:t>asetaldehite</a:t>
            </a:r>
            <a:r>
              <a:rPr lang="tr-TR" dirty="0" smtClean="0"/>
              <a:t> çevirebilir.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Peroksizomal</a:t>
            </a:r>
            <a:r>
              <a:rPr lang="tr-TR" dirty="0" smtClean="0"/>
              <a:t> </a:t>
            </a:r>
            <a:r>
              <a:rPr lang="tr-TR" dirty="0" err="1" smtClean="0"/>
              <a:t>katalaz</a:t>
            </a:r>
            <a:r>
              <a:rPr lang="tr-TR" dirty="0" smtClean="0"/>
              <a:t> yolunun karaciğerden ziyade beyin dokusunda önemli olduğu </a:t>
            </a:r>
            <a:r>
              <a:rPr lang="tr-TR" dirty="0" smtClean="0"/>
              <a:t>düşünülmektedir.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30141" r="31101" b="38359"/>
          <a:stretch>
            <a:fillRect/>
          </a:stretch>
        </p:blipFill>
        <p:spPr bwMode="auto">
          <a:xfrm>
            <a:off x="0" y="1196752"/>
            <a:ext cx="910676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ADH ve ALDH aktiviteleri, NAD+’</a:t>
            </a:r>
            <a:r>
              <a:rPr lang="tr-TR" dirty="0" err="1" smtClean="0"/>
              <a:t>nın</a:t>
            </a:r>
            <a:r>
              <a:rPr lang="tr-TR" dirty="0" smtClean="0"/>
              <a:t> NADH şekline dönüşmesine yol açar ve bu durum hücrede </a:t>
            </a:r>
            <a:r>
              <a:rPr lang="tr-TR" b="1" u="sng" dirty="0" smtClean="0"/>
              <a:t>NADH/NAD+</a:t>
            </a:r>
            <a:r>
              <a:rPr lang="tr-TR" u="sng" dirty="0" smtClean="0"/>
              <a:t> </a:t>
            </a:r>
            <a:r>
              <a:rPr lang="tr-TR" b="1" u="sng" dirty="0" smtClean="0"/>
              <a:t>oranını artırır. </a:t>
            </a:r>
            <a:endParaRPr lang="tr-TR" b="1" u="sng" dirty="0" smtClean="0"/>
          </a:p>
          <a:p>
            <a:endParaRPr lang="tr-TR" dirty="0" smtClean="0"/>
          </a:p>
          <a:p>
            <a:r>
              <a:rPr lang="tr-TR" dirty="0" smtClean="0"/>
              <a:t>P4502E1 </a:t>
            </a:r>
            <a:r>
              <a:rPr lang="tr-TR" dirty="0" smtClean="0"/>
              <a:t>aktivitesi ve mitokondride </a:t>
            </a:r>
            <a:r>
              <a:rPr lang="tr-TR" dirty="0" err="1" smtClean="0"/>
              <a:t>asetaldehit</a:t>
            </a:r>
            <a:r>
              <a:rPr lang="tr-TR" dirty="0" smtClean="0"/>
              <a:t> metabolizması esnasında, </a:t>
            </a:r>
            <a:r>
              <a:rPr lang="tr-TR" b="1" u="sng" dirty="0" smtClean="0"/>
              <a:t>reaktif oksijen türleri </a:t>
            </a:r>
            <a:r>
              <a:rPr lang="tr-TR" dirty="0" smtClean="0"/>
              <a:t>meydana </a:t>
            </a:r>
            <a:r>
              <a:rPr lang="tr-TR" dirty="0" smtClean="0"/>
              <a:t>gelir. </a:t>
            </a:r>
            <a:endParaRPr lang="tr-TR" dirty="0" smtClean="0"/>
          </a:p>
          <a:p>
            <a:endParaRPr lang="tr-TR" dirty="0" smtClean="0"/>
          </a:p>
          <a:p>
            <a:r>
              <a:rPr lang="tr-TR" b="1" u="sng" dirty="0" err="1" smtClean="0"/>
              <a:t>Asetaldehit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smtClean="0"/>
              <a:t>kendisi de oldukça </a:t>
            </a:r>
            <a:r>
              <a:rPr lang="tr-TR" b="1" u="sng" dirty="0" err="1" smtClean="0"/>
              <a:t>toksik</a:t>
            </a:r>
            <a:r>
              <a:rPr lang="tr-TR" b="1" u="sng" dirty="0" smtClean="0"/>
              <a:t> ve kanserojen</a:t>
            </a:r>
            <a:r>
              <a:rPr lang="tr-TR" dirty="0" smtClean="0"/>
              <a:t> bir molekül olarak bilinir. </a:t>
            </a:r>
            <a:endParaRPr lang="tr-T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Sirtuinler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Sirtuinler</a:t>
            </a:r>
            <a:r>
              <a:rPr lang="tr-TR" dirty="0" smtClean="0"/>
              <a:t>, maya hücrelerinden insan türüne kadar bütün canlılarda evrimsel olarak mevcudiyetini korumuş ve birçok </a:t>
            </a:r>
            <a:r>
              <a:rPr lang="tr-TR" dirty="0" err="1" smtClean="0"/>
              <a:t>metabolik</a:t>
            </a:r>
            <a:r>
              <a:rPr lang="tr-TR" dirty="0" smtClean="0"/>
              <a:t> süreçte işlev gösteren enzimlerdir.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Memelilerde </a:t>
            </a:r>
            <a:r>
              <a:rPr lang="tr-TR" dirty="0" smtClean="0"/>
              <a:t>bulunan 7 çeşit </a:t>
            </a:r>
            <a:r>
              <a:rPr lang="tr-TR" dirty="0" err="1" smtClean="0"/>
              <a:t>sirtuinden</a:t>
            </a:r>
            <a:r>
              <a:rPr lang="tr-TR" dirty="0" smtClean="0"/>
              <a:t>, üzerinde en çok araştırma yapılmış olanı; başlıca çekirdekte yer alan ve sitoplazmaya da geçebilen </a:t>
            </a:r>
            <a:r>
              <a:rPr lang="tr-TR" b="1" dirty="0" smtClean="0"/>
              <a:t>SIRT1</a:t>
            </a:r>
            <a:r>
              <a:rPr lang="tr-TR" dirty="0" smtClean="0"/>
              <a:t>’dir. Bu enzim, NAD+-bağımlı bir </a:t>
            </a:r>
            <a:r>
              <a:rPr lang="tr-TR" dirty="0" err="1" smtClean="0"/>
              <a:t>deasetilazdır</a:t>
            </a:r>
            <a:r>
              <a:rPr lang="tr-TR" dirty="0" smtClean="0"/>
              <a:t> ve </a:t>
            </a:r>
            <a:r>
              <a:rPr lang="tr-TR" dirty="0" err="1" smtClean="0"/>
              <a:t>ko</a:t>
            </a:r>
            <a:r>
              <a:rPr lang="tr-TR" dirty="0" smtClean="0"/>
              <a:t>-</a:t>
            </a:r>
            <a:r>
              <a:rPr lang="tr-TR" dirty="0" err="1" smtClean="0"/>
              <a:t>substrat</a:t>
            </a:r>
            <a:r>
              <a:rPr lang="tr-TR" dirty="0" smtClean="0"/>
              <a:t> olarak NAD+’</a:t>
            </a:r>
            <a:r>
              <a:rPr lang="tr-TR" dirty="0" err="1" smtClean="0"/>
              <a:t>yı</a:t>
            </a:r>
            <a:r>
              <a:rPr lang="tr-TR" dirty="0" smtClean="0"/>
              <a:t> kullanarak </a:t>
            </a:r>
            <a:r>
              <a:rPr lang="tr-TR" dirty="0" err="1" smtClean="0"/>
              <a:t>asetile</a:t>
            </a:r>
            <a:r>
              <a:rPr lang="tr-TR" dirty="0" smtClean="0"/>
              <a:t> proteinleri </a:t>
            </a:r>
            <a:r>
              <a:rPr lang="tr-TR" dirty="0" err="1" smtClean="0"/>
              <a:t>deasetile</a:t>
            </a:r>
            <a:r>
              <a:rPr lang="tr-TR" dirty="0" smtClean="0"/>
              <a:t> hale </a:t>
            </a:r>
            <a:r>
              <a:rPr lang="tr-TR" dirty="0" smtClean="0"/>
              <a:t>getirir. 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34078" r="32208" b="34422"/>
          <a:stretch>
            <a:fillRect/>
          </a:stretch>
        </p:blipFill>
        <p:spPr bwMode="auto">
          <a:xfrm>
            <a:off x="-1" y="908720"/>
            <a:ext cx="904600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SIRT1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Egzersiz, açlık, kalori kısıtlaması gibi enerji/besin stresi yaratan durumlarda, NAD+ seviyeleri yükselir ve bu durum SIRT1 aktivitesini </a:t>
            </a:r>
            <a:r>
              <a:rPr lang="tr-TR" dirty="0" smtClean="0"/>
              <a:t>artırır</a:t>
            </a:r>
          </a:p>
          <a:p>
            <a:endParaRPr lang="tr-TR" dirty="0" smtClean="0"/>
          </a:p>
          <a:p>
            <a:r>
              <a:rPr lang="tr-TR" dirty="0" err="1" smtClean="0"/>
              <a:t>Mitokondriyal</a:t>
            </a:r>
            <a:r>
              <a:rPr lang="tr-TR" dirty="0" smtClean="0"/>
              <a:t> </a:t>
            </a:r>
            <a:r>
              <a:rPr lang="tr-TR" dirty="0" smtClean="0"/>
              <a:t>yağ asidi </a:t>
            </a:r>
            <a:r>
              <a:rPr lang="tr-TR" dirty="0" err="1" smtClean="0"/>
              <a:t>oksidasyonunu</a:t>
            </a:r>
            <a:r>
              <a:rPr lang="tr-TR" dirty="0" smtClean="0"/>
              <a:t> artırır. </a:t>
            </a:r>
          </a:p>
          <a:p>
            <a:endParaRPr lang="tr-TR" dirty="0" smtClean="0"/>
          </a:p>
          <a:p>
            <a:r>
              <a:rPr lang="tr-TR" dirty="0" smtClean="0"/>
              <a:t>Kolesterolün </a:t>
            </a:r>
            <a:r>
              <a:rPr lang="tr-TR" dirty="0" smtClean="0"/>
              <a:t>safra asitlerine </a:t>
            </a:r>
            <a:r>
              <a:rPr lang="tr-TR" dirty="0" smtClean="0"/>
              <a:t>dönüşümünü uyarır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Yağ </a:t>
            </a:r>
            <a:r>
              <a:rPr lang="tr-TR" dirty="0" smtClean="0"/>
              <a:t>depolarının </a:t>
            </a:r>
            <a:r>
              <a:rPr lang="tr-TR" dirty="0" err="1" smtClean="0"/>
              <a:t>mobilizasyonunu</a:t>
            </a:r>
            <a:r>
              <a:rPr lang="tr-TR" dirty="0" smtClean="0"/>
              <a:t> </a:t>
            </a:r>
            <a:r>
              <a:rPr lang="tr-TR" dirty="0" smtClean="0"/>
              <a:t>sağlar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pPr lvl="1"/>
            <a:r>
              <a:rPr lang="tr-TR" dirty="0" smtClean="0"/>
              <a:t>Kronik </a:t>
            </a:r>
            <a:r>
              <a:rPr lang="tr-TR" dirty="0" smtClean="0"/>
              <a:t>alkol alımının uzun dönem etkisi, yağ asidi birikimine bağlı olarak ortaya çıkan </a:t>
            </a:r>
            <a:r>
              <a:rPr lang="tr-TR" b="1" dirty="0" smtClean="0"/>
              <a:t>karaciğer </a:t>
            </a:r>
            <a:r>
              <a:rPr lang="tr-TR" b="1" dirty="0" smtClean="0"/>
              <a:t>yağlanması</a:t>
            </a:r>
            <a:r>
              <a:rPr lang="tr-TR" dirty="0" smtClean="0"/>
              <a:t>dır.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39000" r="33869" b="16704"/>
          <a:stretch>
            <a:fillRect/>
          </a:stretch>
        </p:blipFill>
        <p:spPr bwMode="auto">
          <a:xfrm>
            <a:off x="179512" y="188640"/>
            <a:ext cx="868736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463</Words>
  <Application>Microsoft Office PowerPoint</Application>
  <PresentationFormat>Ekran Gösterisi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Alkol Metabolizması</vt:lpstr>
      <vt:lpstr>Slayt 2</vt:lpstr>
      <vt:lpstr>Slayt 3</vt:lpstr>
      <vt:lpstr>Slayt 4</vt:lpstr>
      <vt:lpstr>Slayt 5</vt:lpstr>
      <vt:lpstr>Sirtuinler</vt:lpstr>
      <vt:lpstr>Slayt 7</vt:lpstr>
      <vt:lpstr>SIRT1</vt:lpstr>
      <vt:lpstr>Slayt 9</vt:lpstr>
      <vt:lpstr>SIRT1 Aktivitesi</vt:lpstr>
      <vt:lpstr>Slayt 11</vt:lpstr>
      <vt:lpstr>Slayt 12</vt:lpstr>
      <vt:lpstr>Slayt 13</vt:lpstr>
      <vt:lpstr>Alkolle İlişkili Sağlık Sorunları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Alkol Metabolizması</dc:title>
  <dc:creator>kaüfatih-tıp</dc:creator>
  <cp:lastModifiedBy>kaüfatih-tıp</cp:lastModifiedBy>
  <cp:revision>6</cp:revision>
  <dcterms:created xsi:type="dcterms:W3CDTF">2017-02-12T15:47:20Z</dcterms:created>
  <dcterms:modified xsi:type="dcterms:W3CDTF">2017-02-12T16:34:55Z</dcterms:modified>
</cp:coreProperties>
</file>