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72" r:id="rId6"/>
    <p:sldId id="270" r:id="rId7"/>
    <p:sldId id="273" r:id="rId8"/>
    <p:sldId id="282" r:id="rId9"/>
    <p:sldId id="274" r:id="rId10"/>
    <p:sldId id="278" r:id="rId11"/>
    <p:sldId id="262" r:id="rId12"/>
    <p:sldId id="260" r:id="rId13"/>
    <p:sldId id="279" r:id="rId14"/>
    <p:sldId id="261" r:id="rId15"/>
    <p:sldId id="276" r:id="rId16"/>
    <p:sldId id="281" r:id="rId17"/>
    <p:sldId id="271" r:id="rId18"/>
    <p:sldId id="280" r:id="rId19"/>
    <p:sldId id="264" r:id="rId20"/>
    <p:sldId id="263" r:id="rId21"/>
    <p:sldId id="283" r:id="rId22"/>
    <p:sldId id="317" r:id="rId23"/>
    <p:sldId id="265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306" r:id="rId37"/>
    <p:sldId id="298" r:id="rId38"/>
    <p:sldId id="299" r:id="rId39"/>
    <p:sldId id="300" r:id="rId40"/>
    <p:sldId id="301" r:id="rId41"/>
    <p:sldId id="307" r:id="rId42"/>
    <p:sldId id="302" r:id="rId43"/>
    <p:sldId id="303" r:id="rId44"/>
    <p:sldId id="304" r:id="rId45"/>
    <p:sldId id="305" r:id="rId46"/>
    <p:sldId id="308" r:id="rId47"/>
    <p:sldId id="309" r:id="rId48"/>
    <p:sldId id="310" r:id="rId49"/>
    <p:sldId id="311" r:id="rId50"/>
    <p:sldId id="318" r:id="rId51"/>
    <p:sldId id="312" r:id="rId52"/>
    <p:sldId id="313" r:id="rId53"/>
    <p:sldId id="314" r:id="rId54"/>
    <p:sldId id="348" r:id="rId55"/>
    <p:sldId id="320" r:id="rId56"/>
    <p:sldId id="349" r:id="rId57"/>
    <p:sldId id="350" r:id="rId58"/>
    <p:sldId id="319" r:id="rId59"/>
    <p:sldId id="321" r:id="rId60"/>
    <p:sldId id="322" r:id="rId61"/>
    <p:sldId id="326" r:id="rId62"/>
    <p:sldId id="323" r:id="rId63"/>
    <p:sldId id="351" r:id="rId64"/>
    <p:sldId id="356" r:id="rId65"/>
    <p:sldId id="334" r:id="rId66"/>
    <p:sldId id="327" r:id="rId67"/>
    <p:sldId id="335" r:id="rId68"/>
    <p:sldId id="337" r:id="rId69"/>
    <p:sldId id="336" r:id="rId70"/>
    <p:sldId id="328" r:id="rId71"/>
    <p:sldId id="343" r:id="rId72"/>
    <p:sldId id="344" r:id="rId73"/>
    <p:sldId id="330" r:id="rId74"/>
    <p:sldId id="345" r:id="rId75"/>
    <p:sldId id="357" r:id="rId76"/>
    <p:sldId id="346" r:id="rId77"/>
    <p:sldId id="358" r:id="rId78"/>
    <p:sldId id="347" r:id="rId79"/>
    <p:sldId id="354" r:id="rId80"/>
    <p:sldId id="360" r:id="rId81"/>
    <p:sldId id="361" r:id="rId82"/>
    <p:sldId id="362" r:id="rId83"/>
    <p:sldId id="363" r:id="rId84"/>
    <p:sldId id="364" r:id="rId8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14455-EAE7-41B8-9D53-02AFBEED75B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747BBCF-FD9F-4D13-B24C-5B5B07668230}">
      <dgm:prSet phldrT="[Metin]"/>
      <dgm:spPr/>
      <dgm:t>
        <a:bodyPr/>
        <a:lstStyle/>
        <a:p>
          <a:r>
            <a:rPr lang="tr-TR" dirty="0" smtClean="0"/>
            <a:t>Bazal </a:t>
          </a:r>
          <a:r>
            <a:rPr lang="tr-TR" dirty="0" err="1" smtClean="0"/>
            <a:t>membran</a:t>
          </a:r>
          <a:endParaRPr lang="tr-TR" dirty="0"/>
        </a:p>
      </dgm:t>
    </dgm:pt>
    <dgm:pt modelId="{D2EDC65D-F003-4D4A-9A32-E3DDAA114DBC}" type="parTrans" cxnId="{B85D14A1-FDDB-48B8-A037-03DB7C3F1B67}">
      <dgm:prSet/>
      <dgm:spPr/>
      <dgm:t>
        <a:bodyPr/>
        <a:lstStyle/>
        <a:p>
          <a:endParaRPr lang="tr-TR"/>
        </a:p>
      </dgm:t>
    </dgm:pt>
    <dgm:pt modelId="{30339B0A-87C2-430B-B77B-9CFFE8AACC38}" type="sibTrans" cxnId="{B85D14A1-FDDB-48B8-A037-03DB7C3F1B67}">
      <dgm:prSet/>
      <dgm:spPr/>
      <dgm:t>
        <a:bodyPr/>
        <a:lstStyle/>
        <a:p>
          <a:endParaRPr lang="tr-TR"/>
        </a:p>
      </dgm:t>
    </dgm:pt>
    <dgm:pt modelId="{834076F3-ED3F-4914-82F3-29FF411CE7C3}">
      <dgm:prSet phldrT="[Metin]"/>
      <dgm:spPr/>
      <dgm:t>
        <a:bodyPr/>
        <a:lstStyle/>
        <a:p>
          <a:r>
            <a:rPr lang="tr-TR" dirty="0" smtClean="0"/>
            <a:t>Bazal </a:t>
          </a:r>
          <a:r>
            <a:rPr lang="tr-TR" dirty="0" err="1" smtClean="0"/>
            <a:t>Lamina</a:t>
          </a:r>
          <a:r>
            <a:rPr lang="tr-TR" dirty="0" smtClean="0"/>
            <a:t> (</a:t>
          </a:r>
          <a:r>
            <a:rPr lang="tr-TR" dirty="0" err="1" smtClean="0"/>
            <a:t>epitele</a:t>
          </a:r>
          <a:r>
            <a:rPr lang="tr-TR" dirty="0" smtClean="0"/>
            <a:t> yakın)</a:t>
          </a:r>
          <a:endParaRPr lang="tr-TR" dirty="0"/>
        </a:p>
      </dgm:t>
    </dgm:pt>
    <dgm:pt modelId="{C6FE3DC7-F4BB-4DA9-8E6F-846976C90079}" type="parTrans" cxnId="{6AF82C68-CF82-4729-BF3B-2B4E3A7EE60F}">
      <dgm:prSet/>
      <dgm:spPr/>
      <dgm:t>
        <a:bodyPr/>
        <a:lstStyle/>
        <a:p>
          <a:endParaRPr lang="tr-TR"/>
        </a:p>
      </dgm:t>
    </dgm:pt>
    <dgm:pt modelId="{C9F6E74D-93E8-403A-9317-02DFB0D80450}" type="sibTrans" cxnId="{6AF82C68-CF82-4729-BF3B-2B4E3A7EE60F}">
      <dgm:prSet/>
      <dgm:spPr/>
      <dgm:t>
        <a:bodyPr/>
        <a:lstStyle/>
        <a:p>
          <a:endParaRPr lang="tr-TR"/>
        </a:p>
      </dgm:t>
    </dgm:pt>
    <dgm:pt modelId="{3555FB58-76B0-4E7F-AAFA-787CF6F033E2}">
      <dgm:prSet phldrT="[Metin]"/>
      <dgm:spPr/>
      <dgm:t>
        <a:bodyPr/>
        <a:lstStyle/>
        <a:p>
          <a:r>
            <a:rPr lang="tr-TR" dirty="0" err="1" smtClean="0"/>
            <a:t>Lamina</a:t>
          </a:r>
          <a:r>
            <a:rPr lang="tr-TR" dirty="0" smtClean="0"/>
            <a:t> </a:t>
          </a:r>
          <a:r>
            <a:rPr lang="tr-TR" dirty="0" err="1" smtClean="0"/>
            <a:t>lucida</a:t>
          </a:r>
          <a:r>
            <a:rPr lang="tr-TR" dirty="0" smtClean="0"/>
            <a:t> (</a:t>
          </a:r>
          <a:r>
            <a:rPr lang="tr-TR" dirty="0" err="1" smtClean="0"/>
            <a:t>epitele</a:t>
          </a:r>
          <a:r>
            <a:rPr lang="tr-TR" dirty="0" smtClean="0"/>
            <a:t> yakın)</a:t>
          </a:r>
          <a:endParaRPr lang="tr-TR" dirty="0"/>
        </a:p>
      </dgm:t>
    </dgm:pt>
    <dgm:pt modelId="{0789284D-6379-4352-8999-2F6B487878D5}" type="parTrans" cxnId="{37D244CD-DBEF-4465-A35F-1D53F4CF749A}">
      <dgm:prSet/>
      <dgm:spPr/>
      <dgm:t>
        <a:bodyPr/>
        <a:lstStyle/>
        <a:p>
          <a:endParaRPr lang="tr-TR"/>
        </a:p>
      </dgm:t>
    </dgm:pt>
    <dgm:pt modelId="{A09ECF6A-039E-4F50-9C34-197E3E29DE48}" type="sibTrans" cxnId="{37D244CD-DBEF-4465-A35F-1D53F4CF749A}">
      <dgm:prSet/>
      <dgm:spPr/>
      <dgm:t>
        <a:bodyPr/>
        <a:lstStyle/>
        <a:p>
          <a:endParaRPr lang="tr-TR"/>
        </a:p>
      </dgm:t>
    </dgm:pt>
    <dgm:pt modelId="{3435E639-02BF-470B-8B1C-762A3EF8F54C}">
      <dgm:prSet phldrT="[Metin]"/>
      <dgm:spPr/>
      <dgm:t>
        <a:bodyPr/>
        <a:lstStyle/>
        <a:p>
          <a:r>
            <a:rPr lang="tr-TR" dirty="0" err="1" smtClean="0"/>
            <a:t>Lamina</a:t>
          </a:r>
          <a:r>
            <a:rPr lang="tr-TR" dirty="0" smtClean="0"/>
            <a:t> </a:t>
          </a:r>
          <a:r>
            <a:rPr lang="tr-TR" dirty="0" err="1" smtClean="0"/>
            <a:t>densa</a:t>
          </a:r>
          <a:endParaRPr lang="tr-TR" dirty="0"/>
        </a:p>
      </dgm:t>
    </dgm:pt>
    <dgm:pt modelId="{9A7B8096-FF35-4C94-9502-336A24D36ACB}" type="parTrans" cxnId="{842A628F-8B32-412D-B938-6745B429A776}">
      <dgm:prSet/>
      <dgm:spPr/>
      <dgm:t>
        <a:bodyPr/>
        <a:lstStyle/>
        <a:p>
          <a:endParaRPr lang="tr-TR"/>
        </a:p>
      </dgm:t>
    </dgm:pt>
    <dgm:pt modelId="{04F82083-800A-4E33-BB26-2ED756C89605}" type="sibTrans" cxnId="{842A628F-8B32-412D-B938-6745B429A776}">
      <dgm:prSet/>
      <dgm:spPr/>
      <dgm:t>
        <a:bodyPr/>
        <a:lstStyle/>
        <a:p>
          <a:endParaRPr lang="tr-TR"/>
        </a:p>
      </dgm:t>
    </dgm:pt>
    <dgm:pt modelId="{5A2FB600-FB71-4475-ADA1-836C770832BB}">
      <dgm:prSet phldrT="[Metin]"/>
      <dgm:spPr/>
      <dgm:t>
        <a:bodyPr/>
        <a:lstStyle/>
        <a:p>
          <a:r>
            <a:rPr lang="tr-TR" dirty="0" err="1" smtClean="0"/>
            <a:t>Retiküler</a:t>
          </a:r>
          <a:r>
            <a:rPr lang="tr-TR" dirty="0" smtClean="0"/>
            <a:t> </a:t>
          </a:r>
          <a:r>
            <a:rPr lang="tr-TR" dirty="0" err="1" smtClean="0"/>
            <a:t>Lamina</a:t>
          </a:r>
          <a:endParaRPr lang="tr-TR" dirty="0"/>
        </a:p>
      </dgm:t>
    </dgm:pt>
    <dgm:pt modelId="{90A4C4AC-A5DF-4E39-BEBC-C65621AF7BBC}" type="parTrans" cxnId="{36545614-AA72-40A3-8704-B43B5D59C5F5}">
      <dgm:prSet/>
      <dgm:spPr/>
      <dgm:t>
        <a:bodyPr/>
        <a:lstStyle/>
        <a:p>
          <a:endParaRPr lang="tr-TR"/>
        </a:p>
      </dgm:t>
    </dgm:pt>
    <dgm:pt modelId="{569F5CAE-8820-4835-B23C-0A0D336B5032}" type="sibTrans" cxnId="{36545614-AA72-40A3-8704-B43B5D59C5F5}">
      <dgm:prSet/>
      <dgm:spPr/>
      <dgm:t>
        <a:bodyPr/>
        <a:lstStyle/>
        <a:p>
          <a:endParaRPr lang="tr-TR"/>
        </a:p>
      </dgm:t>
    </dgm:pt>
    <dgm:pt modelId="{D9C80C91-7CA3-4CE7-A35B-657F06C8B900}" type="pres">
      <dgm:prSet presAssocID="{90014455-EAE7-41B8-9D53-02AFBEED75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CEE2E94-2F55-49B3-96BA-018A8141DCBF}" type="pres">
      <dgm:prSet presAssocID="{D747BBCF-FD9F-4D13-B24C-5B5B07668230}" presName="hierRoot1" presStyleCnt="0"/>
      <dgm:spPr/>
    </dgm:pt>
    <dgm:pt modelId="{7016FC55-369F-440C-A956-C50B84276829}" type="pres">
      <dgm:prSet presAssocID="{D747BBCF-FD9F-4D13-B24C-5B5B07668230}" presName="composite" presStyleCnt="0"/>
      <dgm:spPr/>
    </dgm:pt>
    <dgm:pt modelId="{C96F68D7-3401-4210-8C63-B2753CE6E541}" type="pres">
      <dgm:prSet presAssocID="{D747BBCF-FD9F-4D13-B24C-5B5B07668230}" presName="background" presStyleLbl="node0" presStyleIdx="0" presStyleCnt="1"/>
      <dgm:spPr/>
    </dgm:pt>
    <dgm:pt modelId="{E7DF2430-7151-468D-87CA-DB26062CDEDB}" type="pres">
      <dgm:prSet presAssocID="{D747BBCF-FD9F-4D13-B24C-5B5B0766823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B4BDECB-8CBF-43C1-9FA3-2F608A421D5A}" type="pres">
      <dgm:prSet presAssocID="{D747BBCF-FD9F-4D13-B24C-5B5B07668230}" presName="hierChild2" presStyleCnt="0"/>
      <dgm:spPr/>
    </dgm:pt>
    <dgm:pt modelId="{5BD58DA1-6DE1-42B7-A133-E3D48C37BE19}" type="pres">
      <dgm:prSet presAssocID="{C6FE3DC7-F4BB-4DA9-8E6F-846976C90079}" presName="Name10" presStyleLbl="parChTrans1D2" presStyleIdx="0" presStyleCnt="2"/>
      <dgm:spPr/>
      <dgm:t>
        <a:bodyPr/>
        <a:lstStyle/>
        <a:p>
          <a:endParaRPr lang="tr-TR"/>
        </a:p>
      </dgm:t>
    </dgm:pt>
    <dgm:pt modelId="{7E9C567C-D791-45D2-9307-FC421C7A536E}" type="pres">
      <dgm:prSet presAssocID="{834076F3-ED3F-4914-82F3-29FF411CE7C3}" presName="hierRoot2" presStyleCnt="0"/>
      <dgm:spPr/>
    </dgm:pt>
    <dgm:pt modelId="{0EC345BC-F888-4550-9585-2D319A71D4CE}" type="pres">
      <dgm:prSet presAssocID="{834076F3-ED3F-4914-82F3-29FF411CE7C3}" presName="composite2" presStyleCnt="0"/>
      <dgm:spPr/>
    </dgm:pt>
    <dgm:pt modelId="{DA85B84C-9EEE-499B-A2E0-AA5781C19A51}" type="pres">
      <dgm:prSet presAssocID="{834076F3-ED3F-4914-82F3-29FF411CE7C3}" presName="background2" presStyleLbl="node2" presStyleIdx="0" presStyleCnt="2"/>
      <dgm:spPr/>
    </dgm:pt>
    <dgm:pt modelId="{99953F47-B881-4001-BACD-55F894FAAE8F}" type="pres">
      <dgm:prSet presAssocID="{834076F3-ED3F-4914-82F3-29FF411CE7C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5A296A7-5572-425F-A47D-A414315D6D75}" type="pres">
      <dgm:prSet presAssocID="{834076F3-ED3F-4914-82F3-29FF411CE7C3}" presName="hierChild3" presStyleCnt="0"/>
      <dgm:spPr/>
    </dgm:pt>
    <dgm:pt modelId="{12A37065-A88C-4E5F-A3A9-AD903B188C7E}" type="pres">
      <dgm:prSet presAssocID="{0789284D-6379-4352-8999-2F6B487878D5}" presName="Name17" presStyleLbl="parChTrans1D3" presStyleIdx="0" presStyleCnt="2"/>
      <dgm:spPr/>
      <dgm:t>
        <a:bodyPr/>
        <a:lstStyle/>
        <a:p>
          <a:endParaRPr lang="tr-TR"/>
        </a:p>
      </dgm:t>
    </dgm:pt>
    <dgm:pt modelId="{26AA6C51-EA41-4277-8A6E-BD9FD2E81E64}" type="pres">
      <dgm:prSet presAssocID="{3555FB58-76B0-4E7F-AAFA-787CF6F033E2}" presName="hierRoot3" presStyleCnt="0"/>
      <dgm:spPr/>
    </dgm:pt>
    <dgm:pt modelId="{D710024A-44DA-4EF2-87D4-F93B47ED147F}" type="pres">
      <dgm:prSet presAssocID="{3555FB58-76B0-4E7F-AAFA-787CF6F033E2}" presName="composite3" presStyleCnt="0"/>
      <dgm:spPr/>
    </dgm:pt>
    <dgm:pt modelId="{0962DA78-F4C9-4994-B47C-EB2C0E7564E9}" type="pres">
      <dgm:prSet presAssocID="{3555FB58-76B0-4E7F-AAFA-787CF6F033E2}" presName="background3" presStyleLbl="node3" presStyleIdx="0" presStyleCnt="2"/>
      <dgm:spPr/>
    </dgm:pt>
    <dgm:pt modelId="{5A551B6A-55C6-4EEB-A123-F19BC79CDDB4}" type="pres">
      <dgm:prSet presAssocID="{3555FB58-76B0-4E7F-AAFA-787CF6F033E2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B3FC8B5-7B01-41DF-BDD0-BE7B821B13B7}" type="pres">
      <dgm:prSet presAssocID="{3555FB58-76B0-4E7F-AAFA-787CF6F033E2}" presName="hierChild4" presStyleCnt="0"/>
      <dgm:spPr/>
    </dgm:pt>
    <dgm:pt modelId="{5F688D0B-0028-4229-8B70-D34DE4EA5146}" type="pres">
      <dgm:prSet presAssocID="{9A7B8096-FF35-4C94-9502-336A24D36ACB}" presName="Name17" presStyleLbl="parChTrans1D3" presStyleIdx="1" presStyleCnt="2"/>
      <dgm:spPr/>
      <dgm:t>
        <a:bodyPr/>
        <a:lstStyle/>
        <a:p>
          <a:endParaRPr lang="tr-TR"/>
        </a:p>
      </dgm:t>
    </dgm:pt>
    <dgm:pt modelId="{97C20384-50B7-448C-AFCB-B5A3394E2480}" type="pres">
      <dgm:prSet presAssocID="{3435E639-02BF-470B-8B1C-762A3EF8F54C}" presName="hierRoot3" presStyleCnt="0"/>
      <dgm:spPr/>
    </dgm:pt>
    <dgm:pt modelId="{A66E8A1C-798C-4332-9A91-5392C2F2660C}" type="pres">
      <dgm:prSet presAssocID="{3435E639-02BF-470B-8B1C-762A3EF8F54C}" presName="composite3" presStyleCnt="0"/>
      <dgm:spPr/>
    </dgm:pt>
    <dgm:pt modelId="{65615FA1-5418-40ED-92EB-99F18AA6E588}" type="pres">
      <dgm:prSet presAssocID="{3435E639-02BF-470B-8B1C-762A3EF8F54C}" presName="background3" presStyleLbl="node3" presStyleIdx="1" presStyleCnt="2"/>
      <dgm:spPr/>
    </dgm:pt>
    <dgm:pt modelId="{577673EC-969D-4461-9EC0-8664D4F814CB}" type="pres">
      <dgm:prSet presAssocID="{3435E639-02BF-470B-8B1C-762A3EF8F54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9564ED5-960D-4089-BD9F-C817ADB51942}" type="pres">
      <dgm:prSet presAssocID="{3435E639-02BF-470B-8B1C-762A3EF8F54C}" presName="hierChild4" presStyleCnt="0"/>
      <dgm:spPr/>
    </dgm:pt>
    <dgm:pt modelId="{D8FDF191-219D-4656-A4B3-EF92519CC2A5}" type="pres">
      <dgm:prSet presAssocID="{90A4C4AC-A5DF-4E39-BEBC-C65621AF7BBC}" presName="Name10" presStyleLbl="parChTrans1D2" presStyleIdx="1" presStyleCnt="2"/>
      <dgm:spPr/>
      <dgm:t>
        <a:bodyPr/>
        <a:lstStyle/>
        <a:p>
          <a:endParaRPr lang="tr-TR"/>
        </a:p>
      </dgm:t>
    </dgm:pt>
    <dgm:pt modelId="{5A48D39F-E85C-4DA1-8366-4ED08792DD20}" type="pres">
      <dgm:prSet presAssocID="{5A2FB600-FB71-4475-ADA1-836C770832BB}" presName="hierRoot2" presStyleCnt="0"/>
      <dgm:spPr/>
    </dgm:pt>
    <dgm:pt modelId="{36BFF1BC-E70E-447D-A561-7CB0F4E5F249}" type="pres">
      <dgm:prSet presAssocID="{5A2FB600-FB71-4475-ADA1-836C770832BB}" presName="composite2" presStyleCnt="0"/>
      <dgm:spPr/>
    </dgm:pt>
    <dgm:pt modelId="{31F195D6-07C4-44BB-BF2D-442F2237717B}" type="pres">
      <dgm:prSet presAssocID="{5A2FB600-FB71-4475-ADA1-836C770832BB}" presName="background2" presStyleLbl="node2" presStyleIdx="1" presStyleCnt="2"/>
      <dgm:spPr/>
    </dgm:pt>
    <dgm:pt modelId="{43DEDF61-8A35-4A01-8425-C7E2B0E40E4C}" type="pres">
      <dgm:prSet presAssocID="{5A2FB600-FB71-4475-ADA1-836C770832B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5DC6DE1-7032-48C9-B273-21717DC3D401}" type="pres">
      <dgm:prSet presAssocID="{5A2FB600-FB71-4475-ADA1-836C770832BB}" presName="hierChild3" presStyleCnt="0"/>
      <dgm:spPr/>
    </dgm:pt>
  </dgm:ptLst>
  <dgm:cxnLst>
    <dgm:cxn modelId="{6E0CA8F1-4EE9-4FB2-BA2A-3F58666A5E46}" type="presOf" srcId="{D747BBCF-FD9F-4D13-B24C-5B5B07668230}" destId="{E7DF2430-7151-468D-87CA-DB26062CDEDB}" srcOrd="0" destOrd="0" presId="urn:microsoft.com/office/officeart/2005/8/layout/hierarchy1"/>
    <dgm:cxn modelId="{3AB9A717-46E9-4062-8396-641C640141F7}" type="presOf" srcId="{3435E639-02BF-470B-8B1C-762A3EF8F54C}" destId="{577673EC-969D-4461-9EC0-8664D4F814CB}" srcOrd="0" destOrd="0" presId="urn:microsoft.com/office/officeart/2005/8/layout/hierarchy1"/>
    <dgm:cxn modelId="{37D244CD-DBEF-4465-A35F-1D53F4CF749A}" srcId="{834076F3-ED3F-4914-82F3-29FF411CE7C3}" destId="{3555FB58-76B0-4E7F-AAFA-787CF6F033E2}" srcOrd="0" destOrd="0" parTransId="{0789284D-6379-4352-8999-2F6B487878D5}" sibTransId="{A09ECF6A-039E-4F50-9C34-197E3E29DE48}"/>
    <dgm:cxn modelId="{842A628F-8B32-412D-B938-6745B429A776}" srcId="{834076F3-ED3F-4914-82F3-29FF411CE7C3}" destId="{3435E639-02BF-470B-8B1C-762A3EF8F54C}" srcOrd="1" destOrd="0" parTransId="{9A7B8096-FF35-4C94-9502-336A24D36ACB}" sibTransId="{04F82083-800A-4E33-BB26-2ED756C89605}"/>
    <dgm:cxn modelId="{6F2C77C0-C264-46B6-BFB0-1AE8F903622B}" type="presOf" srcId="{C6FE3DC7-F4BB-4DA9-8E6F-846976C90079}" destId="{5BD58DA1-6DE1-42B7-A133-E3D48C37BE19}" srcOrd="0" destOrd="0" presId="urn:microsoft.com/office/officeart/2005/8/layout/hierarchy1"/>
    <dgm:cxn modelId="{A8CDD5C7-B074-4EB5-AE08-6B1D7DD283E9}" type="presOf" srcId="{9A7B8096-FF35-4C94-9502-336A24D36ACB}" destId="{5F688D0B-0028-4229-8B70-D34DE4EA5146}" srcOrd="0" destOrd="0" presId="urn:microsoft.com/office/officeart/2005/8/layout/hierarchy1"/>
    <dgm:cxn modelId="{36545614-AA72-40A3-8704-B43B5D59C5F5}" srcId="{D747BBCF-FD9F-4D13-B24C-5B5B07668230}" destId="{5A2FB600-FB71-4475-ADA1-836C770832BB}" srcOrd="1" destOrd="0" parTransId="{90A4C4AC-A5DF-4E39-BEBC-C65621AF7BBC}" sibTransId="{569F5CAE-8820-4835-B23C-0A0D336B5032}"/>
    <dgm:cxn modelId="{B85D14A1-FDDB-48B8-A037-03DB7C3F1B67}" srcId="{90014455-EAE7-41B8-9D53-02AFBEED75B9}" destId="{D747BBCF-FD9F-4D13-B24C-5B5B07668230}" srcOrd="0" destOrd="0" parTransId="{D2EDC65D-F003-4D4A-9A32-E3DDAA114DBC}" sibTransId="{30339B0A-87C2-430B-B77B-9CFFE8AACC38}"/>
    <dgm:cxn modelId="{F4D9989F-B7D4-4058-8DC1-E5A075C271E0}" type="presOf" srcId="{90A4C4AC-A5DF-4E39-BEBC-C65621AF7BBC}" destId="{D8FDF191-219D-4656-A4B3-EF92519CC2A5}" srcOrd="0" destOrd="0" presId="urn:microsoft.com/office/officeart/2005/8/layout/hierarchy1"/>
    <dgm:cxn modelId="{6AF82C68-CF82-4729-BF3B-2B4E3A7EE60F}" srcId="{D747BBCF-FD9F-4D13-B24C-5B5B07668230}" destId="{834076F3-ED3F-4914-82F3-29FF411CE7C3}" srcOrd="0" destOrd="0" parTransId="{C6FE3DC7-F4BB-4DA9-8E6F-846976C90079}" sibTransId="{C9F6E74D-93E8-403A-9317-02DFB0D80450}"/>
    <dgm:cxn modelId="{37A2FB74-D034-4D6C-8448-A5E16E1D95D7}" type="presOf" srcId="{3555FB58-76B0-4E7F-AAFA-787CF6F033E2}" destId="{5A551B6A-55C6-4EEB-A123-F19BC79CDDB4}" srcOrd="0" destOrd="0" presId="urn:microsoft.com/office/officeart/2005/8/layout/hierarchy1"/>
    <dgm:cxn modelId="{019C4E9B-CEF0-4B8A-ABD5-77486B85C3D9}" type="presOf" srcId="{90014455-EAE7-41B8-9D53-02AFBEED75B9}" destId="{D9C80C91-7CA3-4CE7-A35B-657F06C8B900}" srcOrd="0" destOrd="0" presId="urn:microsoft.com/office/officeart/2005/8/layout/hierarchy1"/>
    <dgm:cxn modelId="{BFFE8C6C-1BD3-404D-8228-AEB2E1F6AFAB}" type="presOf" srcId="{0789284D-6379-4352-8999-2F6B487878D5}" destId="{12A37065-A88C-4E5F-A3A9-AD903B188C7E}" srcOrd="0" destOrd="0" presId="urn:microsoft.com/office/officeart/2005/8/layout/hierarchy1"/>
    <dgm:cxn modelId="{C7363FFA-6DB7-4FE4-B0D2-01D82CDA9362}" type="presOf" srcId="{834076F3-ED3F-4914-82F3-29FF411CE7C3}" destId="{99953F47-B881-4001-BACD-55F894FAAE8F}" srcOrd="0" destOrd="0" presId="urn:microsoft.com/office/officeart/2005/8/layout/hierarchy1"/>
    <dgm:cxn modelId="{75D7C240-5E66-41FC-84E4-2DD662C4E75A}" type="presOf" srcId="{5A2FB600-FB71-4475-ADA1-836C770832BB}" destId="{43DEDF61-8A35-4A01-8425-C7E2B0E40E4C}" srcOrd="0" destOrd="0" presId="urn:microsoft.com/office/officeart/2005/8/layout/hierarchy1"/>
    <dgm:cxn modelId="{882ACC95-8DC8-49A1-9F11-1B5CA69132B8}" type="presParOf" srcId="{D9C80C91-7CA3-4CE7-A35B-657F06C8B900}" destId="{CCEE2E94-2F55-49B3-96BA-018A8141DCBF}" srcOrd="0" destOrd="0" presId="urn:microsoft.com/office/officeart/2005/8/layout/hierarchy1"/>
    <dgm:cxn modelId="{4A399C55-5574-4302-B374-D58EA3D8FB2C}" type="presParOf" srcId="{CCEE2E94-2F55-49B3-96BA-018A8141DCBF}" destId="{7016FC55-369F-440C-A956-C50B84276829}" srcOrd="0" destOrd="0" presId="urn:microsoft.com/office/officeart/2005/8/layout/hierarchy1"/>
    <dgm:cxn modelId="{BC80DB09-D40D-4904-AC2E-20748FBADF5E}" type="presParOf" srcId="{7016FC55-369F-440C-A956-C50B84276829}" destId="{C96F68D7-3401-4210-8C63-B2753CE6E541}" srcOrd="0" destOrd="0" presId="urn:microsoft.com/office/officeart/2005/8/layout/hierarchy1"/>
    <dgm:cxn modelId="{FC10DF15-232B-4A71-AD8A-FD7BBF003DB7}" type="presParOf" srcId="{7016FC55-369F-440C-A956-C50B84276829}" destId="{E7DF2430-7151-468D-87CA-DB26062CDEDB}" srcOrd="1" destOrd="0" presId="urn:microsoft.com/office/officeart/2005/8/layout/hierarchy1"/>
    <dgm:cxn modelId="{C4096E00-5BAD-479F-B997-757E847DF7C2}" type="presParOf" srcId="{CCEE2E94-2F55-49B3-96BA-018A8141DCBF}" destId="{9B4BDECB-8CBF-43C1-9FA3-2F608A421D5A}" srcOrd="1" destOrd="0" presId="urn:microsoft.com/office/officeart/2005/8/layout/hierarchy1"/>
    <dgm:cxn modelId="{28DADF88-CB6D-4E80-A21A-A56242AAE647}" type="presParOf" srcId="{9B4BDECB-8CBF-43C1-9FA3-2F608A421D5A}" destId="{5BD58DA1-6DE1-42B7-A133-E3D48C37BE19}" srcOrd="0" destOrd="0" presId="urn:microsoft.com/office/officeart/2005/8/layout/hierarchy1"/>
    <dgm:cxn modelId="{6B6F84D8-9EE1-4F80-8201-3A85CAF7F689}" type="presParOf" srcId="{9B4BDECB-8CBF-43C1-9FA3-2F608A421D5A}" destId="{7E9C567C-D791-45D2-9307-FC421C7A536E}" srcOrd="1" destOrd="0" presId="urn:microsoft.com/office/officeart/2005/8/layout/hierarchy1"/>
    <dgm:cxn modelId="{89851235-FACA-4FA6-8594-8585D4E145FF}" type="presParOf" srcId="{7E9C567C-D791-45D2-9307-FC421C7A536E}" destId="{0EC345BC-F888-4550-9585-2D319A71D4CE}" srcOrd="0" destOrd="0" presId="urn:microsoft.com/office/officeart/2005/8/layout/hierarchy1"/>
    <dgm:cxn modelId="{C17636A4-DC19-467F-BC0B-43ED6C144D1E}" type="presParOf" srcId="{0EC345BC-F888-4550-9585-2D319A71D4CE}" destId="{DA85B84C-9EEE-499B-A2E0-AA5781C19A51}" srcOrd="0" destOrd="0" presId="urn:microsoft.com/office/officeart/2005/8/layout/hierarchy1"/>
    <dgm:cxn modelId="{95CE92B1-9704-4D67-AA99-EDB4DC1AE0C7}" type="presParOf" srcId="{0EC345BC-F888-4550-9585-2D319A71D4CE}" destId="{99953F47-B881-4001-BACD-55F894FAAE8F}" srcOrd="1" destOrd="0" presId="urn:microsoft.com/office/officeart/2005/8/layout/hierarchy1"/>
    <dgm:cxn modelId="{4C541BFD-1CFC-4964-B41A-7BFC4D2A838B}" type="presParOf" srcId="{7E9C567C-D791-45D2-9307-FC421C7A536E}" destId="{A5A296A7-5572-425F-A47D-A414315D6D75}" srcOrd="1" destOrd="0" presId="urn:microsoft.com/office/officeart/2005/8/layout/hierarchy1"/>
    <dgm:cxn modelId="{0278AA62-9C4F-40A4-9FFC-091D772C7695}" type="presParOf" srcId="{A5A296A7-5572-425F-A47D-A414315D6D75}" destId="{12A37065-A88C-4E5F-A3A9-AD903B188C7E}" srcOrd="0" destOrd="0" presId="urn:microsoft.com/office/officeart/2005/8/layout/hierarchy1"/>
    <dgm:cxn modelId="{310D6F5C-C292-4BC5-8E52-5A5AB93C7D14}" type="presParOf" srcId="{A5A296A7-5572-425F-A47D-A414315D6D75}" destId="{26AA6C51-EA41-4277-8A6E-BD9FD2E81E64}" srcOrd="1" destOrd="0" presId="urn:microsoft.com/office/officeart/2005/8/layout/hierarchy1"/>
    <dgm:cxn modelId="{05EF1795-3A95-4F4F-8FCD-083DB2BC314F}" type="presParOf" srcId="{26AA6C51-EA41-4277-8A6E-BD9FD2E81E64}" destId="{D710024A-44DA-4EF2-87D4-F93B47ED147F}" srcOrd="0" destOrd="0" presId="urn:microsoft.com/office/officeart/2005/8/layout/hierarchy1"/>
    <dgm:cxn modelId="{9443514F-BB80-42F9-9EB8-0142CB45E770}" type="presParOf" srcId="{D710024A-44DA-4EF2-87D4-F93B47ED147F}" destId="{0962DA78-F4C9-4994-B47C-EB2C0E7564E9}" srcOrd="0" destOrd="0" presId="urn:microsoft.com/office/officeart/2005/8/layout/hierarchy1"/>
    <dgm:cxn modelId="{D7510774-D724-418C-B216-1E34B2E1A8AD}" type="presParOf" srcId="{D710024A-44DA-4EF2-87D4-F93B47ED147F}" destId="{5A551B6A-55C6-4EEB-A123-F19BC79CDDB4}" srcOrd="1" destOrd="0" presId="urn:microsoft.com/office/officeart/2005/8/layout/hierarchy1"/>
    <dgm:cxn modelId="{3E005F23-67D3-4A08-8EF8-663E891D7B29}" type="presParOf" srcId="{26AA6C51-EA41-4277-8A6E-BD9FD2E81E64}" destId="{4B3FC8B5-7B01-41DF-BDD0-BE7B821B13B7}" srcOrd="1" destOrd="0" presId="urn:microsoft.com/office/officeart/2005/8/layout/hierarchy1"/>
    <dgm:cxn modelId="{AE304733-6065-4CDB-8872-AEC513B4FC58}" type="presParOf" srcId="{A5A296A7-5572-425F-A47D-A414315D6D75}" destId="{5F688D0B-0028-4229-8B70-D34DE4EA5146}" srcOrd="2" destOrd="0" presId="urn:microsoft.com/office/officeart/2005/8/layout/hierarchy1"/>
    <dgm:cxn modelId="{8A630A5A-0C8B-4EDE-AB75-5504B1320343}" type="presParOf" srcId="{A5A296A7-5572-425F-A47D-A414315D6D75}" destId="{97C20384-50B7-448C-AFCB-B5A3394E2480}" srcOrd="3" destOrd="0" presId="urn:microsoft.com/office/officeart/2005/8/layout/hierarchy1"/>
    <dgm:cxn modelId="{0E7DF427-2658-4F7E-88B0-5AB475734065}" type="presParOf" srcId="{97C20384-50B7-448C-AFCB-B5A3394E2480}" destId="{A66E8A1C-798C-4332-9A91-5392C2F2660C}" srcOrd="0" destOrd="0" presId="urn:microsoft.com/office/officeart/2005/8/layout/hierarchy1"/>
    <dgm:cxn modelId="{3A338749-D307-4EC2-A87C-A0F612D3CB5F}" type="presParOf" srcId="{A66E8A1C-798C-4332-9A91-5392C2F2660C}" destId="{65615FA1-5418-40ED-92EB-99F18AA6E588}" srcOrd="0" destOrd="0" presId="urn:microsoft.com/office/officeart/2005/8/layout/hierarchy1"/>
    <dgm:cxn modelId="{B5B79E09-2074-445B-9B67-8E533B222B7B}" type="presParOf" srcId="{A66E8A1C-798C-4332-9A91-5392C2F2660C}" destId="{577673EC-969D-4461-9EC0-8664D4F814CB}" srcOrd="1" destOrd="0" presId="urn:microsoft.com/office/officeart/2005/8/layout/hierarchy1"/>
    <dgm:cxn modelId="{D2D270D5-DBC9-48BF-8336-676CC7BCA0F0}" type="presParOf" srcId="{97C20384-50B7-448C-AFCB-B5A3394E2480}" destId="{89564ED5-960D-4089-BD9F-C817ADB51942}" srcOrd="1" destOrd="0" presId="urn:microsoft.com/office/officeart/2005/8/layout/hierarchy1"/>
    <dgm:cxn modelId="{41E64A2B-879F-41B9-9E31-1E60DAFC6AFB}" type="presParOf" srcId="{9B4BDECB-8CBF-43C1-9FA3-2F608A421D5A}" destId="{D8FDF191-219D-4656-A4B3-EF92519CC2A5}" srcOrd="2" destOrd="0" presId="urn:microsoft.com/office/officeart/2005/8/layout/hierarchy1"/>
    <dgm:cxn modelId="{5A2D7C60-1296-4083-8BDD-D7EDD58E3D03}" type="presParOf" srcId="{9B4BDECB-8CBF-43C1-9FA3-2F608A421D5A}" destId="{5A48D39F-E85C-4DA1-8366-4ED08792DD20}" srcOrd="3" destOrd="0" presId="urn:microsoft.com/office/officeart/2005/8/layout/hierarchy1"/>
    <dgm:cxn modelId="{15BAEC1E-B55C-43C2-9937-300A5CD65099}" type="presParOf" srcId="{5A48D39F-E85C-4DA1-8366-4ED08792DD20}" destId="{36BFF1BC-E70E-447D-A561-7CB0F4E5F249}" srcOrd="0" destOrd="0" presId="urn:microsoft.com/office/officeart/2005/8/layout/hierarchy1"/>
    <dgm:cxn modelId="{4B421AA0-9574-4DF4-828C-0103242192B9}" type="presParOf" srcId="{36BFF1BC-E70E-447D-A561-7CB0F4E5F249}" destId="{31F195D6-07C4-44BB-BF2D-442F2237717B}" srcOrd="0" destOrd="0" presId="urn:microsoft.com/office/officeart/2005/8/layout/hierarchy1"/>
    <dgm:cxn modelId="{4AF635AA-6D7B-4EE2-A1F0-19C757F16587}" type="presParOf" srcId="{36BFF1BC-E70E-447D-A561-7CB0F4E5F249}" destId="{43DEDF61-8A35-4A01-8425-C7E2B0E40E4C}" srcOrd="1" destOrd="0" presId="urn:microsoft.com/office/officeart/2005/8/layout/hierarchy1"/>
    <dgm:cxn modelId="{ECFFA1B6-75E5-4064-8100-EEA5D31AFFB5}" type="presParOf" srcId="{5A48D39F-E85C-4DA1-8366-4ED08792DD20}" destId="{C5DC6DE1-7032-48C9-B273-21717DC3D4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FDF191-219D-4656-A4B3-EF92519CC2A5}">
      <dsp:nvSpPr>
        <dsp:cNvPr id="0" name=""/>
        <dsp:cNvSpPr/>
      </dsp:nvSpPr>
      <dsp:spPr>
        <a:xfrm>
          <a:off x="4485178" y="1334968"/>
          <a:ext cx="1282695" cy="610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001"/>
              </a:lnTo>
              <a:lnTo>
                <a:pt x="1282695" y="416001"/>
              </a:lnTo>
              <a:lnTo>
                <a:pt x="1282695" y="610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88D0B-0028-4229-8B70-D34DE4EA5146}">
      <dsp:nvSpPr>
        <dsp:cNvPr id="0" name=""/>
        <dsp:cNvSpPr/>
      </dsp:nvSpPr>
      <dsp:spPr>
        <a:xfrm>
          <a:off x="3202483" y="3278252"/>
          <a:ext cx="1282695" cy="610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001"/>
              </a:lnTo>
              <a:lnTo>
                <a:pt x="1282695" y="416001"/>
              </a:lnTo>
              <a:lnTo>
                <a:pt x="1282695" y="6104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37065-A88C-4E5F-A3A9-AD903B188C7E}">
      <dsp:nvSpPr>
        <dsp:cNvPr id="0" name=""/>
        <dsp:cNvSpPr/>
      </dsp:nvSpPr>
      <dsp:spPr>
        <a:xfrm>
          <a:off x="1919788" y="3278252"/>
          <a:ext cx="1282695" cy="610446"/>
        </a:xfrm>
        <a:custGeom>
          <a:avLst/>
          <a:gdLst/>
          <a:ahLst/>
          <a:cxnLst/>
          <a:rect l="0" t="0" r="0" b="0"/>
          <a:pathLst>
            <a:path>
              <a:moveTo>
                <a:pt x="1282695" y="0"/>
              </a:moveTo>
              <a:lnTo>
                <a:pt x="1282695" y="416001"/>
              </a:lnTo>
              <a:lnTo>
                <a:pt x="0" y="416001"/>
              </a:lnTo>
              <a:lnTo>
                <a:pt x="0" y="6104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58DA1-6DE1-42B7-A133-E3D48C37BE19}">
      <dsp:nvSpPr>
        <dsp:cNvPr id="0" name=""/>
        <dsp:cNvSpPr/>
      </dsp:nvSpPr>
      <dsp:spPr>
        <a:xfrm>
          <a:off x="3202483" y="1334968"/>
          <a:ext cx="1282695" cy="610446"/>
        </a:xfrm>
        <a:custGeom>
          <a:avLst/>
          <a:gdLst/>
          <a:ahLst/>
          <a:cxnLst/>
          <a:rect l="0" t="0" r="0" b="0"/>
          <a:pathLst>
            <a:path>
              <a:moveTo>
                <a:pt x="1282695" y="0"/>
              </a:moveTo>
              <a:lnTo>
                <a:pt x="1282695" y="416001"/>
              </a:lnTo>
              <a:lnTo>
                <a:pt x="0" y="416001"/>
              </a:lnTo>
              <a:lnTo>
                <a:pt x="0" y="610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F68D7-3401-4210-8C63-B2753CE6E541}">
      <dsp:nvSpPr>
        <dsp:cNvPr id="0" name=""/>
        <dsp:cNvSpPr/>
      </dsp:nvSpPr>
      <dsp:spPr>
        <a:xfrm>
          <a:off x="3435701" y="2132"/>
          <a:ext cx="2098955" cy="1332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F2430-7151-468D-87CA-DB26062CDEDB}">
      <dsp:nvSpPr>
        <dsp:cNvPr id="0" name=""/>
        <dsp:cNvSpPr/>
      </dsp:nvSpPr>
      <dsp:spPr>
        <a:xfrm>
          <a:off x="3668918" y="223688"/>
          <a:ext cx="2098955" cy="1332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Bazal </a:t>
          </a:r>
          <a:r>
            <a:rPr lang="tr-TR" sz="2500" kern="1200" dirty="0" err="1" smtClean="0"/>
            <a:t>membran</a:t>
          </a:r>
          <a:endParaRPr lang="tr-TR" sz="2500" kern="1200" dirty="0"/>
        </a:p>
      </dsp:txBody>
      <dsp:txXfrm>
        <a:off x="3668918" y="223688"/>
        <a:ext cx="2098955" cy="1332836"/>
      </dsp:txXfrm>
    </dsp:sp>
    <dsp:sp modelId="{DA85B84C-9EEE-499B-A2E0-AA5781C19A51}">
      <dsp:nvSpPr>
        <dsp:cNvPr id="0" name=""/>
        <dsp:cNvSpPr/>
      </dsp:nvSpPr>
      <dsp:spPr>
        <a:xfrm>
          <a:off x="2153005" y="1945415"/>
          <a:ext cx="2098955" cy="1332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53F47-B881-4001-BACD-55F894FAAE8F}">
      <dsp:nvSpPr>
        <dsp:cNvPr id="0" name=""/>
        <dsp:cNvSpPr/>
      </dsp:nvSpPr>
      <dsp:spPr>
        <a:xfrm>
          <a:off x="2386223" y="2166971"/>
          <a:ext cx="2098955" cy="1332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Bazal </a:t>
          </a:r>
          <a:r>
            <a:rPr lang="tr-TR" sz="2500" kern="1200" dirty="0" err="1" smtClean="0"/>
            <a:t>Lamina</a:t>
          </a:r>
          <a:r>
            <a:rPr lang="tr-TR" sz="2500" kern="1200" dirty="0" smtClean="0"/>
            <a:t> (</a:t>
          </a:r>
          <a:r>
            <a:rPr lang="tr-TR" sz="2500" kern="1200" dirty="0" err="1" smtClean="0"/>
            <a:t>epitele</a:t>
          </a:r>
          <a:r>
            <a:rPr lang="tr-TR" sz="2500" kern="1200" dirty="0" smtClean="0"/>
            <a:t> yakın)</a:t>
          </a:r>
          <a:endParaRPr lang="tr-TR" sz="2500" kern="1200" dirty="0"/>
        </a:p>
      </dsp:txBody>
      <dsp:txXfrm>
        <a:off x="2386223" y="2166971"/>
        <a:ext cx="2098955" cy="1332836"/>
      </dsp:txXfrm>
    </dsp:sp>
    <dsp:sp modelId="{0962DA78-F4C9-4994-B47C-EB2C0E7564E9}">
      <dsp:nvSpPr>
        <dsp:cNvPr id="0" name=""/>
        <dsp:cNvSpPr/>
      </dsp:nvSpPr>
      <dsp:spPr>
        <a:xfrm>
          <a:off x="870310" y="3888698"/>
          <a:ext cx="2098955" cy="1332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51B6A-55C6-4EEB-A123-F19BC79CDDB4}">
      <dsp:nvSpPr>
        <dsp:cNvPr id="0" name=""/>
        <dsp:cNvSpPr/>
      </dsp:nvSpPr>
      <dsp:spPr>
        <a:xfrm>
          <a:off x="1103527" y="4110255"/>
          <a:ext cx="2098955" cy="1332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err="1" smtClean="0"/>
            <a:t>Lamina</a:t>
          </a:r>
          <a:r>
            <a:rPr lang="tr-TR" sz="2500" kern="1200" dirty="0" smtClean="0"/>
            <a:t> </a:t>
          </a:r>
          <a:r>
            <a:rPr lang="tr-TR" sz="2500" kern="1200" dirty="0" err="1" smtClean="0"/>
            <a:t>lucida</a:t>
          </a:r>
          <a:r>
            <a:rPr lang="tr-TR" sz="2500" kern="1200" dirty="0" smtClean="0"/>
            <a:t> (</a:t>
          </a:r>
          <a:r>
            <a:rPr lang="tr-TR" sz="2500" kern="1200" dirty="0" err="1" smtClean="0"/>
            <a:t>epitele</a:t>
          </a:r>
          <a:r>
            <a:rPr lang="tr-TR" sz="2500" kern="1200" dirty="0" smtClean="0"/>
            <a:t> yakın)</a:t>
          </a:r>
          <a:endParaRPr lang="tr-TR" sz="2500" kern="1200" dirty="0"/>
        </a:p>
      </dsp:txBody>
      <dsp:txXfrm>
        <a:off x="1103527" y="4110255"/>
        <a:ext cx="2098955" cy="1332836"/>
      </dsp:txXfrm>
    </dsp:sp>
    <dsp:sp modelId="{65615FA1-5418-40ED-92EB-99F18AA6E588}">
      <dsp:nvSpPr>
        <dsp:cNvPr id="0" name=""/>
        <dsp:cNvSpPr/>
      </dsp:nvSpPr>
      <dsp:spPr>
        <a:xfrm>
          <a:off x="3435701" y="3888698"/>
          <a:ext cx="2098955" cy="1332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673EC-969D-4461-9EC0-8664D4F814CB}">
      <dsp:nvSpPr>
        <dsp:cNvPr id="0" name=""/>
        <dsp:cNvSpPr/>
      </dsp:nvSpPr>
      <dsp:spPr>
        <a:xfrm>
          <a:off x="3668918" y="4110255"/>
          <a:ext cx="2098955" cy="1332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err="1" smtClean="0"/>
            <a:t>Lamina</a:t>
          </a:r>
          <a:r>
            <a:rPr lang="tr-TR" sz="2500" kern="1200" dirty="0" smtClean="0"/>
            <a:t> </a:t>
          </a:r>
          <a:r>
            <a:rPr lang="tr-TR" sz="2500" kern="1200" dirty="0" err="1" smtClean="0"/>
            <a:t>densa</a:t>
          </a:r>
          <a:endParaRPr lang="tr-TR" sz="2500" kern="1200" dirty="0"/>
        </a:p>
      </dsp:txBody>
      <dsp:txXfrm>
        <a:off x="3668918" y="4110255"/>
        <a:ext cx="2098955" cy="1332836"/>
      </dsp:txXfrm>
    </dsp:sp>
    <dsp:sp modelId="{31F195D6-07C4-44BB-BF2D-442F2237717B}">
      <dsp:nvSpPr>
        <dsp:cNvPr id="0" name=""/>
        <dsp:cNvSpPr/>
      </dsp:nvSpPr>
      <dsp:spPr>
        <a:xfrm>
          <a:off x="4718396" y="1945415"/>
          <a:ext cx="2098955" cy="1332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EDF61-8A35-4A01-8425-C7E2B0E40E4C}">
      <dsp:nvSpPr>
        <dsp:cNvPr id="0" name=""/>
        <dsp:cNvSpPr/>
      </dsp:nvSpPr>
      <dsp:spPr>
        <a:xfrm>
          <a:off x="4951613" y="2166971"/>
          <a:ext cx="2098955" cy="1332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err="1" smtClean="0"/>
            <a:t>Retiküler</a:t>
          </a:r>
          <a:r>
            <a:rPr lang="tr-TR" sz="2500" kern="1200" dirty="0" smtClean="0"/>
            <a:t> </a:t>
          </a:r>
          <a:r>
            <a:rPr lang="tr-TR" sz="2500" kern="1200" dirty="0" err="1" smtClean="0"/>
            <a:t>Lamina</a:t>
          </a:r>
          <a:endParaRPr lang="tr-TR" sz="2500" kern="1200" dirty="0"/>
        </a:p>
      </dsp:txBody>
      <dsp:txXfrm>
        <a:off x="4951613" y="2166971"/>
        <a:ext cx="2098955" cy="1332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21.5.2017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Bağ Doku Biyokimyası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Ekstrasellüler</a:t>
            </a:r>
            <a:r>
              <a:rPr lang="tr-TR" dirty="0" smtClean="0"/>
              <a:t> </a:t>
            </a:r>
            <a:r>
              <a:rPr lang="tr-TR" dirty="0" err="1" smtClean="0"/>
              <a:t>Matriks</a:t>
            </a:r>
            <a:r>
              <a:rPr lang="tr-TR" dirty="0" smtClean="0"/>
              <a:t>; ECM)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3" y="1340768"/>
            <a:ext cx="912645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152128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Tüm </a:t>
            </a:r>
            <a:r>
              <a:rPr lang="tr-TR" dirty="0" err="1" smtClean="0"/>
              <a:t>kollajen</a:t>
            </a:r>
            <a:r>
              <a:rPr lang="tr-TR" dirty="0" smtClean="0"/>
              <a:t> tipleri, 3lü </a:t>
            </a:r>
            <a:r>
              <a:rPr lang="tr-TR" dirty="0" err="1" smtClean="0"/>
              <a:t>helikal</a:t>
            </a:r>
            <a:r>
              <a:rPr lang="tr-TR" dirty="0" smtClean="0"/>
              <a:t> bir yapıya sahiptir!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4" name="Picture 2" descr="collagen type 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44824"/>
            <a:ext cx="9144001" cy="4514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539553" y="404662"/>
          <a:ext cx="8136903" cy="581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15218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/>
                        <a:t>Kollajen</a:t>
                      </a:r>
                      <a:r>
                        <a:rPr lang="tr-TR" sz="2800" dirty="0" smtClean="0"/>
                        <a:t> Tipi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Organizasyon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Başlıca Lokalizasyon</a:t>
                      </a:r>
                      <a:endParaRPr lang="tr-TR" sz="2800" dirty="0"/>
                    </a:p>
                  </a:txBody>
                  <a:tcPr/>
                </a:tc>
              </a:tr>
              <a:tr h="881678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Tip 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/>
                        <a:t>Fibriler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Kemik,</a:t>
                      </a:r>
                      <a:r>
                        <a:rPr lang="tr-TR" sz="2800" baseline="0" dirty="0" smtClean="0"/>
                        <a:t> deri, </a:t>
                      </a:r>
                      <a:r>
                        <a:rPr lang="tr-TR" sz="2800" baseline="0" dirty="0" err="1" smtClean="0"/>
                        <a:t>tendon</a:t>
                      </a:r>
                      <a:endParaRPr lang="tr-TR" sz="2800" dirty="0"/>
                    </a:p>
                  </a:txBody>
                  <a:tcPr/>
                </a:tc>
              </a:tr>
              <a:tr h="881678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Tip II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/>
                        <a:t>Fibriler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Kıkırdak</a:t>
                      </a:r>
                      <a:endParaRPr lang="tr-TR" sz="2800" dirty="0"/>
                    </a:p>
                  </a:txBody>
                  <a:tcPr/>
                </a:tc>
              </a:tr>
              <a:tr h="15218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Tip III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/>
                        <a:t>Fibriler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Akciğer, </a:t>
                      </a:r>
                      <a:r>
                        <a:rPr lang="tr-TR" sz="2800" dirty="0" err="1" smtClean="0"/>
                        <a:t>vasküler</a:t>
                      </a:r>
                      <a:r>
                        <a:rPr lang="tr-TR" sz="2800" baseline="0" dirty="0" smtClean="0"/>
                        <a:t> sistem</a:t>
                      </a:r>
                      <a:endParaRPr lang="tr-TR" sz="2800" dirty="0"/>
                    </a:p>
                  </a:txBody>
                  <a:tcPr/>
                </a:tc>
              </a:tr>
              <a:tr h="881678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Tip IV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/>
                        <a:t>Non</a:t>
                      </a:r>
                      <a:r>
                        <a:rPr lang="tr-TR" sz="2800" dirty="0" smtClean="0"/>
                        <a:t>-</a:t>
                      </a:r>
                      <a:r>
                        <a:rPr lang="tr-TR" sz="2800" dirty="0" err="1" smtClean="0"/>
                        <a:t>fibriler</a:t>
                      </a:r>
                      <a:r>
                        <a:rPr lang="tr-TR" sz="2800" dirty="0" smtClean="0"/>
                        <a:t> (ağsı)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Bazal </a:t>
                      </a:r>
                      <a:r>
                        <a:rPr lang="tr-TR" sz="2800" dirty="0" err="1" smtClean="0"/>
                        <a:t>membranlar</a:t>
                      </a:r>
                      <a:endParaRPr lang="tr-TR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uman collagen type I X XI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550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Tip I </a:t>
            </a:r>
            <a:r>
              <a:rPr lang="tr-TR" dirty="0" err="1" smtClean="0"/>
              <a:t>Kollajen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85313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3 alfa zinciri bir araya gelerek </a:t>
            </a:r>
            <a:r>
              <a:rPr lang="tr-TR" dirty="0" err="1" smtClean="0"/>
              <a:t>triple</a:t>
            </a:r>
            <a:r>
              <a:rPr lang="tr-TR" dirty="0" smtClean="0"/>
              <a:t> heliksi oluşturur.</a:t>
            </a:r>
          </a:p>
          <a:p>
            <a:endParaRPr lang="tr-TR" dirty="0" smtClean="0"/>
          </a:p>
          <a:p>
            <a:r>
              <a:rPr lang="tr-TR" dirty="0" err="1" smtClean="0"/>
              <a:t>Triple</a:t>
            </a:r>
            <a:r>
              <a:rPr lang="tr-TR" dirty="0" smtClean="0"/>
              <a:t> </a:t>
            </a:r>
            <a:r>
              <a:rPr lang="tr-TR" dirty="0" err="1" smtClean="0"/>
              <a:t>heliksler</a:t>
            </a:r>
            <a:r>
              <a:rPr lang="tr-TR" dirty="0" smtClean="0"/>
              <a:t> daha sonra </a:t>
            </a:r>
            <a:r>
              <a:rPr lang="tr-TR" dirty="0" err="1" smtClean="0"/>
              <a:t>spontan</a:t>
            </a:r>
            <a:r>
              <a:rPr lang="tr-TR" dirty="0" smtClean="0"/>
              <a:t> olarak </a:t>
            </a:r>
            <a:r>
              <a:rPr lang="tr-TR" b="1" dirty="0" err="1" smtClean="0"/>
              <a:t>fibriler</a:t>
            </a:r>
            <a:r>
              <a:rPr lang="tr-TR" dirty="0" smtClean="0"/>
              <a:t> tarzda organize olur.</a:t>
            </a:r>
            <a:endParaRPr lang="tr-TR" dirty="0"/>
          </a:p>
        </p:txBody>
      </p:sp>
      <p:pic>
        <p:nvPicPr>
          <p:cNvPr id="17412" name="Picture 4" descr="Collagen structure."/>
          <p:cNvPicPr>
            <a:picLocks noChangeAspect="1" noChangeArrowheads="1"/>
          </p:cNvPicPr>
          <p:nvPr/>
        </p:nvPicPr>
        <p:blipFill>
          <a:blip r:embed="rId2" cstate="print"/>
          <a:srcRect t="2213" r="758" b="31084"/>
          <a:stretch>
            <a:fillRect/>
          </a:stretch>
        </p:blipFill>
        <p:spPr bwMode="auto">
          <a:xfrm>
            <a:off x="3754592" y="0"/>
            <a:ext cx="53894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procollagen ile ilgili görsel sonucu"/>
          <p:cNvPicPr>
            <a:picLocks noChangeAspect="1" noChangeArrowheads="1"/>
          </p:cNvPicPr>
          <p:nvPr/>
        </p:nvPicPr>
        <p:blipFill>
          <a:blip r:embed="rId2" cstate="print"/>
          <a:srcRect r="-393" b="14577"/>
          <a:stretch>
            <a:fillRect/>
          </a:stretch>
        </p:blipFill>
        <p:spPr bwMode="auto">
          <a:xfrm>
            <a:off x="40567" y="620688"/>
            <a:ext cx="9103433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rocollag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292080" cy="6870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Kollajen</a:t>
            </a:r>
            <a:r>
              <a:rPr lang="tr-TR" dirty="0" smtClean="0"/>
              <a:t> liflerinde, </a:t>
            </a:r>
            <a:r>
              <a:rPr lang="tr-TR" dirty="0" err="1" smtClean="0"/>
              <a:t>lizil</a:t>
            </a:r>
            <a:r>
              <a:rPr lang="tr-TR" dirty="0" smtClean="0"/>
              <a:t> </a:t>
            </a:r>
            <a:r>
              <a:rPr lang="tr-TR" dirty="0" err="1" smtClean="0"/>
              <a:t>oksidaz</a:t>
            </a:r>
            <a:r>
              <a:rPr lang="tr-TR" dirty="0" smtClean="0"/>
              <a:t> enziminin etkisiyle, </a:t>
            </a:r>
            <a:r>
              <a:rPr lang="tr-TR" dirty="0" err="1" smtClean="0"/>
              <a:t>lizin</a:t>
            </a:r>
            <a:r>
              <a:rPr lang="tr-TR" dirty="0" smtClean="0"/>
              <a:t> ve </a:t>
            </a:r>
            <a:r>
              <a:rPr lang="tr-TR" dirty="0" err="1" smtClean="0"/>
              <a:t>hidroksilizin</a:t>
            </a:r>
            <a:r>
              <a:rPr lang="tr-TR" dirty="0" smtClean="0"/>
              <a:t> </a:t>
            </a:r>
            <a:r>
              <a:rPr lang="tr-TR" dirty="0" err="1" smtClean="0"/>
              <a:t>rezidüleri</a:t>
            </a:r>
            <a:r>
              <a:rPr lang="tr-TR" dirty="0" smtClean="0"/>
              <a:t> </a:t>
            </a:r>
            <a:r>
              <a:rPr lang="tr-TR" dirty="0" err="1" smtClean="0"/>
              <a:t>deamine</a:t>
            </a:r>
            <a:r>
              <a:rPr lang="tr-TR" dirty="0" smtClean="0"/>
              <a:t> edilerek, zincir-içi ve zincirler-arası </a:t>
            </a:r>
            <a:r>
              <a:rPr lang="tr-TR" dirty="0" err="1" smtClean="0"/>
              <a:t>kovalent</a:t>
            </a:r>
            <a:r>
              <a:rPr lang="tr-TR" dirty="0" smtClean="0"/>
              <a:t> çapraz bağlar oluşturulur. </a:t>
            </a:r>
          </a:p>
          <a:p>
            <a:endParaRPr lang="tr-TR" dirty="0" smtClean="0"/>
          </a:p>
          <a:p>
            <a:r>
              <a:rPr lang="tr-TR" dirty="0" smtClean="0"/>
              <a:t>Çapraz bağlar, </a:t>
            </a:r>
            <a:r>
              <a:rPr lang="tr-TR" dirty="0" err="1" smtClean="0"/>
              <a:t>kollajen</a:t>
            </a:r>
            <a:r>
              <a:rPr lang="tr-TR" dirty="0" smtClean="0"/>
              <a:t> </a:t>
            </a:r>
            <a:r>
              <a:rPr lang="tr-TR" dirty="0" err="1" smtClean="0"/>
              <a:t>fibrillerini</a:t>
            </a:r>
            <a:r>
              <a:rPr lang="tr-TR" dirty="0" smtClean="0"/>
              <a:t> daha stabil hale getirir.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 descr="procollag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480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50"/>
            <a:ext cx="91630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Başlıca ECM </a:t>
            </a:r>
            <a:r>
              <a:rPr lang="tr-TR" dirty="0" err="1" smtClean="0"/>
              <a:t>Biyomolekülleri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Yapısal proteinler</a:t>
            </a:r>
          </a:p>
          <a:p>
            <a:pPr lvl="1"/>
            <a:r>
              <a:rPr lang="tr-TR" dirty="0" err="1" smtClean="0"/>
              <a:t>Kollajen</a:t>
            </a:r>
            <a:endParaRPr lang="tr-TR" dirty="0" smtClean="0"/>
          </a:p>
          <a:p>
            <a:pPr lvl="1"/>
            <a:r>
              <a:rPr lang="tr-TR" dirty="0" err="1" smtClean="0"/>
              <a:t>Elastin</a:t>
            </a:r>
            <a:endParaRPr lang="tr-TR" dirty="0" smtClean="0"/>
          </a:p>
          <a:p>
            <a:pPr lvl="1"/>
            <a:r>
              <a:rPr lang="tr-TR" dirty="0" err="1" smtClean="0"/>
              <a:t>Fibrillin</a:t>
            </a:r>
            <a:endParaRPr lang="tr-TR" dirty="0" smtClean="0"/>
          </a:p>
          <a:p>
            <a:r>
              <a:rPr lang="tr-TR" dirty="0" smtClean="0"/>
              <a:t>Özelleşmiş Proteinler</a:t>
            </a:r>
          </a:p>
          <a:p>
            <a:pPr lvl="1"/>
            <a:r>
              <a:rPr lang="tr-TR" dirty="0" err="1" smtClean="0"/>
              <a:t>Fibronektin</a:t>
            </a:r>
            <a:endParaRPr lang="tr-TR" dirty="0" smtClean="0"/>
          </a:p>
          <a:p>
            <a:pPr lvl="1"/>
            <a:r>
              <a:rPr lang="tr-TR" dirty="0" err="1" smtClean="0"/>
              <a:t>Laminin</a:t>
            </a:r>
            <a:endParaRPr lang="tr-TR" dirty="0" smtClean="0"/>
          </a:p>
          <a:p>
            <a:r>
              <a:rPr lang="tr-TR" dirty="0" err="1" smtClean="0"/>
              <a:t>Proteoglikanlar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1"/>
            <a:ext cx="748665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tr-TR" dirty="0" smtClean="0"/>
              <a:t>Tip I </a:t>
            </a:r>
            <a:r>
              <a:rPr lang="tr-TR" dirty="0" err="1" smtClean="0"/>
              <a:t>Kollajen</a:t>
            </a:r>
            <a:r>
              <a:rPr lang="tr-TR" dirty="0" smtClean="0"/>
              <a:t> Sentezi</a:t>
            </a:r>
            <a:br>
              <a:rPr lang="tr-TR" dirty="0" smtClean="0"/>
            </a:br>
            <a:r>
              <a:rPr lang="tr-TR" dirty="0" smtClean="0"/>
              <a:t>Videosu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r>
              <a:rPr lang="tr-TR" dirty="0" smtClean="0"/>
              <a:t>https://www.youtube.com/watch?v=YmuFI1jtc8M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elastin endoplasmic reticulum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1" cy="496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Hücre dışında meydana gelen olaylar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 Amino- ve </a:t>
            </a:r>
            <a:r>
              <a:rPr lang="tr-TR" dirty="0" err="1" smtClean="0"/>
              <a:t>karboksi</a:t>
            </a:r>
            <a:r>
              <a:rPr lang="tr-TR" dirty="0" smtClean="0"/>
              <a:t>-terminal </a:t>
            </a:r>
            <a:r>
              <a:rPr lang="tr-TR" dirty="0" err="1" smtClean="0"/>
              <a:t>propeptitlerin</a:t>
            </a:r>
            <a:r>
              <a:rPr lang="tr-TR" dirty="0" smtClean="0"/>
              <a:t> temizlenmesi </a:t>
            </a:r>
          </a:p>
          <a:p>
            <a:pPr>
              <a:buNone/>
            </a:pPr>
            <a:r>
              <a:rPr lang="tr-TR" dirty="0" smtClean="0"/>
              <a:t>   (</a:t>
            </a:r>
            <a:r>
              <a:rPr lang="tr-TR" dirty="0" err="1" smtClean="0"/>
              <a:t>prokollajen</a:t>
            </a:r>
            <a:r>
              <a:rPr lang="tr-TR" dirty="0" smtClean="0"/>
              <a:t> -&gt; </a:t>
            </a:r>
            <a:r>
              <a:rPr lang="tr-TR" dirty="0" err="1" smtClean="0"/>
              <a:t>tropokollajen</a:t>
            </a:r>
            <a:r>
              <a:rPr lang="tr-TR" dirty="0" smtClean="0"/>
              <a:t>)</a:t>
            </a:r>
          </a:p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Kollajenin</a:t>
            </a:r>
            <a:r>
              <a:rPr lang="tr-TR" dirty="0" smtClean="0"/>
              <a:t> daha ileri organizasyonu (örneğin fiberlerin oluşumu ve </a:t>
            </a:r>
            <a:r>
              <a:rPr lang="tr-TR" dirty="0" err="1" smtClean="0"/>
              <a:t>lizil</a:t>
            </a:r>
            <a:r>
              <a:rPr lang="tr-TR" dirty="0" smtClean="0"/>
              <a:t> </a:t>
            </a:r>
            <a:r>
              <a:rPr lang="tr-TR" dirty="0" err="1" smtClean="0"/>
              <a:t>oksidazın</a:t>
            </a:r>
            <a:r>
              <a:rPr lang="tr-TR" dirty="0" smtClean="0"/>
              <a:t> etkisiyle </a:t>
            </a:r>
            <a:r>
              <a:rPr lang="tr-TR" dirty="0" err="1" smtClean="0"/>
              <a:t>fibriler</a:t>
            </a:r>
            <a:r>
              <a:rPr lang="tr-TR" dirty="0" smtClean="0"/>
              <a:t> çapraz bağların oluşumu)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Bilgi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tr-TR" dirty="0" err="1" smtClean="0"/>
              <a:t>Hepatik</a:t>
            </a:r>
            <a:r>
              <a:rPr lang="tr-TR" dirty="0" smtClean="0"/>
              <a:t> </a:t>
            </a:r>
            <a:r>
              <a:rPr lang="tr-TR" dirty="0" err="1" smtClean="0"/>
              <a:t>fibroz</a:t>
            </a:r>
            <a:r>
              <a:rPr lang="tr-TR" dirty="0" smtClean="0"/>
              <a:t>, kronik karaciğer hastalığının siroza ilerlemesiyle ilişkili temel histolojik özelliktir.</a:t>
            </a:r>
          </a:p>
          <a:p>
            <a:endParaRPr lang="tr-TR" dirty="0" smtClean="0"/>
          </a:p>
          <a:p>
            <a:r>
              <a:rPr lang="tr-TR" dirty="0" smtClean="0"/>
              <a:t>Bu durumda, normal bazal </a:t>
            </a:r>
            <a:r>
              <a:rPr lang="tr-TR" dirty="0" err="1" smtClean="0"/>
              <a:t>membran</a:t>
            </a:r>
            <a:r>
              <a:rPr lang="tr-TR" dirty="0" smtClean="0"/>
              <a:t> yapısı bozularak; ağsı </a:t>
            </a:r>
            <a:r>
              <a:rPr lang="tr-TR" dirty="0" err="1" smtClean="0"/>
              <a:t>kollajenin</a:t>
            </a:r>
            <a:r>
              <a:rPr lang="tr-TR" dirty="0" smtClean="0"/>
              <a:t> (tip IV) yerini, </a:t>
            </a:r>
            <a:r>
              <a:rPr lang="tr-TR" dirty="0" err="1" smtClean="0"/>
              <a:t>fibriler</a:t>
            </a:r>
            <a:r>
              <a:rPr lang="tr-TR" dirty="0" smtClean="0"/>
              <a:t> </a:t>
            </a:r>
            <a:r>
              <a:rPr lang="tr-TR" dirty="0" err="1" smtClean="0"/>
              <a:t>kollajen</a:t>
            </a:r>
            <a:r>
              <a:rPr lang="tr-TR" dirty="0" smtClean="0"/>
              <a:t> (Tip I) alır.</a:t>
            </a:r>
            <a:endParaRPr lang="tr-TR" dirty="0"/>
          </a:p>
        </p:txBody>
      </p:sp>
      <p:pic>
        <p:nvPicPr>
          <p:cNvPr id="38914" name="Picture 2" descr="stetoskop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17702" r="-799" b="16149"/>
          <a:stretch>
            <a:fillRect/>
          </a:stretch>
        </p:blipFill>
        <p:spPr bwMode="auto">
          <a:xfrm>
            <a:off x="7164288" y="332656"/>
            <a:ext cx="1728192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2" name="Picture 4" descr="hepatic fibrosi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Ehlers</a:t>
            </a:r>
            <a:r>
              <a:rPr lang="tr-TR" dirty="0" smtClean="0"/>
              <a:t>-</a:t>
            </a:r>
            <a:r>
              <a:rPr lang="tr-TR" dirty="0" err="1" smtClean="0"/>
              <a:t>Danlos</a:t>
            </a:r>
            <a:r>
              <a:rPr lang="tr-TR" dirty="0" smtClean="0"/>
              <a:t> Sendromu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Cutis</a:t>
            </a:r>
            <a:r>
              <a:rPr lang="tr-TR" dirty="0" smtClean="0"/>
              <a:t> </a:t>
            </a:r>
            <a:r>
              <a:rPr lang="tr-TR" dirty="0" err="1" smtClean="0"/>
              <a:t>hyperelastica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tr-TR" dirty="0" smtClean="0"/>
              <a:t>Kalıtımsal bozuklukların bir grubu.</a:t>
            </a:r>
          </a:p>
          <a:p>
            <a:endParaRPr lang="tr-TR" dirty="0" smtClean="0"/>
          </a:p>
          <a:p>
            <a:r>
              <a:rPr lang="tr-TR" dirty="0" smtClean="0"/>
              <a:t>Ortak klinik özellik: Derinin aşırı derecede uzayabilir olması ve artmış eklem hareketliliği.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9154" name="Picture 2" descr="https://upload.wikimedia.org/wikipedia/commons/3/3c/Ehlers-Danlos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26083"/>
            <a:ext cx="5652120" cy="4231917"/>
          </a:xfrm>
          <a:prstGeom prst="rect">
            <a:avLst/>
          </a:prstGeom>
          <a:noFill/>
        </p:spPr>
      </p:pic>
      <p:pic>
        <p:nvPicPr>
          <p:cNvPr id="49156" name="Picture 4" descr="ehler-danlos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27216" b="4415"/>
          <a:stretch>
            <a:fillRect/>
          </a:stretch>
        </p:blipFill>
        <p:spPr bwMode="auto">
          <a:xfrm>
            <a:off x="0" y="0"/>
            <a:ext cx="3491880" cy="3191681"/>
          </a:xfrm>
          <a:prstGeom prst="rect">
            <a:avLst/>
          </a:prstGeom>
          <a:noFill/>
        </p:spPr>
      </p:pic>
      <p:pic>
        <p:nvPicPr>
          <p:cNvPr id="49158" name="Picture 6" descr="ehler danlos sirk ile ilgili görsel sonucu"/>
          <p:cNvPicPr>
            <a:picLocks noChangeAspect="1" noChangeArrowheads="1"/>
          </p:cNvPicPr>
          <p:nvPr/>
        </p:nvPicPr>
        <p:blipFill>
          <a:blip r:embed="rId4" cstate="print"/>
          <a:srcRect r="55678"/>
          <a:stretch>
            <a:fillRect/>
          </a:stretch>
        </p:blipFill>
        <p:spPr bwMode="auto">
          <a:xfrm>
            <a:off x="971600" y="3167246"/>
            <a:ext cx="1547664" cy="3690754"/>
          </a:xfrm>
          <a:prstGeom prst="rect">
            <a:avLst/>
          </a:prstGeom>
          <a:noFill/>
        </p:spPr>
      </p:pic>
      <p:pic>
        <p:nvPicPr>
          <p:cNvPr id="49160" name="Picture 8" descr="ehler danlos sirk ile ilgili görsel sonucu"/>
          <p:cNvPicPr>
            <a:picLocks noChangeAspect="1" noChangeArrowheads="1"/>
          </p:cNvPicPr>
          <p:nvPr/>
        </p:nvPicPr>
        <p:blipFill>
          <a:blip r:embed="rId5" cstate="print"/>
          <a:srcRect l="30686" r="2363" b="47799"/>
          <a:stretch>
            <a:fillRect/>
          </a:stretch>
        </p:blipFill>
        <p:spPr bwMode="auto">
          <a:xfrm>
            <a:off x="4716016" y="-1"/>
            <a:ext cx="2304256" cy="2651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Alport</a:t>
            </a:r>
            <a:r>
              <a:rPr lang="tr-TR" dirty="0" smtClean="0"/>
              <a:t> Sendromu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Herediter</a:t>
            </a:r>
            <a:r>
              <a:rPr lang="tr-TR" dirty="0" smtClean="0"/>
              <a:t> nefrit)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tr-TR" dirty="0" smtClean="0"/>
              <a:t>Tip IV </a:t>
            </a:r>
            <a:r>
              <a:rPr lang="tr-TR" dirty="0" err="1" smtClean="0"/>
              <a:t>kollajeni</a:t>
            </a:r>
            <a:r>
              <a:rPr lang="tr-TR" dirty="0" smtClean="0"/>
              <a:t> etkileyen pek çok kalıtımsal hastalığın oluşturduğu grup.</a:t>
            </a:r>
          </a:p>
          <a:p>
            <a:endParaRPr lang="tr-TR" dirty="0" smtClean="0"/>
          </a:p>
          <a:p>
            <a:r>
              <a:rPr lang="tr-TR" dirty="0" smtClean="0"/>
              <a:t>Böbreğin </a:t>
            </a:r>
            <a:r>
              <a:rPr lang="tr-TR" dirty="0" err="1" smtClean="0"/>
              <a:t>glomerüllerinde</a:t>
            </a:r>
            <a:r>
              <a:rPr lang="tr-TR" dirty="0" smtClean="0"/>
              <a:t>, iç kulakta ve gözde bazal </a:t>
            </a:r>
            <a:r>
              <a:rPr lang="tr-TR" dirty="0" err="1" smtClean="0"/>
              <a:t>membran</a:t>
            </a:r>
            <a:r>
              <a:rPr lang="tr-TR" dirty="0" smtClean="0"/>
              <a:t> yapısı bozulma gösterir. Buna bağlı olarak, </a:t>
            </a:r>
            <a:r>
              <a:rPr lang="tr-TR" dirty="0" err="1" smtClean="0"/>
              <a:t>hematüri</a:t>
            </a:r>
            <a:r>
              <a:rPr lang="tr-TR" dirty="0" smtClean="0"/>
              <a:t>, ilerleyici işitme kaybı ve oküler lezyonlar ortaya çıkar. 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lport syndrom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Terminoloji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Fibril</a:t>
            </a:r>
            <a:r>
              <a:rPr lang="tr-TR" dirty="0" smtClean="0"/>
              <a:t>: Küçük ip, iplikçik, lifçik.</a:t>
            </a:r>
          </a:p>
          <a:p>
            <a:endParaRPr lang="tr-TR" dirty="0" smtClean="0"/>
          </a:p>
          <a:p>
            <a:r>
              <a:rPr lang="tr-TR" dirty="0" err="1" smtClean="0"/>
              <a:t>Fibriler</a:t>
            </a:r>
            <a:r>
              <a:rPr lang="tr-TR" dirty="0" smtClean="0"/>
              <a:t>: </a:t>
            </a:r>
            <a:r>
              <a:rPr lang="tr-TR" dirty="0" err="1" smtClean="0"/>
              <a:t>Fibrillerden</a:t>
            </a:r>
            <a:r>
              <a:rPr lang="tr-TR" dirty="0" smtClean="0"/>
              <a:t> oluşan.</a:t>
            </a:r>
          </a:p>
          <a:p>
            <a:endParaRPr lang="tr-TR" dirty="0" smtClean="0"/>
          </a:p>
          <a:p>
            <a:r>
              <a:rPr lang="tr-TR" dirty="0" smtClean="0"/>
              <a:t>Fiber: İplik, lif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Fibröz</a:t>
            </a:r>
            <a:r>
              <a:rPr lang="tr-TR" dirty="0" smtClean="0"/>
              <a:t> (</a:t>
            </a:r>
            <a:r>
              <a:rPr lang="tr-TR" dirty="0" err="1" smtClean="0"/>
              <a:t>fibrous</a:t>
            </a:r>
            <a:r>
              <a:rPr lang="tr-TR" dirty="0" smtClean="0"/>
              <a:t>): Liflerden oluşmuş (şey).</a:t>
            </a:r>
          </a:p>
          <a:p>
            <a:endParaRPr lang="tr-TR" dirty="0" smtClean="0"/>
          </a:p>
          <a:p>
            <a:r>
              <a:rPr lang="tr-TR" dirty="0" err="1" smtClean="0"/>
              <a:t>Fibrozis</a:t>
            </a:r>
            <a:r>
              <a:rPr lang="tr-TR" dirty="0" smtClean="0"/>
              <a:t> (</a:t>
            </a:r>
            <a:r>
              <a:rPr lang="tr-TR" dirty="0" err="1" smtClean="0"/>
              <a:t>fibrosis</a:t>
            </a:r>
            <a:r>
              <a:rPr lang="tr-TR" dirty="0" smtClean="0"/>
              <a:t>): Onarım amacıyla ya da patolojik olarak oluşan bağ dokusu, </a:t>
            </a:r>
            <a:r>
              <a:rPr lang="tr-TR" dirty="0" err="1" smtClean="0"/>
              <a:t>fibroz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1986" name="Picture 2" descr="dictionar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4" y="0"/>
            <a:ext cx="2304256" cy="1537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Distrofik</a:t>
            </a:r>
            <a:r>
              <a:rPr lang="tr-TR" dirty="0" smtClean="0"/>
              <a:t> </a:t>
            </a:r>
            <a:r>
              <a:rPr lang="tr-TR" dirty="0" err="1" smtClean="0"/>
              <a:t>Epidermolizis</a:t>
            </a:r>
            <a:r>
              <a:rPr lang="tr-TR" dirty="0" smtClean="0"/>
              <a:t> </a:t>
            </a:r>
            <a:r>
              <a:rPr lang="tr-TR" dirty="0" err="1" smtClean="0"/>
              <a:t>Bülloza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(Kelebek Çocuk)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3744416"/>
          </a:xfrm>
        </p:spPr>
        <p:txBody>
          <a:bodyPr/>
          <a:lstStyle/>
          <a:p>
            <a:r>
              <a:rPr lang="tr-TR" dirty="0" smtClean="0"/>
              <a:t>Tip VII </a:t>
            </a:r>
            <a:r>
              <a:rPr lang="tr-TR" dirty="0" err="1" smtClean="0"/>
              <a:t>kollajeni</a:t>
            </a:r>
            <a:r>
              <a:rPr lang="tr-TR" dirty="0" smtClean="0"/>
              <a:t> kodlayan gendeki mutasyonlara bağlı olarak gelişir.</a:t>
            </a:r>
          </a:p>
          <a:p>
            <a:endParaRPr lang="tr-TR" dirty="0" smtClean="0"/>
          </a:p>
          <a:p>
            <a:r>
              <a:rPr lang="tr-TR" dirty="0" smtClean="0"/>
              <a:t>Deri, küçük bir travmada bile hasar görür ve su toplar (bir kelebeğin kanatları kadar narin).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5058" name="Picture 2" descr="epidermolysis bullos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136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Skorbüt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Askorbik</a:t>
            </a:r>
            <a:r>
              <a:rPr lang="tr-TR" dirty="0" smtClean="0"/>
              <a:t> asit eksikliğine bağlı olarak, </a:t>
            </a:r>
            <a:r>
              <a:rPr lang="tr-TR" dirty="0" err="1" smtClean="0"/>
              <a:t>kollajenin</a:t>
            </a:r>
            <a:r>
              <a:rPr lang="tr-TR" dirty="0" smtClean="0"/>
              <a:t> </a:t>
            </a:r>
            <a:r>
              <a:rPr lang="tr-TR" dirty="0" err="1" smtClean="0"/>
              <a:t>hidroksilasyonunun</a:t>
            </a:r>
            <a:r>
              <a:rPr lang="tr-TR" dirty="0" smtClean="0"/>
              <a:t> aksaması.</a:t>
            </a:r>
          </a:p>
          <a:p>
            <a:pPr lvl="1"/>
            <a:r>
              <a:rPr lang="tr-TR" dirty="0" err="1" smtClean="0"/>
              <a:t>Prolil</a:t>
            </a:r>
            <a:r>
              <a:rPr lang="tr-TR" dirty="0" smtClean="0"/>
              <a:t> ve </a:t>
            </a:r>
            <a:r>
              <a:rPr lang="tr-TR" dirty="0" err="1" smtClean="0"/>
              <a:t>lizil</a:t>
            </a:r>
            <a:r>
              <a:rPr lang="tr-TR" dirty="0" smtClean="0"/>
              <a:t> </a:t>
            </a:r>
            <a:r>
              <a:rPr lang="tr-TR" dirty="0" err="1" smtClean="0"/>
              <a:t>hidroksilaz</a:t>
            </a:r>
            <a:r>
              <a:rPr lang="tr-TR" dirty="0" smtClean="0"/>
              <a:t>, </a:t>
            </a:r>
            <a:r>
              <a:rPr lang="tr-TR" dirty="0" err="1" smtClean="0"/>
              <a:t>kofaktör</a:t>
            </a:r>
            <a:r>
              <a:rPr lang="tr-TR" dirty="0" smtClean="0"/>
              <a:t> olarak </a:t>
            </a:r>
            <a:r>
              <a:rPr lang="tr-TR" dirty="0" err="1" smtClean="0"/>
              <a:t>askorbik</a:t>
            </a:r>
            <a:r>
              <a:rPr lang="tr-TR" dirty="0" smtClean="0"/>
              <a:t> aside ihtiyaç duyar.</a:t>
            </a:r>
          </a:p>
          <a:p>
            <a:endParaRPr lang="tr-TR" dirty="0" smtClean="0"/>
          </a:p>
          <a:p>
            <a:r>
              <a:rPr lang="tr-TR" dirty="0" smtClean="0"/>
              <a:t>Diş eti kanamaları, deri altı kanamaları, yara iyileşmesinde gecikme gibi belirtilere yol açar.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Menkes</a:t>
            </a:r>
            <a:r>
              <a:rPr lang="tr-TR" dirty="0" smtClean="0"/>
              <a:t> Hastalığı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tr-TR" dirty="0" err="1" smtClean="0"/>
              <a:t>Lizil</a:t>
            </a:r>
            <a:r>
              <a:rPr lang="tr-TR" dirty="0" smtClean="0"/>
              <a:t> </a:t>
            </a:r>
            <a:r>
              <a:rPr lang="tr-TR" dirty="0" err="1" smtClean="0"/>
              <a:t>oksidaz</a:t>
            </a:r>
            <a:r>
              <a:rPr lang="tr-TR" dirty="0" smtClean="0"/>
              <a:t> enziminin </a:t>
            </a:r>
            <a:r>
              <a:rPr lang="tr-TR" dirty="0" err="1" smtClean="0"/>
              <a:t>kofaktörü</a:t>
            </a:r>
            <a:r>
              <a:rPr lang="tr-TR" dirty="0" smtClean="0"/>
              <a:t> bakırdır.</a:t>
            </a:r>
          </a:p>
          <a:p>
            <a:endParaRPr lang="tr-TR" dirty="0" smtClean="0"/>
          </a:p>
          <a:p>
            <a:r>
              <a:rPr lang="tr-TR" dirty="0" smtClean="0"/>
              <a:t>Bakır eksikliği, </a:t>
            </a:r>
            <a:r>
              <a:rPr lang="tr-TR" dirty="0" err="1" smtClean="0"/>
              <a:t>kollajen</a:t>
            </a:r>
            <a:r>
              <a:rPr lang="tr-TR" dirty="0" smtClean="0"/>
              <a:t> çapraz bağlarının yeterince oluşamamasına neden olur.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Elastin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Kollajen</a:t>
            </a:r>
            <a:r>
              <a:rPr lang="tr-TR" dirty="0" smtClean="0"/>
              <a:t> kadar yaygın olmamakla birlikte; özellikle akciğerler, büyük arterler ve bazı elastik </a:t>
            </a:r>
            <a:r>
              <a:rPr lang="tr-TR" dirty="0" err="1" smtClean="0"/>
              <a:t>ligamentler</a:t>
            </a:r>
            <a:r>
              <a:rPr lang="tr-TR" dirty="0" smtClean="0"/>
              <a:t> gibi esnekliğe ihtiyaç gösteren dokularda bol miktarlarda bulunur.</a:t>
            </a:r>
          </a:p>
          <a:p>
            <a:endParaRPr lang="tr-TR" dirty="0" smtClean="0"/>
          </a:p>
          <a:p>
            <a:r>
              <a:rPr lang="tr-TR" dirty="0" err="1" smtClean="0"/>
              <a:t>Kollajende</a:t>
            </a:r>
            <a:r>
              <a:rPr lang="tr-TR" dirty="0" smtClean="0"/>
              <a:t> olduğu gibi </a:t>
            </a:r>
            <a:r>
              <a:rPr lang="tr-TR" dirty="0" err="1" smtClean="0"/>
              <a:t>hidroksiprolin</a:t>
            </a:r>
            <a:r>
              <a:rPr lang="tr-TR" dirty="0" smtClean="0"/>
              <a:t> içerir. </a:t>
            </a:r>
          </a:p>
          <a:p>
            <a:endParaRPr lang="tr-TR" dirty="0" smtClean="0"/>
          </a:p>
          <a:p>
            <a:r>
              <a:rPr lang="tr-TR" dirty="0" err="1" smtClean="0"/>
              <a:t>Kollajenin</a:t>
            </a:r>
            <a:r>
              <a:rPr lang="tr-TR" dirty="0" smtClean="0"/>
              <a:t> aksine, </a:t>
            </a:r>
          </a:p>
          <a:p>
            <a:pPr lvl="1"/>
            <a:r>
              <a:rPr lang="tr-TR" dirty="0" smtClean="0"/>
              <a:t>tek bir gen (</a:t>
            </a:r>
            <a:r>
              <a:rPr lang="tr-TR" i="1" dirty="0" smtClean="0"/>
              <a:t>ELN</a:t>
            </a:r>
            <a:r>
              <a:rPr lang="tr-TR" dirty="0" smtClean="0"/>
              <a:t>) tarafından kodlanır</a:t>
            </a:r>
          </a:p>
          <a:p>
            <a:pPr lvl="1"/>
            <a:r>
              <a:rPr lang="tr-TR" dirty="0" err="1" smtClean="0"/>
              <a:t>pro</a:t>
            </a:r>
            <a:r>
              <a:rPr lang="tr-TR" dirty="0" smtClean="0"/>
              <a:t>- (öncül) formda sentezlenmez</a:t>
            </a:r>
          </a:p>
          <a:p>
            <a:pPr lvl="1"/>
            <a:r>
              <a:rPr lang="tr-TR" dirty="0" err="1" smtClean="0"/>
              <a:t>hidroksilizin</a:t>
            </a:r>
            <a:r>
              <a:rPr lang="tr-TR" dirty="0" smtClean="0"/>
              <a:t> içermez</a:t>
            </a:r>
          </a:p>
          <a:p>
            <a:pPr lvl="1"/>
            <a:r>
              <a:rPr lang="tr-TR" dirty="0" err="1" smtClean="0"/>
              <a:t>glisin</a:t>
            </a:r>
            <a:r>
              <a:rPr lang="tr-TR" dirty="0" smtClean="0"/>
              <a:t>-X-Y şeklinde tekrarlayan sekansı yoktur</a:t>
            </a:r>
          </a:p>
          <a:p>
            <a:pPr lvl="1"/>
            <a:r>
              <a:rPr lang="tr-TR" dirty="0" smtClean="0"/>
              <a:t> </a:t>
            </a:r>
            <a:r>
              <a:rPr lang="tr-TR" dirty="0" err="1" smtClean="0"/>
              <a:t>triple</a:t>
            </a:r>
            <a:r>
              <a:rPr lang="tr-TR" dirty="0" smtClean="0"/>
              <a:t> </a:t>
            </a:r>
            <a:r>
              <a:rPr lang="tr-TR" dirty="0" err="1" smtClean="0"/>
              <a:t>helikal</a:t>
            </a:r>
            <a:r>
              <a:rPr lang="tr-TR" dirty="0" smtClean="0"/>
              <a:t> yapı göstermez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Tıpkı </a:t>
            </a:r>
            <a:r>
              <a:rPr lang="tr-TR" dirty="0" err="1" smtClean="0"/>
              <a:t>kollajen</a:t>
            </a:r>
            <a:r>
              <a:rPr lang="tr-TR" dirty="0" smtClean="0"/>
              <a:t> molekülünde olduğu gibi, </a:t>
            </a:r>
            <a:r>
              <a:rPr lang="tr-TR" dirty="0" err="1" smtClean="0"/>
              <a:t>elastinde</a:t>
            </a:r>
            <a:r>
              <a:rPr lang="tr-TR" dirty="0" smtClean="0"/>
              <a:t> de, hücre dışına </a:t>
            </a:r>
            <a:r>
              <a:rPr lang="tr-TR" dirty="0" err="1" smtClean="0"/>
              <a:t>sekresyonun</a:t>
            </a:r>
            <a:r>
              <a:rPr lang="tr-TR" dirty="0" smtClean="0"/>
              <a:t> ardından, </a:t>
            </a:r>
            <a:r>
              <a:rPr lang="tr-TR" dirty="0" err="1" smtClean="0"/>
              <a:t>lizil</a:t>
            </a:r>
            <a:r>
              <a:rPr lang="tr-TR" dirty="0" smtClean="0"/>
              <a:t> </a:t>
            </a:r>
            <a:r>
              <a:rPr lang="tr-TR" dirty="0" err="1" smtClean="0"/>
              <a:t>oksidaz</a:t>
            </a:r>
            <a:r>
              <a:rPr lang="tr-TR" dirty="0" smtClean="0"/>
              <a:t> enziminin etkisiyle belli </a:t>
            </a:r>
            <a:r>
              <a:rPr lang="tr-TR" dirty="0" err="1" smtClean="0"/>
              <a:t>lizil</a:t>
            </a:r>
            <a:r>
              <a:rPr lang="tr-TR" dirty="0" smtClean="0"/>
              <a:t> </a:t>
            </a:r>
            <a:r>
              <a:rPr lang="tr-TR" dirty="0" err="1" smtClean="0"/>
              <a:t>rezidüleri</a:t>
            </a:r>
            <a:r>
              <a:rPr lang="tr-TR" dirty="0" smtClean="0"/>
              <a:t> </a:t>
            </a:r>
            <a:r>
              <a:rPr lang="tr-TR" dirty="0" err="1" smtClean="0"/>
              <a:t>deamine</a:t>
            </a:r>
            <a:r>
              <a:rPr lang="tr-TR" dirty="0" smtClean="0"/>
              <a:t> edilir.</a:t>
            </a:r>
          </a:p>
          <a:p>
            <a:endParaRPr lang="tr-TR" dirty="0" smtClean="0"/>
          </a:p>
          <a:p>
            <a:r>
              <a:rPr lang="tr-TR" dirty="0" smtClean="0"/>
              <a:t>Bu dönüşüm, çapraz bağların oluşumunu sağlar.</a:t>
            </a:r>
          </a:p>
          <a:p>
            <a:endParaRPr lang="tr-TR" dirty="0" smtClean="0"/>
          </a:p>
          <a:p>
            <a:r>
              <a:rPr lang="tr-TR" dirty="0" err="1" smtClean="0"/>
              <a:t>Kollajende</a:t>
            </a:r>
            <a:r>
              <a:rPr lang="tr-TR" dirty="0" smtClean="0"/>
              <a:t> çapraz bağlar </a:t>
            </a:r>
            <a:r>
              <a:rPr lang="tr-TR" dirty="0" err="1" smtClean="0"/>
              <a:t>piridinolin</a:t>
            </a:r>
            <a:r>
              <a:rPr lang="tr-TR" dirty="0" smtClean="0"/>
              <a:t> (çoğunlukla kıkırdakta) ve </a:t>
            </a:r>
            <a:r>
              <a:rPr lang="tr-TR" dirty="0" err="1" smtClean="0"/>
              <a:t>deoksipiridinolin</a:t>
            </a:r>
            <a:r>
              <a:rPr lang="tr-TR" dirty="0" smtClean="0"/>
              <a:t> (çoğunlukla kemikte) iken; </a:t>
            </a:r>
            <a:r>
              <a:rPr lang="tr-TR" dirty="0" err="1" smtClean="0"/>
              <a:t>elastinde</a:t>
            </a:r>
            <a:r>
              <a:rPr lang="tr-TR" dirty="0" smtClean="0"/>
              <a:t> oluşan </a:t>
            </a:r>
            <a:r>
              <a:rPr lang="tr-TR" dirty="0" err="1" smtClean="0"/>
              <a:t>major</a:t>
            </a:r>
            <a:r>
              <a:rPr lang="tr-TR" dirty="0" smtClean="0"/>
              <a:t> çapraz bağ </a:t>
            </a:r>
            <a:r>
              <a:rPr lang="tr-TR" b="1" dirty="0" err="1" smtClean="0"/>
              <a:t>desmozin</a:t>
            </a:r>
            <a:r>
              <a:rPr lang="tr-TR" dirty="0" err="1" smtClean="0"/>
              <a:t>dir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Piridinolin</a:t>
            </a:r>
            <a:r>
              <a:rPr lang="tr-TR" dirty="0" smtClean="0"/>
              <a:t> ve </a:t>
            </a:r>
            <a:r>
              <a:rPr lang="tr-TR" dirty="0" err="1" smtClean="0"/>
              <a:t>deoksipiridinolin</a:t>
            </a:r>
            <a:r>
              <a:rPr lang="tr-TR" dirty="0" smtClean="0"/>
              <a:t> 3 adet </a:t>
            </a:r>
            <a:r>
              <a:rPr lang="tr-TR" dirty="0" err="1" smtClean="0"/>
              <a:t>lizil</a:t>
            </a:r>
            <a:r>
              <a:rPr lang="tr-TR" dirty="0" smtClean="0"/>
              <a:t> </a:t>
            </a:r>
            <a:r>
              <a:rPr lang="tr-TR" dirty="0" err="1" smtClean="0"/>
              <a:t>rezidüsünden</a:t>
            </a:r>
            <a:r>
              <a:rPr lang="tr-TR" dirty="0" smtClean="0"/>
              <a:t>; </a:t>
            </a:r>
            <a:r>
              <a:rPr lang="tr-TR" dirty="0" err="1" smtClean="0"/>
              <a:t>desmozin</a:t>
            </a:r>
            <a:r>
              <a:rPr lang="tr-TR" dirty="0" smtClean="0"/>
              <a:t> ise 4 adet </a:t>
            </a:r>
            <a:r>
              <a:rPr lang="tr-TR" dirty="0" err="1" smtClean="0"/>
              <a:t>lizil</a:t>
            </a:r>
            <a:r>
              <a:rPr lang="tr-TR" dirty="0" smtClean="0"/>
              <a:t> </a:t>
            </a:r>
            <a:r>
              <a:rPr lang="tr-TR" dirty="0" err="1" smtClean="0"/>
              <a:t>rezidüsünden</a:t>
            </a:r>
            <a:r>
              <a:rPr lang="tr-TR" dirty="0" smtClean="0"/>
              <a:t> köken alır.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4035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664295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Lizil</a:t>
            </a:r>
            <a:r>
              <a:rPr lang="tr-TR" dirty="0" smtClean="0"/>
              <a:t> </a:t>
            </a:r>
            <a:r>
              <a:rPr lang="tr-TR" dirty="0" err="1" smtClean="0"/>
              <a:t>oksidaz</a:t>
            </a:r>
            <a:r>
              <a:rPr lang="tr-TR" dirty="0" smtClean="0"/>
              <a:t> enziminin etkisiyle, </a:t>
            </a:r>
            <a:r>
              <a:rPr lang="tr-TR" dirty="0" err="1" smtClean="0"/>
              <a:t>lizil</a:t>
            </a:r>
            <a:r>
              <a:rPr lang="tr-TR" dirty="0" smtClean="0"/>
              <a:t> </a:t>
            </a:r>
            <a:r>
              <a:rPr lang="tr-TR" dirty="0" err="1" smtClean="0"/>
              <a:t>rezidülerinin</a:t>
            </a:r>
            <a:r>
              <a:rPr lang="tr-TR" dirty="0" smtClean="0"/>
              <a:t> </a:t>
            </a:r>
            <a:r>
              <a:rPr lang="tr-TR" dirty="0" err="1" smtClean="0"/>
              <a:t>oksidatif</a:t>
            </a:r>
            <a:r>
              <a:rPr lang="tr-TR" dirty="0" smtClean="0"/>
              <a:t> </a:t>
            </a:r>
            <a:r>
              <a:rPr lang="tr-TR" dirty="0" err="1" smtClean="0"/>
              <a:t>deaminasyonu</a:t>
            </a:r>
            <a:r>
              <a:rPr lang="tr-TR" dirty="0" smtClean="0"/>
              <a:t> sonucu </a:t>
            </a:r>
            <a:r>
              <a:rPr lang="tr-TR" dirty="0" err="1" smtClean="0"/>
              <a:t>lizin</a:t>
            </a:r>
            <a:r>
              <a:rPr lang="tr-TR" dirty="0" smtClean="0"/>
              <a:t> amino asidinin aldehit türevleri oluşur.</a:t>
            </a:r>
          </a:p>
          <a:p>
            <a:endParaRPr lang="tr-TR" dirty="0" smtClean="0"/>
          </a:p>
          <a:p>
            <a:r>
              <a:rPr lang="tr-TR" dirty="0" smtClean="0"/>
              <a:t>Bu enzimin </a:t>
            </a:r>
            <a:r>
              <a:rPr lang="tr-TR" dirty="0" err="1" smtClean="0"/>
              <a:t>kofaktörü</a:t>
            </a:r>
            <a:r>
              <a:rPr lang="tr-TR" dirty="0" smtClean="0"/>
              <a:t> bakırdır.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84984"/>
            <a:ext cx="9144001" cy="318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06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http://www.mun.ca/biology/desmid/brian/BIOL2060/BIOL2060-17/17_16.jpg"/>
          <p:cNvPicPr>
            <a:picLocks noChangeAspect="1" noChangeArrowheads="1"/>
          </p:cNvPicPr>
          <p:nvPr/>
        </p:nvPicPr>
        <p:blipFill>
          <a:blip r:embed="rId2" cstate="print"/>
          <a:srcRect r="493" b="2001"/>
          <a:stretch>
            <a:fillRect/>
          </a:stretch>
        </p:blipFill>
        <p:spPr bwMode="auto">
          <a:xfrm>
            <a:off x="1331640" y="0"/>
            <a:ext cx="64412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Kollajen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Kollajen</a:t>
            </a:r>
            <a:r>
              <a:rPr lang="tr-TR" dirty="0" smtClean="0"/>
              <a:t>, çoğu bağ dokusunun başlıca </a:t>
            </a:r>
            <a:r>
              <a:rPr lang="tr-TR" dirty="0" err="1" smtClean="0"/>
              <a:t>komponentidir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Memelilerde, proteinlerin yaklaşık %25’ini oluşturur.</a:t>
            </a:r>
          </a:p>
          <a:p>
            <a:endParaRPr lang="tr-TR" dirty="0" smtClean="0"/>
          </a:p>
          <a:p>
            <a:r>
              <a:rPr lang="tr-TR" dirty="0" smtClean="0"/>
              <a:t>İnsanlarda en az 28 tip </a:t>
            </a:r>
            <a:r>
              <a:rPr lang="tr-TR" dirty="0" err="1" smtClean="0"/>
              <a:t>kollajen</a:t>
            </a:r>
            <a:r>
              <a:rPr lang="tr-TR" dirty="0" smtClean="0"/>
              <a:t> vardır.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0"/>
          <a:ext cx="9144000" cy="693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KOLLAJEN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ELASTİN</a:t>
                      </a:r>
                      <a:endParaRPr lang="tr-TR" sz="3200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/>
                        <a:t>Çok farklı genetik tip</a:t>
                      </a:r>
                      <a:r>
                        <a:rPr lang="tr-TR" sz="2800" dirty="0" smtClean="0"/>
                        <a:t>lere sahip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/>
                        <a:t>Tek bir genetik tip</a:t>
                      </a:r>
                      <a:r>
                        <a:rPr lang="tr-TR" sz="2800" dirty="0" smtClean="0"/>
                        <a:t>i mevcut</a:t>
                      </a:r>
                      <a:endParaRPr lang="tr-TR" sz="2800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/>
                        <a:t>Prepro</a:t>
                      </a:r>
                      <a:r>
                        <a:rPr lang="tr-TR" sz="2800" b="1" dirty="0" smtClean="0"/>
                        <a:t>-</a:t>
                      </a:r>
                      <a:r>
                        <a:rPr lang="tr-TR" sz="2800" dirty="0" smtClean="0"/>
                        <a:t> formda sentezlenir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Öncül</a:t>
                      </a:r>
                      <a:r>
                        <a:rPr lang="tr-TR" sz="2800" baseline="0" dirty="0" smtClean="0"/>
                        <a:t> formu yok</a:t>
                      </a:r>
                      <a:endParaRPr lang="tr-TR" sz="2800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/>
                        <a:t>Triple</a:t>
                      </a:r>
                      <a:r>
                        <a:rPr lang="tr-TR" sz="2800" b="1" dirty="0" smtClean="0"/>
                        <a:t> </a:t>
                      </a:r>
                      <a:r>
                        <a:rPr lang="tr-TR" sz="2800" b="1" dirty="0" err="1" smtClean="0"/>
                        <a:t>heliks</a:t>
                      </a:r>
                      <a:r>
                        <a:rPr lang="tr-TR" sz="2800" b="1" dirty="0" smtClean="0"/>
                        <a:t> </a:t>
                      </a:r>
                      <a:r>
                        <a:rPr lang="tr-TR" sz="2800" dirty="0" smtClean="0"/>
                        <a:t>yapısında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Tek zincir yapısında</a:t>
                      </a:r>
                      <a:endParaRPr lang="tr-TR" sz="2800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/>
                        <a:t>Glisin</a:t>
                      </a:r>
                      <a:r>
                        <a:rPr lang="tr-TR" sz="2800" b="1" dirty="0" smtClean="0"/>
                        <a:t>-X-Y</a:t>
                      </a:r>
                      <a:r>
                        <a:rPr lang="tr-TR" sz="2800" dirty="0" smtClean="0"/>
                        <a:t> tekrarları</a:t>
                      </a:r>
                      <a:r>
                        <a:rPr lang="tr-TR" sz="2800" baseline="0" dirty="0" smtClean="0"/>
                        <a:t> içerir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/>
                        <a:t>Glisin</a:t>
                      </a:r>
                      <a:r>
                        <a:rPr lang="tr-TR" sz="2800" dirty="0" smtClean="0"/>
                        <a:t>-X-Y tekrarları içermez</a:t>
                      </a:r>
                      <a:endParaRPr lang="tr-TR" sz="2800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/>
                        <a:t>Hidroksilizin</a:t>
                      </a:r>
                      <a:r>
                        <a:rPr lang="tr-TR" sz="2800" baseline="0" dirty="0" smtClean="0"/>
                        <a:t> içerir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/>
                        <a:t>Hidroksilizin</a:t>
                      </a:r>
                      <a:r>
                        <a:rPr lang="tr-TR" sz="2800" dirty="0" smtClean="0"/>
                        <a:t> içermez</a:t>
                      </a:r>
                      <a:endParaRPr lang="tr-TR" sz="2800" dirty="0"/>
                    </a:p>
                  </a:txBody>
                  <a:tcPr/>
                </a:tc>
              </a:tr>
              <a:tr h="15748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Bazı tipleri </a:t>
                      </a:r>
                      <a:r>
                        <a:rPr lang="tr-TR" sz="2800" dirty="0" err="1" smtClean="0"/>
                        <a:t>piridinolin</a:t>
                      </a:r>
                      <a:r>
                        <a:rPr lang="tr-TR" sz="2800" dirty="0" smtClean="0"/>
                        <a:t> ve </a:t>
                      </a:r>
                      <a:r>
                        <a:rPr lang="tr-TR" sz="2800" dirty="0" err="1" smtClean="0"/>
                        <a:t>deoksipiridinolin</a:t>
                      </a:r>
                      <a:r>
                        <a:rPr lang="tr-TR" sz="2800" baseline="0" dirty="0" smtClean="0"/>
                        <a:t> çapraz bağları ile polimerleşir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/>
                        <a:t>Desmozin</a:t>
                      </a:r>
                      <a:r>
                        <a:rPr lang="tr-TR" sz="2800" baseline="0" dirty="0" smtClean="0"/>
                        <a:t> çapraz bağları ile polimerleşir</a:t>
                      </a:r>
                      <a:endParaRPr lang="tr-TR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Bilgi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3826768" cy="4464495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Williams-</a:t>
            </a:r>
            <a:r>
              <a:rPr lang="tr-TR" dirty="0" err="1" smtClean="0"/>
              <a:t>Beuren</a:t>
            </a:r>
            <a:r>
              <a:rPr lang="tr-TR" dirty="0" smtClean="0"/>
              <a:t> sendromunda, sıklıkla </a:t>
            </a:r>
            <a:r>
              <a:rPr lang="tr-TR" dirty="0" err="1" smtClean="0"/>
              <a:t>elastini</a:t>
            </a:r>
            <a:r>
              <a:rPr lang="tr-TR" dirty="0" smtClean="0"/>
              <a:t> kodlayan gen de etkilenir. Bu durumda, özellikle </a:t>
            </a:r>
            <a:r>
              <a:rPr lang="tr-TR" dirty="0" err="1" smtClean="0"/>
              <a:t>supravalvüler</a:t>
            </a:r>
            <a:r>
              <a:rPr lang="tr-TR" dirty="0" smtClean="0"/>
              <a:t> aort </a:t>
            </a:r>
            <a:r>
              <a:rPr lang="tr-TR" dirty="0" err="1" smtClean="0"/>
              <a:t>stenozu</a:t>
            </a:r>
            <a:r>
              <a:rPr lang="tr-TR" dirty="0" smtClean="0"/>
              <a:t> tipiktir.</a:t>
            </a:r>
          </a:p>
        </p:txBody>
      </p:sp>
      <p:pic>
        <p:nvPicPr>
          <p:cNvPr id="38914" name="Picture 2" descr="stetoskop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17702" r="-799" b="16149"/>
          <a:stretch>
            <a:fillRect/>
          </a:stretch>
        </p:blipFill>
        <p:spPr bwMode="auto">
          <a:xfrm>
            <a:off x="7164288" y="332656"/>
            <a:ext cx="1728192" cy="1512168"/>
          </a:xfrm>
          <a:prstGeom prst="rect">
            <a:avLst/>
          </a:prstGeom>
          <a:noFill/>
        </p:spPr>
      </p:pic>
      <p:pic>
        <p:nvPicPr>
          <p:cNvPr id="61442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 l="51581" b="-1498"/>
          <a:stretch>
            <a:fillRect/>
          </a:stretch>
        </p:blipFill>
        <p:spPr bwMode="auto">
          <a:xfrm>
            <a:off x="4788024" y="2132856"/>
            <a:ext cx="3384376" cy="3267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Karaciğerde sentez edilen, serum ve dokularda yaygın olarak bulunan </a:t>
            </a:r>
            <a:r>
              <a:rPr lang="el-GR" b="1" dirty="0" smtClean="0"/>
              <a:t>α-1 </a:t>
            </a:r>
            <a:r>
              <a:rPr lang="tr-TR" b="1" dirty="0" err="1" smtClean="0"/>
              <a:t>antitripsin</a:t>
            </a:r>
            <a:r>
              <a:rPr lang="tr-TR" dirty="0" smtClean="0"/>
              <a:t>, </a:t>
            </a:r>
            <a:r>
              <a:rPr lang="tr-TR" dirty="0" err="1" smtClean="0"/>
              <a:t>nötrofillerden</a:t>
            </a:r>
            <a:r>
              <a:rPr lang="tr-TR" dirty="0" smtClean="0"/>
              <a:t> salgılanan </a:t>
            </a:r>
            <a:r>
              <a:rPr lang="tr-TR" b="1" dirty="0" err="1" smtClean="0"/>
              <a:t>elastaz</a:t>
            </a:r>
            <a:r>
              <a:rPr lang="tr-TR" dirty="0" smtClean="0"/>
              <a:t> gibi </a:t>
            </a:r>
            <a:r>
              <a:rPr lang="tr-TR" dirty="0" err="1" smtClean="0"/>
              <a:t>proteazların</a:t>
            </a:r>
            <a:r>
              <a:rPr lang="tr-TR" dirty="0" smtClean="0"/>
              <a:t> majör inhibitörüdür. </a:t>
            </a:r>
          </a:p>
          <a:p>
            <a:endParaRPr lang="tr-TR" dirty="0" smtClean="0"/>
          </a:p>
          <a:p>
            <a:r>
              <a:rPr lang="tr-TR" dirty="0" smtClean="0"/>
              <a:t>Akciğer dokusunu sindirme yeteneğine sahip </a:t>
            </a:r>
            <a:r>
              <a:rPr lang="tr-TR" dirty="0" err="1" smtClean="0"/>
              <a:t>elastaz</a:t>
            </a:r>
            <a:r>
              <a:rPr lang="tr-TR" dirty="0" smtClean="0"/>
              <a:t> aktivitesi, normal şartlarda, </a:t>
            </a:r>
            <a:r>
              <a:rPr lang="el-GR" dirty="0" smtClean="0"/>
              <a:t>α-1 </a:t>
            </a:r>
            <a:r>
              <a:rPr lang="tr-TR" dirty="0" err="1" smtClean="0"/>
              <a:t>antitripsin</a:t>
            </a:r>
            <a:r>
              <a:rPr lang="tr-TR" dirty="0" smtClean="0"/>
              <a:t> tarafından engellenebilir.</a:t>
            </a:r>
          </a:p>
          <a:p>
            <a:endParaRPr lang="tr-TR" dirty="0" smtClean="0"/>
          </a:p>
          <a:p>
            <a:r>
              <a:rPr lang="tr-TR" b="1" dirty="0" smtClean="0"/>
              <a:t>Sigara</a:t>
            </a:r>
            <a:r>
              <a:rPr lang="tr-TR" dirty="0" smtClean="0"/>
              <a:t> içenlerde </a:t>
            </a:r>
            <a:r>
              <a:rPr lang="tr-TR" dirty="0" err="1" smtClean="0"/>
              <a:t>elastaz</a:t>
            </a:r>
            <a:r>
              <a:rPr lang="tr-TR" dirty="0" smtClean="0"/>
              <a:t> miktarı artar; alfa-1-</a:t>
            </a:r>
            <a:r>
              <a:rPr lang="tr-TR" dirty="0" err="1" smtClean="0"/>
              <a:t>antitripsin</a:t>
            </a:r>
            <a:r>
              <a:rPr lang="tr-TR" dirty="0" smtClean="0"/>
              <a:t> aktivitesi baskılanır. Böylece, </a:t>
            </a:r>
            <a:r>
              <a:rPr lang="tr-TR" dirty="0" err="1" smtClean="0"/>
              <a:t>elastaz</a:t>
            </a:r>
            <a:r>
              <a:rPr lang="tr-TR" dirty="0" smtClean="0"/>
              <a:t> enzimi, </a:t>
            </a:r>
            <a:r>
              <a:rPr lang="tr-TR" dirty="0" err="1" smtClean="0"/>
              <a:t>elastini</a:t>
            </a:r>
            <a:r>
              <a:rPr lang="tr-TR" dirty="0" smtClean="0"/>
              <a:t> parçalayarak, </a:t>
            </a:r>
            <a:r>
              <a:rPr lang="tr-TR" dirty="0" err="1" smtClean="0"/>
              <a:t>ekstraselüler</a:t>
            </a:r>
            <a:r>
              <a:rPr lang="tr-TR" dirty="0" smtClean="0"/>
              <a:t> </a:t>
            </a:r>
            <a:r>
              <a:rPr lang="tr-TR" dirty="0" err="1" smtClean="0"/>
              <a:t>matriks</a:t>
            </a:r>
            <a:r>
              <a:rPr lang="tr-TR" dirty="0" smtClean="0"/>
              <a:t> </a:t>
            </a:r>
            <a:r>
              <a:rPr lang="tr-TR" dirty="0" err="1" smtClean="0"/>
              <a:t>harabiyetine</a:t>
            </a:r>
            <a:r>
              <a:rPr lang="tr-TR" dirty="0" smtClean="0"/>
              <a:t> ve sonuçta amfizeme yol açabilir.</a:t>
            </a:r>
          </a:p>
          <a:p>
            <a:endParaRPr lang="tr-TR" dirty="0" smtClean="0"/>
          </a:p>
          <a:p>
            <a:r>
              <a:rPr lang="tr-TR" dirty="0" smtClean="0"/>
              <a:t>Alfa-1 </a:t>
            </a:r>
            <a:r>
              <a:rPr lang="tr-TR" dirty="0" err="1" smtClean="0"/>
              <a:t>antitripsin</a:t>
            </a:r>
            <a:r>
              <a:rPr lang="tr-TR" dirty="0" smtClean="0"/>
              <a:t> eksikliğinde de, erken yaşta, sigara içimiyle şiddeti artan “amfizem” gelişir. 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smoking at elastas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68416"/>
          </a:xfrm>
          <a:prstGeom prst="rect">
            <a:avLst/>
          </a:prstGeom>
          <a:noFill/>
        </p:spPr>
      </p:pic>
      <p:pic>
        <p:nvPicPr>
          <p:cNvPr id="8196" name="Picture 4" descr="emphysema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01008"/>
            <a:ext cx="5829687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smoking at elastas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17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opd emphysema ile ilgili görsel sonucu"/>
          <p:cNvPicPr>
            <a:picLocks noChangeAspect="1" noChangeArrowheads="1"/>
          </p:cNvPicPr>
          <p:nvPr/>
        </p:nvPicPr>
        <p:blipFill>
          <a:blip r:embed="rId2" cstate="print"/>
          <a:srcRect r="54507"/>
          <a:stretch>
            <a:fillRect/>
          </a:stretch>
        </p:blipFill>
        <p:spPr bwMode="auto">
          <a:xfrm>
            <a:off x="5106750" y="0"/>
            <a:ext cx="4037250" cy="5661248"/>
          </a:xfrm>
          <a:prstGeom prst="rect">
            <a:avLst/>
          </a:prstGeom>
          <a:noFill/>
        </p:spPr>
      </p:pic>
      <p:pic>
        <p:nvPicPr>
          <p:cNvPr id="6148" name="Picture 4" descr="copd emphysema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44959" b="1926"/>
          <a:stretch>
            <a:fillRect/>
          </a:stretch>
        </p:blipFill>
        <p:spPr bwMode="auto">
          <a:xfrm>
            <a:off x="0" y="-4995"/>
            <a:ext cx="4644008" cy="5278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Fibrillin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Mikrofibriller</a:t>
            </a:r>
            <a:r>
              <a:rPr lang="tr-TR" dirty="0" smtClean="0"/>
              <a:t>, ince, ipliksi yapılardır ve temel olarak, </a:t>
            </a:r>
            <a:r>
              <a:rPr lang="tr-TR" dirty="0" err="1" smtClean="0"/>
              <a:t>ekstrasellüler</a:t>
            </a:r>
            <a:r>
              <a:rPr lang="tr-TR" dirty="0" smtClean="0"/>
              <a:t> </a:t>
            </a:r>
            <a:r>
              <a:rPr lang="tr-TR" dirty="0" err="1" smtClean="0"/>
              <a:t>matrikste</a:t>
            </a:r>
            <a:r>
              <a:rPr lang="tr-TR" dirty="0" smtClean="0"/>
              <a:t> </a:t>
            </a:r>
            <a:r>
              <a:rPr lang="tr-TR" dirty="0" err="1" smtClean="0"/>
              <a:t>elastin</a:t>
            </a:r>
            <a:r>
              <a:rPr lang="tr-TR" dirty="0" smtClean="0"/>
              <a:t> birikimi için bir “</a:t>
            </a:r>
            <a:r>
              <a:rPr lang="tr-TR" b="1" dirty="0" smtClean="0"/>
              <a:t>yapı iskelesi</a:t>
            </a:r>
            <a:r>
              <a:rPr lang="tr-TR" dirty="0" smtClean="0"/>
              <a:t>” görevi görür. Bununla birlikte, </a:t>
            </a:r>
            <a:r>
              <a:rPr lang="tr-TR" dirty="0" err="1" smtClean="0"/>
              <a:t>elastin</a:t>
            </a:r>
            <a:r>
              <a:rPr lang="tr-TR" dirty="0" smtClean="0"/>
              <a:t> olmaksızın da bulunabilir.</a:t>
            </a:r>
          </a:p>
          <a:p>
            <a:endParaRPr lang="tr-TR" dirty="0" smtClean="0"/>
          </a:p>
          <a:p>
            <a:r>
              <a:rPr lang="tr-TR" dirty="0" err="1" smtClean="0"/>
              <a:t>Fibrillin</a:t>
            </a:r>
            <a:r>
              <a:rPr lang="tr-TR" dirty="0" smtClean="0"/>
              <a:t>, </a:t>
            </a:r>
            <a:r>
              <a:rPr lang="tr-TR" dirty="0" err="1" smtClean="0"/>
              <a:t>mikrofibrillerin</a:t>
            </a:r>
            <a:r>
              <a:rPr lang="tr-TR" dirty="0" smtClean="0"/>
              <a:t> temel yapısal bileşenidir. </a:t>
            </a:r>
            <a:r>
              <a:rPr lang="tr-TR" dirty="0" err="1" smtClean="0"/>
              <a:t>Glikoprotein</a:t>
            </a:r>
            <a:r>
              <a:rPr lang="tr-TR" dirty="0" smtClean="0"/>
              <a:t> yapısındadır.</a:t>
            </a:r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8610" name="Picture 2" descr="scaffol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7586" name="Picture 2" descr="Elastin &#10;• Protein with rubber-like properties &#10;• Elastic fibers composed of elastin and glycoprotein microfibrils &#10;• Foun..."/>
          <p:cNvPicPr>
            <a:picLocks noChangeAspect="1" noChangeArrowheads="1"/>
          </p:cNvPicPr>
          <p:nvPr/>
        </p:nvPicPr>
        <p:blipFill>
          <a:blip r:embed="rId2" cstate="print"/>
          <a:srcRect l="38754" t="57749"/>
          <a:stretch>
            <a:fillRect/>
          </a:stretch>
        </p:blipFill>
        <p:spPr bwMode="auto">
          <a:xfrm>
            <a:off x="-1" y="1340768"/>
            <a:ext cx="9144001" cy="3548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Fibrillin</a:t>
            </a:r>
            <a:r>
              <a:rPr lang="tr-TR" dirty="0" smtClean="0"/>
              <a:t> dışında, </a:t>
            </a:r>
            <a:r>
              <a:rPr lang="tr-TR" dirty="0" err="1" smtClean="0"/>
              <a:t>mikrofibrillerde</a:t>
            </a:r>
            <a:r>
              <a:rPr lang="tr-TR" dirty="0" smtClean="0"/>
              <a:t> bulunan bazı proteinler:</a:t>
            </a:r>
          </a:p>
          <a:p>
            <a:endParaRPr lang="tr-TR" dirty="0" smtClean="0"/>
          </a:p>
          <a:p>
            <a:pPr lvl="1"/>
            <a:r>
              <a:rPr lang="tr-TR" i="1" dirty="0" err="1" smtClean="0"/>
              <a:t>Microfibril</a:t>
            </a:r>
            <a:r>
              <a:rPr lang="tr-TR" i="1" dirty="0" smtClean="0"/>
              <a:t>-</a:t>
            </a:r>
            <a:r>
              <a:rPr lang="tr-TR" i="1" dirty="0" err="1" smtClean="0"/>
              <a:t>Associated</a:t>
            </a:r>
            <a:r>
              <a:rPr lang="tr-TR" i="1" dirty="0" smtClean="0"/>
              <a:t> </a:t>
            </a:r>
            <a:r>
              <a:rPr lang="tr-TR" i="1" dirty="0" err="1" smtClean="0"/>
              <a:t>Glycoproteins</a:t>
            </a:r>
            <a:r>
              <a:rPr lang="tr-TR" dirty="0" smtClean="0"/>
              <a:t> (</a:t>
            </a:r>
            <a:r>
              <a:rPr lang="tr-TR" dirty="0" err="1" smtClean="0"/>
              <a:t>MAGPs</a:t>
            </a:r>
            <a:r>
              <a:rPr lang="tr-TR" dirty="0" smtClean="0"/>
              <a:t>)</a:t>
            </a:r>
          </a:p>
          <a:p>
            <a:pPr lvl="1"/>
            <a:r>
              <a:rPr lang="tr-TR" i="1" dirty="0" err="1" smtClean="0"/>
              <a:t>Microfibril</a:t>
            </a:r>
            <a:r>
              <a:rPr lang="tr-TR" i="1" dirty="0" smtClean="0"/>
              <a:t>-</a:t>
            </a:r>
            <a:r>
              <a:rPr lang="tr-TR" i="1" dirty="0" err="1" smtClean="0"/>
              <a:t>Associated</a:t>
            </a:r>
            <a:r>
              <a:rPr lang="tr-TR" i="1" dirty="0" smtClean="0"/>
              <a:t> </a:t>
            </a:r>
            <a:r>
              <a:rPr lang="tr-TR" i="1" dirty="0" err="1" smtClean="0"/>
              <a:t>Proteins</a:t>
            </a:r>
            <a:r>
              <a:rPr lang="tr-TR" dirty="0" smtClean="0"/>
              <a:t> (</a:t>
            </a:r>
            <a:r>
              <a:rPr lang="tr-TR" dirty="0" err="1" smtClean="0"/>
              <a:t>MFAPs</a:t>
            </a:r>
            <a:r>
              <a:rPr lang="tr-TR" dirty="0" smtClean="0"/>
              <a:t>)</a:t>
            </a:r>
          </a:p>
          <a:p>
            <a:pPr lvl="1"/>
            <a:r>
              <a:rPr lang="tr-TR" i="1" dirty="0" err="1" smtClean="0"/>
              <a:t>Latent</a:t>
            </a:r>
            <a:r>
              <a:rPr lang="tr-TR" i="1" dirty="0" smtClean="0"/>
              <a:t> </a:t>
            </a:r>
            <a:r>
              <a:rPr lang="tr-TR" i="1" dirty="0" err="1" smtClean="0"/>
              <a:t>transforming</a:t>
            </a:r>
            <a:r>
              <a:rPr lang="tr-TR" i="1" dirty="0" smtClean="0"/>
              <a:t> </a:t>
            </a:r>
            <a:r>
              <a:rPr lang="tr-TR" i="1" dirty="0" err="1" smtClean="0"/>
              <a:t>growth</a:t>
            </a:r>
            <a:r>
              <a:rPr lang="tr-TR" i="1" dirty="0" smtClean="0"/>
              <a:t> </a:t>
            </a:r>
            <a:r>
              <a:rPr lang="tr-TR" i="1" dirty="0" err="1" smtClean="0"/>
              <a:t>factor</a:t>
            </a:r>
            <a:r>
              <a:rPr lang="tr-TR" i="1" dirty="0" smtClean="0"/>
              <a:t>-beta </a:t>
            </a:r>
            <a:r>
              <a:rPr lang="tr-TR" i="1" dirty="0" err="1" smtClean="0"/>
              <a:t>binding</a:t>
            </a:r>
            <a:r>
              <a:rPr lang="tr-TR" i="1" dirty="0" smtClean="0"/>
              <a:t> </a:t>
            </a:r>
            <a:r>
              <a:rPr lang="tr-TR" i="1" dirty="0" err="1" smtClean="0"/>
              <a:t>proteins</a:t>
            </a:r>
            <a:r>
              <a:rPr lang="tr-TR" i="1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LTBPs</a:t>
            </a:r>
            <a:r>
              <a:rPr lang="tr-TR" dirty="0" smtClean="0"/>
              <a:t>) </a:t>
            </a:r>
          </a:p>
          <a:p>
            <a:pPr lvl="1"/>
            <a:r>
              <a:rPr lang="tr-TR" dirty="0" err="1" smtClean="0"/>
              <a:t>Fibulinler</a:t>
            </a:r>
            <a:endParaRPr lang="tr-TR" dirty="0" smtClean="0"/>
          </a:p>
          <a:p>
            <a:pPr lvl="1"/>
            <a:r>
              <a:rPr lang="tr-TR" dirty="0" err="1" smtClean="0"/>
              <a:t>Emilinler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b="1" dirty="0" smtClean="0"/>
          </a:p>
          <a:p>
            <a:pPr lvl="1"/>
            <a:endParaRPr lang="tr-TR" b="1" dirty="0" smtClean="0"/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Kollajenin</a:t>
            </a:r>
            <a:r>
              <a:rPr lang="tr-TR" dirty="0" smtClean="0"/>
              <a:t> Sentezi ve </a:t>
            </a:r>
            <a:r>
              <a:rPr lang="tr-TR" dirty="0" err="1" smtClean="0"/>
              <a:t>Posttranslasyonel</a:t>
            </a:r>
            <a:r>
              <a:rPr lang="tr-TR" dirty="0" smtClean="0"/>
              <a:t> Modifikasyonu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Bütün </a:t>
            </a:r>
            <a:r>
              <a:rPr lang="tr-TR" dirty="0" err="1" smtClean="0"/>
              <a:t>kollajenler</a:t>
            </a:r>
            <a:r>
              <a:rPr lang="tr-TR" dirty="0" smtClean="0"/>
              <a:t>, birbirine sarılmış halde bulunan 3 ayrı </a:t>
            </a:r>
            <a:r>
              <a:rPr lang="tr-TR" dirty="0" err="1" smtClean="0"/>
              <a:t>polipeptit</a:t>
            </a:r>
            <a:r>
              <a:rPr lang="tr-TR" dirty="0" smtClean="0"/>
              <a:t> zincirinden oluşur. Bunlar, içerisinde </a:t>
            </a:r>
            <a:r>
              <a:rPr lang="tr-TR" dirty="0" err="1" smtClean="0"/>
              <a:t>glisin</a:t>
            </a:r>
            <a:r>
              <a:rPr lang="tr-TR" dirty="0" smtClean="0"/>
              <a:t>-X-Y şeklinde tekrarlayan amino asit sekansları bulunduran uzun zincirlerdir (burada X </a:t>
            </a:r>
            <a:r>
              <a:rPr lang="tr-TR" dirty="0" err="1" smtClean="0"/>
              <a:t>prolin</a:t>
            </a:r>
            <a:r>
              <a:rPr lang="tr-TR" dirty="0" smtClean="0"/>
              <a:t>, Y ise </a:t>
            </a:r>
            <a:r>
              <a:rPr lang="tr-TR" dirty="0" err="1" smtClean="0"/>
              <a:t>hidroksiprolin</a:t>
            </a:r>
            <a:r>
              <a:rPr lang="tr-TR" dirty="0" smtClean="0"/>
              <a:t> olma eğilimindedir; ancak başka herhangi bir amino asit de olabilir).</a:t>
            </a:r>
          </a:p>
          <a:p>
            <a:endParaRPr lang="tr-TR" dirty="0" smtClean="0"/>
          </a:p>
          <a:p>
            <a:r>
              <a:rPr lang="tr-TR" dirty="0" err="1" smtClean="0"/>
              <a:t>Kollajenlerin</a:t>
            </a:r>
            <a:r>
              <a:rPr lang="tr-TR" dirty="0" smtClean="0"/>
              <a:t> </a:t>
            </a:r>
            <a:r>
              <a:rPr lang="tr-TR" dirty="0" err="1" smtClean="0"/>
              <a:t>polipeptit</a:t>
            </a:r>
            <a:r>
              <a:rPr lang="tr-TR" dirty="0" smtClean="0"/>
              <a:t> zincirlerinin, ribozomlarda ilk sentez edildikleri formu “</a:t>
            </a:r>
            <a:r>
              <a:rPr lang="tr-TR" dirty="0" err="1" smtClean="0"/>
              <a:t>preprokollajen</a:t>
            </a:r>
            <a:r>
              <a:rPr lang="tr-TR" dirty="0" smtClean="0"/>
              <a:t>” olarak adlandırılır.</a:t>
            </a:r>
          </a:p>
          <a:p>
            <a:endParaRPr lang="tr-TR" dirty="0" smtClean="0"/>
          </a:p>
          <a:p>
            <a:r>
              <a:rPr lang="tr-TR" dirty="0" err="1" smtClean="0"/>
              <a:t>Preprokollajen</a:t>
            </a:r>
            <a:r>
              <a:rPr lang="tr-TR" dirty="0" smtClean="0"/>
              <a:t>, içerdiği sinyal sekansı nedeniyle sentezlendikten hemen sonra </a:t>
            </a:r>
            <a:r>
              <a:rPr lang="tr-TR" dirty="0" err="1" smtClean="0"/>
              <a:t>endoplazmik</a:t>
            </a:r>
            <a:r>
              <a:rPr lang="tr-TR" dirty="0" smtClean="0"/>
              <a:t> </a:t>
            </a:r>
            <a:r>
              <a:rPr lang="tr-TR" dirty="0" err="1" smtClean="0"/>
              <a:t>retikulum</a:t>
            </a:r>
            <a:r>
              <a:rPr lang="tr-TR" dirty="0" smtClean="0"/>
              <a:t> lümenine yönlenir. Burada sinyal sekansı kesilerek atılır ve </a:t>
            </a:r>
            <a:r>
              <a:rPr lang="tr-TR" dirty="0" err="1" smtClean="0"/>
              <a:t>prokollajen</a:t>
            </a:r>
            <a:r>
              <a:rPr lang="tr-TR" dirty="0" smtClean="0"/>
              <a:t> oluşur.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Bilgi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464495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Marfan</a:t>
            </a:r>
            <a:r>
              <a:rPr lang="tr-TR" dirty="0" smtClean="0"/>
              <a:t> Sendromu</a:t>
            </a:r>
          </a:p>
          <a:p>
            <a:pPr lvl="1"/>
            <a:r>
              <a:rPr lang="tr-TR" dirty="0" err="1" smtClean="0"/>
              <a:t>Fibrillin</a:t>
            </a:r>
            <a:r>
              <a:rPr lang="tr-TR" dirty="0" smtClean="0"/>
              <a:t>-1 geninde mutasyonlar</a:t>
            </a:r>
          </a:p>
          <a:p>
            <a:pPr lvl="1"/>
            <a:r>
              <a:rPr lang="tr-TR" dirty="0" smtClean="0"/>
              <a:t>TGF-</a:t>
            </a:r>
            <a:r>
              <a:rPr lang="el-GR" dirty="0" smtClean="0"/>
              <a:t>β</a:t>
            </a:r>
            <a:r>
              <a:rPr lang="tr-TR" dirty="0" smtClean="0"/>
              <a:t>’</a:t>
            </a:r>
            <a:r>
              <a:rPr lang="tr-TR" dirty="0" err="1" smtClean="0"/>
              <a:t>nın</a:t>
            </a:r>
            <a:r>
              <a:rPr lang="tr-TR" dirty="0" smtClean="0"/>
              <a:t> </a:t>
            </a:r>
            <a:r>
              <a:rPr lang="tr-TR" dirty="0" err="1" smtClean="0"/>
              <a:t>fibrillin</a:t>
            </a:r>
            <a:r>
              <a:rPr lang="tr-TR" dirty="0" smtClean="0"/>
              <a:t>-1’e bağlanması bozulur (artmış TGF-</a:t>
            </a:r>
            <a:r>
              <a:rPr lang="el-GR" dirty="0" smtClean="0"/>
              <a:t>β</a:t>
            </a:r>
            <a:r>
              <a:rPr lang="tr-TR" dirty="0" smtClean="0"/>
              <a:t> sinyali)</a:t>
            </a:r>
          </a:p>
          <a:p>
            <a:pPr lvl="1"/>
            <a:r>
              <a:rPr lang="tr-TR" dirty="0" smtClean="0"/>
              <a:t>Lensin </a:t>
            </a:r>
            <a:r>
              <a:rPr lang="tr-TR" dirty="0" err="1" smtClean="0"/>
              <a:t>dislokasyonu</a:t>
            </a:r>
            <a:r>
              <a:rPr lang="tr-TR" dirty="0" smtClean="0"/>
              <a:t> (</a:t>
            </a:r>
            <a:r>
              <a:rPr lang="tr-TR" dirty="0" err="1" smtClean="0"/>
              <a:t>ektopia</a:t>
            </a:r>
            <a:r>
              <a:rPr lang="tr-TR" dirty="0" smtClean="0"/>
              <a:t> </a:t>
            </a:r>
            <a:r>
              <a:rPr lang="tr-TR" dirty="0" err="1" smtClean="0"/>
              <a:t>lentis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Uzun boy, uzun parmaklar (</a:t>
            </a:r>
            <a:r>
              <a:rPr lang="tr-TR" dirty="0" err="1" smtClean="0"/>
              <a:t>araknodaktili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Eklemlerin aşırı hareketliliği</a:t>
            </a:r>
          </a:p>
          <a:p>
            <a:pPr lvl="1"/>
            <a:r>
              <a:rPr lang="tr-TR" dirty="0" err="1" smtClean="0"/>
              <a:t>Asendan</a:t>
            </a:r>
            <a:r>
              <a:rPr lang="tr-TR" dirty="0" smtClean="0"/>
              <a:t> aorta </a:t>
            </a:r>
            <a:r>
              <a:rPr lang="tr-TR" dirty="0" err="1" smtClean="0"/>
              <a:t>dilatasyonu</a:t>
            </a:r>
            <a:endParaRPr lang="tr-TR" dirty="0" smtClean="0"/>
          </a:p>
          <a:p>
            <a:pPr lvl="1"/>
            <a:r>
              <a:rPr lang="tr-TR" dirty="0" smtClean="0"/>
              <a:t>Tedavide; TGF-</a:t>
            </a:r>
            <a:r>
              <a:rPr lang="el-GR" dirty="0" smtClean="0"/>
              <a:t>β</a:t>
            </a:r>
            <a:r>
              <a:rPr lang="tr-TR" dirty="0" smtClean="0"/>
              <a:t> antagonistleri kullanılır (</a:t>
            </a:r>
            <a:r>
              <a:rPr lang="tr-TR" dirty="0" err="1" smtClean="0"/>
              <a:t>Losartan</a:t>
            </a:r>
            <a:r>
              <a:rPr lang="tr-TR" dirty="0" smtClean="0"/>
              <a:t>)</a:t>
            </a:r>
          </a:p>
        </p:txBody>
      </p:sp>
      <p:pic>
        <p:nvPicPr>
          <p:cNvPr id="38914" name="Picture 2" descr="stetoskop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17702" r="-799" b="16149"/>
          <a:stretch>
            <a:fillRect/>
          </a:stretch>
        </p:blipFill>
        <p:spPr bwMode="auto">
          <a:xfrm>
            <a:off x="7164288" y="332656"/>
            <a:ext cx="1728192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5538" name="Picture 2" descr="lincolnha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841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Fibronektin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Fibronektin</a:t>
            </a:r>
            <a:r>
              <a:rPr lang="tr-TR" dirty="0" smtClean="0"/>
              <a:t>, hücre </a:t>
            </a:r>
            <a:r>
              <a:rPr lang="tr-TR" dirty="0" err="1" smtClean="0"/>
              <a:t>adezyonu</a:t>
            </a:r>
            <a:r>
              <a:rPr lang="tr-TR" dirty="0" smtClean="0"/>
              <a:t> ve </a:t>
            </a:r>
            <a:r>
              <a:rPr lang="tr-TR" dirty="0" err="1" smtClean="0"/>
              <a:t>migrasyonunda</a:t>
            </a:r>
            <a:r>
              <a:rPr lang="tr-TR" dirty="0" smtClean="0"/>
              <a:t> rol oynayan önemli bir </a:t>
            </a:r>
            <a:r>
              <a:rPr lang="tr-TR" dirty="0" err="1" smtClean="0"/>
              <a:t>glikoproteindir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Birbirlerine C-terminallerinden 2 </a:t>
            </a:r>
            <a:r>
              <a:rPr lang="tr-TR" dirty="0" err="1" smtClean="0"/>
              <a:t>disülfür</a:t>
            </a:r>
            <a:r>
              <a:rPr lang="tr-TR" dirty="0" smtClean="0"/>
              <a:t> bağıyla bağlı 2 </a:t>
            </a:r>
            <a:r>
              <a:rPr lang="tr-TR" dirty="0" err="1" smtClean="0"/>
              <a:t>polipeptit</a:t>
            </a:r>
            <a:r>
              <a:rPr lang="tr-TR" dirty="0" smtClean="0"/>
              <a:t> zincirinden oluşur.</a:t>
            </a:r>
          </a:p>
          <a:p>
            <a:endParaRPr lang="tr-TR" dirty="0" smtClean="0"/>
          </a:p>
          <a:p>
            <a:r>
              <a:rPr lang="tr-TR" dirty="0" err="1" smtClean="0"/>
              <a:t>Fibronektin</a:t>
            </a:r>
            <a:r>
              <a:rPr lang="tr-TR" dirty="0" smtClean="0"/>
              <a:t> üzerinde, çeşitli moleküller için bağlanma bölgeleri bulunur: </a:t>
            </a:r>
            <a:r>
              <a:rPr lang="tr-TR" dirty="0" err="1" smtClean="0"/>
              <a:t>heparin</a:t>
            </a:r>
            <a:r>
              <a:rPr lang="tr-TR" dirty="0" smtClean="0"/>
              <a:t>, fibrin, </a:t>
            </a:r>
            <a:r>
              <a:rPr lang="tr-TR" dirty="0" err="1" smtClean="0"/>
              <a:t>kollajen</a:t>
            </a:r>
            <a:r>
              <a:rPr lang="tr-TR" dirty="0" smtClean="0"/>
              <a:t>, hücre yüzeyi.</a:t>
            </a:r>
            <a:endParaRPr lang="tr-T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580112" y="5445224"/>
            <a:ext cx="3240360" cy="108012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RGD: </a:t>
            </a:r>
            <a:r>
              <a:rPr lang="tr-TR" sz="2000" dirty="0" err="1" smtClean="0"/>
              <a:t>Arjinilglisilaspartik</a:t>
            </a:r>
            <a:r>
              <a:rPr lang="tr-TR" sz="2000" dirty="0" smtClean="0"/>
              <a:t> asit</a:t>
            </a:r>
            <a:endParaRPr lang="tr-TR" sz="2000" dirty="0"/>
          </a:p>
        </p:txBody>
      </p:sp>
      <p:pic>
        <p:nvPicPr>
          <p:cNvPr id="3074" name="Picture 2" descr="http://www.mun.ca/biology/desmid/brian/BIOL2060/BIOL2060-17/17_18.jpg"/>
          <p:cNvPicPr>
            <a:picLocks noChangeAspect="1" noChangeArrowheads="1"/>
          </p:cNvPicPr>
          <p:nvPr/>
        </p:nvPicPr>
        <p:blipFill>
          <a:blip r:embed="rId2" cstate="print"/>
          <a:srcRect r="528" b="2701"/>
          <a:stretch>
            <a:fillRect/>
          </a:stretch>
        </p:blipFill>
        <p:spPr bwMode="auto">
          <a:xfrm>
            <a:off x="1907704" y="0"/>
            <a:ext cx="32069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Fibronektin</a:t>
            </a:r>
            <a:r>
              <a:rPr lang="tr-TR" dirty="0" smtClean="0"/>
              <a:t>, hücrelere, </a:t>
            </a:r>
            <a:r>
              <a:rPr lang="tr-TR" dirty="0" err="1" smtClean="0"/>
              <a:t>integrinler</a:t>
            </a:r>
            <a:r>
              <a:rPr lang="tr-TR" dirty="0" smtClean="0"/>
              <a:t> olarak adlandırılan reseptörler aracılığıyla bağlanır. Bunlar </a:t>
            </a:r>
            <a:r>
              <a:rPr lang="tr-TR" dirty="0" err="1" smtClean="0"/>
              <a:t>transmembran</a:t>
            </a:r>
            <a:r>
              <a:rPr lang="tr-TR" dirty="0" smtClean="0"/>
              <a:t> proteinleridir.</a:t>
            </a:r>
          </a:p>
          <a:p>
            <a:endParaRPr lang="tr-TR" dirty="0" smtClean="0"/>
          </a:p>
          <a:p>
            <a:r>
              <a:rPr lang="tr-TR" dirty="0" err="1" smtClean="0"/>
              <a:t>Fibronektinin</a:t>
            </a:r>
            <a:r>
              <a:rPr lang="tr-TR" dirty="0" smtClean="0"/>
              <a:t> </a:t>
            </a:r>
            <a:r>
              <a:rPr lang="tr-TR" dirty="0" err="1" smtClean="0"/>
              <a:t>integrinlere</a:t>
            </a:r>
            <a:r>
              <a:rPr lang="tr-TR" dirty="0" smtClean="0"/>
              <a:t> bağlandığı bölge, </a:t>
            </a:r>
            <a:r>
              <a:rPr lang="tr-TR" dirty="0" err="1" smtClean="0"/>
              <a:t>Arjinil</a:t>
            </a:r>
            <a:r>
              <a:rPr lang="tr-TR" dirty="0" smtClean="0"/>
              <a:t>-</a:t>
            </a:r>
            <a:r>
              <a:rPr lang="tr-TR" dirty="0" err="1" smtClean="0"/>
              <a:t>Glisil</a:t>
            </a:r>
            <a:r>
              <a:rPr lang="tr-TR" dirty="0" smtClean="0"/>
              <a:t>-</a:t>
            </a:r>
            <a:r>
              <a:rPr lang="tr-TR" dirty="0" err="1" smtClean="0"/>
              <a:t>Aspartik</a:t>
            </a:r>
            <a:r>
              <a:rPr lang="tr-TR" dirty="0" smtClean="0"/>
              <a:t> asit (RGD) sekansı içerir.</a:t>
            </a:r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://www.mun.ca/biology/desmid/brian/BIOL2060/BIOL2060-17/17_22.jpg"/>
          <p:cNvPicPr>
            <a:picLocks noChangeAspect="1" noChangeArrowheads="1"/>
          </p:cNvPicPr>
          <p:nvPr/>
        </p:nvPicPr>
        <p:blipFill>
          <a:blip r:embed="rId2" cstate="print"/>
          <a:srcRect r="1160" b="4673"/>
          <a:stretch>
            <a:fillRect/>
          </a:stretch>
        </p:blipFill>
        <p:spPr bwMode="auto">
          <a:xfrm>
            <a:off x="2627784" y="0"/>
            <a:ext cx="5254036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0" y="908720"/>
            <a:ext cx="26816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err="1" smtClean="0"/>
              <a:t>İntegrin</a:t>
            </a:r>
            <a:r>
              <a:rPr lang="tr-TR" sz="3200" b="1" dirty="0" smtClean="0"/>
              <a:t> </a:t>
            </a:r>
          </a:p>
          <a:p>
            <a:pPr algn="ctr"/>
            <a:r>
              <a:rPr lang="tr-TR" sz="3200" b="1" dirty="0" smtClean="0"/>
              <a:t>Reseptörünün </a:t>
            </a:r>
          </a:p>
          <a:p>
            <a:pPr algn="ctr"/>
            <a:r>
              <a:rPr lang="tr-TR" sz="3200" b="1" dirty="0" smtClean="0"/>
              <a:t>Yapısı</a:t>
            </a:r>
            <a:endParaRPr lang="tr-TR" sz="3200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Fibronektinleri</a:t>
            </a:r>
            <a:r>
              <a:rPr lang="tr-TR" dirty="0" smtClean="0"/>
              <a:t> bağlayan </a:t>
            </a:r>
            <a:r>
              <a:rPr lang="tr-TR" dirty="0" err="1" smtClean="0"/>
              <a:t>integrinler</a:t>
            </a:r>
            <a:r>
              <a:rPr lang="tr-TR" dirty="0" smtClean="0"/>
              <a:t>, diğer taraftan, </a:t>
            </a:r>
            <a:r>
              <a:rPr lang="tr-TR" dirty="0" err="1" smtClean="0"/>
              <a:t>sitozolde</a:t>
            </a:r>
            <a:r>
              <a:rPr lang="tr-TR" dirty="0" smtClean="0"/>
              <a:t> mevcut olan </a:t>
            </a:r>
            <a:r>
              <a:rPr lang="tr-TR" dirty="0" err="1" smtClean="0"/>
              <a:t>aktin</a:t>
            </a:r>
            <a:r>
              <a:rPr lang="tr-TR" dirty="0" smtClean="0"/>
              <a:t> </a:t>
            </a:r>
            <a:r>
              <a:rPr lang="tr-TR" dirty="0" err="1" smtClean="0"/>
              <a:t>mikrofilamanlarıyla</a:t>
            </a:r>
            <a:r>
              <a:rPr lang="tr-TR" dirty="0" smtClean="0"/>
              <a:t> </a:t>
            </a:r>
            <a:r>
              <a:rPr lang="tr-TR" dirty="0" err="1" smtClean="0"/>
              <a:t>indirekt</a:t>
            </a:r>
            <a:r>
              <a:rPr lang="tr-TR" dirty="0" smtClean="0"/>
              <a:t> olarak etkileşir.</a:t>
            </a:r>
          </a:p>
          <a:p>
            <a:endParaRPr lang="tr-TR" dirty="0" smtClean="0"/>
          </a:p>
          <a:p>
            <a:r>
              <a:rPr lang="tr-TR" dirty="0" smtClean="0"/>
              <a:t>Burada bir dizi bağlantı proteini görev alır: talin, </a:t>
            </a:r>
            <a:r>
              <a:rPr lang="tr-TR" dirty="0" err="1" smtClean="0"/>
              <a:t>vinkulin</a:t>
            </a:r>
            <a:r>
              <a:rPr lang="tr-TR" dirty="0" smtClean="0"/>
              <a:t>, alfa-</a:t>
            </a:r>
            <a:r>
              <a:rPr lang="tr-TR" dirty="0" err="1" smtClean="0"/>
              <a:t>aktinin</a:t>
            </a:r>
            <a:r>
              <a:rPr lang="tr-TR" dirty="0" smtClean="0"/>
              <a:t> ve </a:t>
            </a:r>
            <a:r>
              <a:rPr lang="tr-TR" dirty="0" err="1" smtClean="0"/>
              <a:t>paksillin</a:t>
            </a:r>
            <a:r>
              <a:rPr lang="tr-TR" dirty="0" smtClean="0"/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1737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Fibronektinin</a:t>
            </a:r>
            <a:r>
              <a:rPr lang="tr-TR" dirty="0" smtClean="0"/>
              <a:t> Görevleri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Hücre </a:t>
            </a:r>
            <a:r>
              <a:rPr lang="tr-TR" dirty="0" err="1" smtClean="0"/>
              <a:t>adezyonu</a:t>
            </a:r>
            <a:endParaRPr lang="tr-TR" dirty="0" smtClean="0"/>
          </a:p>
          <a:p>
            <a:pPr lvl="1"/>
            <a:r>
              <a:rPr lang="tr-TR" dirty="0" smtClean="0"/>
              <a:t>Hücre ile </a:t>
            </a:r>
            <a:r>
              <a:rPr lang="tr-TR" dirty="0" err="1" smtClean="0"/>
              <a:t>matriks</a:t>
            </a:r>
            <a:r>
              <a:rPr lang="tr-TR" dirty="0" smtClean="0"/>
              <a:t> arasında bağlantı kurar</a:t>
            </a:r>
          </a:p>
          <a:p>
            <a:pPr lvl="1"/>
            <a:r>
              <a:rPr lang="tr-TR" dirty="0" smtClean="0"/>
              <a:t>Hücrelerin </a:t>
            </a:r>
            <a:r>
              <a:rPr lang="tr-TR" dirty="0" err="1" smtClean="0"/>
              <a:t>matrikse</a:t>
            </a:r>
            <a:r>
              <a:rPr lang="tr-TR" dirty="0" smtClean="0"/>
              <a:t> bağlanmasında </a:t>
            </a:r>
            <a:r>
              <a:rPr lang="tr-TR" dirty="0" err="1" smtClean="0"/>
              <a:t>integrin</a:t>
            </a:r>
            <a:r>
              <a:rPr lang="tr-TR" dirty="0" smtClean="0"/>
              <a:t> adı verilen </a:t>
            </a:r>
            <a:r>
              <a:rPr lang="tr-TR" dirty="0" err="1" smtClean="0"/>
              <a:t>membran</a:t>
            </a:r>
            <a:r>
              <a:rPr lang="tr-TR" dirty="0" smtClean="0"/>
              <a:t> reseptörleri görev alır</a:t>
            </a:r>
          </a:p>
          <a:p>
            <a:r>
              <a:rPr lang="tr-TR" dirty="0" smtClean="0"/>
              <a:t>Hücre büyümesi</a:t>
            </a:r>
          </a:p>
          <a:p>
            <a:r>
              <a:rPr lang="tr-TR" dirty="0" smtClean="0"/>
              <a:t>Hücre </a:t>
            </a:r>
            <a:r>
              <a:rPr lang="tr-TR" dirty="0" err="1" smtClean="0"/>
              <a:t>migrasyonu</a:t>
            </a:r>
            <a:endParaRPr lang="tr-TR" dirty="0" smtClean="0"/>
          </a:p>
          <a:p>
            <a:pPr lvl="1"/>
            <a:r>
              <a:rPr lang="tr-TR" dirty="0" smtClean="0"/>
              <a:t>Hücresel hareketlere kılavuzluk eder.</a:t>
            </a:r>
          </a:p>
          <a:p>
            <a:pPr lvl="1"/>
            <a:r>
              <a:rPr lang="tr-TR" dirty="0" smtClean="0"/>
              <a:t>Yara iyileşmesi ve embriyolojik gelişimde özellikle önemli</a:t>
            </a:r>
          </a:p>
          <a:p>
            <a:r>
              <a:rPr lang="tr-TR" dirty="0" smtClean="0"/>
              <a:t>Hücre farklılaşması</a:t>
            </a:r>
          </a:p>
          <a:p>
            <a:r>
              <a:rPr lang="tr-TR" dirty="0" smtClean="0"/>
              <a:t>Pıhtılaşma</a:t>
            </a:r>
          </a:p>
          <a:p>
            <a:r>
              <a:rPr lang="tr-TR" dirty="0" smtClean="0"/>
              <a:t>Yara iyileşmesi</a:t>
            </a:r>
          </a:p>
          <a:p>
            <a:r>
              <a:rPr lang="tr-TR" dirty="0" smtClean="0"/>
              <a:t>Embriyolojik gelişim</a:t>
            </a:r>
          </a:p>
          <a:p>
            <a:pPr lvl="1"/>
            <a:r>
              <a:rPr lang="tr-TR" dirty="0" err="1" smtClean="0"/>
              <a:t>Fibronektin</a:t>
            </a:r>
            <a:r>
              <a:rPr lang="tr-TR" dirty="0" smtClean="0"/>
              <a:t> geninin </a:t>
            </a:r>
            <a:r>
              <a:rPr lang="tr-TR" dirty="0" err="1" smtClean="0"/>
              <a:t>inaktive</a:t>
            </a:r>
            <a:r>
              <a:rPr lang="tr-TR" dirty="0" smtClean="0"/>
              <a:t> edilmesi, erken embriyolojik ölüme neden olur.</a:t>
            </a:r>
          </a:p>
          <a:p>
            <a:r>
              <a:rPr lang="tr-TR" dirty="0" smtClean="0"/>
              <a:t>Tükürükte bulunan </a:t>
            </a:r>
            <a:r>
              <a:rPr lang="tr-TR" dirty="0" err="1" smtClean="0"/>
              <a:t>fibronektin</a:t>
            </a:r>
            <a:r>
              <a:rPr lang="tr-TR" dirty="0" smtClean="0"/>
              <a:t>, patojen bakterilerin ağız ve yutakta </a:t>
            </a:r>
            <a:r>
              <a:rPr lang="tr-TR" dirty="0" err="1" smtClean="0"/>
              <a:t>kolonize</a:t>
            </a:r>
            <a:r>
              <a:rPr lang="tr-TR" dirty="0" smtClean="0"/>
              <a:t> olmasını önler.</a:t>
            </a:r>
          </a:p>
          <a:p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Laminin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Bazal </a:t>
            </a:r>
            <a:r>
              <a:rPr lang="tr-TR" dirty="0" err="1" smtClean="0"/>
              <a:t>laminanın</a:t>
            </a:r>
            <a:r>
              <a:rPr lang="tr-TR" dirty="0" smtClean="0"/>
              <a:t> başlıca </a:t>
            </a:r>
            <a:r>
              <a:rPr lang="tr-TR" dirty="0" err="1" smtClean="0"/>
              <a:t>komponentidir</a:t>
            </a:r>
            <a:r>
              <a:rPr lang="tr-TR" dirty="0" smtClean="0"/>
              <a:t>. Tip IV </a:t>
            </a:r>
            <a:r>
              <a:rPr lang="tr-TR" dirty="0" err="1" smtClean="0"/>
              <a:t>kollajen</a:t>
            </a:r>
            <a:r>
              <a:rPr lang="tr-TR" dirty="0" smtClean="0"/>
              <a:t> ağıyla bağlantı kurar. </a:t>
            </a:r>
            <a:r>
              <a:rPr lang="tr-TR" dirty="0" err="1" smtClean="0"/>
              <a:t>İntegrinler</a:t>
            </a:r>
            <a:r>
              <a:rPr lang="tr-TR" dirty="0" smtClean="0"/>
              <a:t> gibi yüzey reseptörleri aracılığıyla hücre </a:t>
            </a:r>
            <a:r>
              <a:rPr lang="tr-TR" dirty="0" err="1" smtClean="0"/>
              <a:t>membranına</a:t>
            </a:r>
            <a:r>
              <a:rPr lang="tr-TR" dirty="0" smtClean="0"/>
              <a:t> bağlanır.</a:t>
            </a:r>
          </a:p>
          <a:p>
            <a:endParaRPr lang="tr-TR" dirty="0" smtClean="0"/>
          </a:p>
          <a:p>
            <a:r>
              <a:rPr lang="tr-TR" dirty="0" smtClean="0"/>
              <a:t>Hücre </a:t>
            </a:r>
            <a:r>
              <a:rPr lang="tr-TR" dirty="0" err="1" smtClean="0"/>
              <a:t>adezyonu</a:t>
            </a:r>
            <a:r>
              <a:rPr lang="tr-TR" dirty="0" smtClean="0"/>
              <a:t>, farklılaşması ve </a:t>
            </a:r>
            <a:r>
              <a:rPr lang="tr-TR" dirty="0" err="1" smtClean="0"/>
              <a:t>migrasyonunda</a:t>
            </a:r>
            <a:r>
              <a:rPr lang="tr-TR" dirty="0" smtClean="0"/>
              <a:t> görev alır.</a:t>
            </a:r>
          </a:p>
          <a:p>
            <a:endParaRPr lang="tr-TR" dirty="0" smtClean="0"/>
          </a:p>
          <a:p>
            <a:r>
              <a:rPr lang="tr-TR" dirty="0" smtClean="0"/>
              <a:t>3 protein zincirinden oluşan bir </a:t>
            </a:r>
            <a:r>
              <a:rPr lang="tr-TR" dirty="0" err="1" smtClean="0"/>
              <a:t>glikoproteindir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Lamininlerle</a:t>
            </a:r>
            <a:r>
              <a:rPr lang="tr-TR" dirty="0" smtClean="0"/>
              <a:t> ilgili bozukluklar, </a:t>
            </a:r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müsküler</a:t>
            </a:r>
            <a:r>
              <a:rPr lang="tr-TR" dirty="0" smtClean="0"/>
              <a:t> </a:t>
            </a:r>
            <a:r>
              <a:rPr lang="tr-TR" dirty="0" err="1" smtClean="0"/>
              <a:t>distrofi</a:t>
            </a:r>
            <a:r>
              <a:rPr lang="tr-TR" dirty="0" smtClean="0"/>
              <a:t>, </a:t>
            </a:r>
            <a:r>
              <a:rPr lang="tr-TR" dirty="0" err="1" smtClean="0"/>
              <a:t>junctional</a:t>
            </a:r>
            <a:r>
              <a:rPr lang="tr-TR" dirty="0" smtClean="0"/>
              <a:t> </a:t>
            </a:r>
            <a:r>
              <a:rPr lang="tr-TR" dirty="0" err="1" smtClean="0"/>
              <a:t>epidermolizis</a:t>
            </a:r>
            <a:r>
              <a:rPr lang="tr-TR" dirty="0" smtClean="0"/>
              <a:t> </a:t>
            </a:r>
            <a:r>
              <a:rPr lang="tr-TR" dirty="0" err="1" smtClean="0"/>
              <a:t>bülloza</a:t>
            </a:r>
            <a:r>
              <a:rPr lang="tr-TR" dirty="0" smtClean="0"/>
              <a:t> ve </a:t>
            </a:r>
            <a:r>
              <a:rPr lang="tr-TR" dirty="0" err="1" smtClean="0"/>
              <a:t>nefrotik</a:t>
            </a:r>
            <a:r>
              <a:rPr lang="tr-TR" dirty="0" smtClean="0"/>
              <a:t> sendroma neden olabilir.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Endoplazmik</a:t>
            </a:r>
            <a:r>
              <a:rPr lang="tr-TR" dirty="0" smtClean="0"/>
              <a:t> </a:t>
            </a:r>
            <a:r>
              <a:rPr lang="tr-TR" dirty="0" err="1" smtClean="0"/>
              <a:t>retikulumda</a:t>
            </a:r>
            <a:r>
              <a:rPr lang="tr-TR" dirty="0" smtClean="0"/>
              <a:t>, </a:t>
            </a:r>
            <a:r>
              <a:rPr lang="tr-TR" dirty="0" err="1" smtClean="0"/>
              <a:t>prokollajenin</a:t>
            </a:r>
            <a:r>
              <a:rPr lang="tr-TR" dirty="0" smtClean="0"/>
              <a:t> </a:t>
            </a:r>
            <a:r>
              <a:rPr lang="tr-TR" dirty="0" err="1" smtClean="0"/>
              <a:t>prolin</a:t>
            </a:r>
            <a:r>
              <a:rPr lang="tr-TR" dirty="0" smtClean="0"/>
              <a:t> ve </a:t>
            </a:r>
            <a:r>
              <a:rPr lang="tr-TR" dirty="0" err="1" smtClean="0"/>
              <a:t>lizin</a:t>
            </a:r>
            <a:r>
              <a:rPr lang="tr-TR" dirty="0" smtClean="0"/>
              <a:t> </a:t>
            </a:r>
            <a:r>
              <a:rPr lang="tr-TR" dirty="0" err="1" smtClean="0"/>
              <a:t>rezidüleri</a:t>
            </a:r>
            <a:r>
              <a:rPr lang="tr-TR" dirty="0" smtClean="0"/>
              <a:t> </a:t>
            </a:r>
            <a:r>
              <a:rPr lang="tr-TR" dirty="0" err="1" smtClean="0"/>
              <a:t>hidroksillenir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Prolinin</a:t>
            </a:r>
            <a:r>
              <a:rPr lang="tr-TR" dirty="0" smtClean="0"/>
              <a:t> </a:t>
            </a:r>
            <a:r>
              <a:rPr lang="tr-TR" dirty="0" err="1" smtClean="0"/>
              <a:t>hidroksiproline</a:t>
            </a:r>
            <a:r>
              <a:rPr lang="tr-TR" dirty="0" smtClean="0"/>
              <a:t> </a:t>
            </a:r>
            <a:r>
              <a:rPr lang="tr-TR" dirty="0" err="1" smtClean="0"/>
              <a:t>posttranslasyonel</a:t>
            </a:r>
            <a:r>
              <a:rPr lang="tr-TR" dirty="0" smtClean="0"/>
              <a:t> </a:t>
            </a:r>
            <a:r>
              <a:rPr lang="tr-TR" dirty="0" err="1" smtClean="0"/>
              <a:t>hidroksilasyonu</a:t>
            </a:r>
            <a:r>
              <a:rPr lang="tr-TR" dirty="0" smtClean="0"/>
              <a:t>, </a:t>
            </a:r>
            <a:r>
              <a:rPr lang="tr-TR" dirty="0" err="1" smtClean="0"/>
              <a:t>prolil</a:t>
            </a:r>
            <a:r>
              <a:rPr lang="tr-TR" dirty="0" smtClean="0"/>
              <a:t> </a:t>
            </a:r>
            <a:r>
              <a:rPr lang="tr-TR" dirty="0" err="1" smtClean="0"/>
              <a:t>hidroksilaz</a:t>
            </a:r>
            <a:r>
              <a:rPr lang="tr-TR" dirty="0" smtClean="0"/>
              <a:t> enzimi tarafından katalizlenir. </a:t>
            </a:r>
            <a:r>
              <a:rPr lang="tr-TR" dirty="0" err="1" smtClean="0"/>
              <a:t>Kofaktör</a:t>
            </a:r>
            <a:r>
              <a:rPr lang="tr-TR" dirty="0" smtClean="0"/>
              <a:t> olarak vitamin C kullanılır. </a:t>
            </a:r>
          </a:p>
          <a:p>
            <a:endParaRPr lang="tr-TR" dirty="0" smtClean="0"/>
          </a:p>
          <a:p>
            <a:r>
              <a:rPr lang="tr-TR" dirty="0" smtClean="0"/>
              <a:t>Y pozisyonunda bulunan </a:t>
            </a:r>
            <a:r>
              <a:rPr lang="tr-TR" dirty="0" err="1" smtClean="0"/>
              <a:t>lizinler</a:t>
            </a:r>
            <a:r>
              <a:rPr lang="tr-TR" dirty="0" smtClean="0"/>
              <a:t> de, </a:t>
            </a:r>
            <a:r>
              <a:rPr lang="tr-TR" dirty="0" err="1" smtClean="0"/>
              <a:t>lizil</a:t>
            </a:r>
            <a:r>
              <a:rPr lang="tr-TR" dirty="0" smtClean="0"/>
              <a:t> </a:t>
            </a:r>
            <a:r>
              <a:rPr lang="tr-TR" dirty="0" err="1" smtClean="0"/>
              <a:t>hidroksilaz</a:t>
            </a:r>
            <a:r>
              <a:rPr lang="tr-TR" dirty="0" smtClean="0"/>
              <a:t> tarafından </a:t>
            </a:r>
            <a:r>
              <a:rPr lang="tr-TR" dirty="0" err="1" smtClean="0"/>
              <a:t>posttranslasyonel</a:t>
            </a:r>
            <a:r>
              <a:rPr lang="tr-TR" dirty="0" smtClean="0"/>
              <a:t> olarak </a:t>
            </a:r>
            <a:r>
              <a:rPr lang="tr-TR" dirty="0" err="1" smtClean="0"/>
              <a:t>hidroksilizine</a:t>
            </a:r>
            <a:r>
              <a:rPr lang="tr-TR" dirty="0" smtClean="0"/>
              <a:t> dönüştürülebilir. Bu enzim de </a:t>
            </a:r>
            <a:r>
              <a:rPr lang="tr-TR" dirty="0" err="1" smtClean="0"/>
              <a:t>kofaktör</a:t>
            </a:r>
            <a:r>
              <a:rPr lang="tr-TR" dirty="0" smtClean="0"/>
              <a:t> olarak vitamin </a:t>
            </a:r>
            <a:r>
              <a:rPr lang="tr-TR" dirty="0" err="1" smtClean="0"/>
              <a:t>C’yi</a:t>
            </a:r>
            <a:r>
              <a:rPr lang="tr-TR" dirty="0" smtClean="0"/>
              <a:t> kullanır.</a:t>
            </a:r>
          </a:p>
          <a:p>
            <a:endParaRPr lang="tr-TR" dirty="0" smtClean="0"/>
          </a:p>
          <a:p>
            <a:r>
              <a:rPr lang="tr-TR" dirty="0" err="1" smtClean="0"/>
              <a:t>Hidroksillenme</a:t>
            </a:r>
            <a:r>
              <a:rPr lang="tr-TR" dirty="0" smtClean="0"/>
              <a:t> yapıyı stabilize eder.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683568" y="404664"/>
          <a:ext cx="792088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6802" name="Picture 2" descr="http://www.mun.ca/biology/desmid/brian/BIOL2060/BIOL2060-17/17_21.jpg"/>
          <p:cNvPicPr>
            <a:picLocks noChangeAspect="1" noChangeArrowheads="1"/>
          </p:cNvPicPr>
          <p:nvPr/>
        </p:nvPicPr>
        <p:blipFill>
          <a:blip r:embed="rId2" cstate="print"/>
          <a:srcRect l="798" b="2701"/>
          <a:stretch>
            <a:fillRect/>
          </a:stretch>
        </p:blipFill>
        <p:spPr bwMode="auto">
          <a:xfrm>
            <a:off x="1691680" y="0"/>
            <a:ext cx="6131067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Proteoglikanlar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4762872" cy="4968551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Proteoglikanlar</a:t>
            </a:r>
            <a:r>
              <a:rPr lang="tr-TR" dirty="0" smtClean="0"/>
              <a:t>; bir protein çekirdeğe </a:t>
            </a:r>
            <a:r>
              <a:rPr lang="tr-TR" dirty="0" err="1" smtClean="0"/>
              <a:t>kovalent</a:t>
            </a:r>
            <a:r>
              <a:rPr lang="tr-TR" dirty="0" smtClean="0"/>
              <a:t> olarak bağlanmış </a:t>
            </a:r>
            <a:r>
              <a:rPr lang="tr-TR" dirty="0" err="1" smtClean="0"/>
              <a:t>glikozaminoglikan</a:t>
            </a:r>
            <a:r>
              <a:rPr lang="tr-TR" dirty="0" smtClean="0"/>
              <a:t> zincirlerinden (</a:t>
            </a:r>
            <a:r>
              <a:rPr lang="tr-TR" dirty="0" err="1" smtClean="0"/>
              <a:t>mukopolisakkaritler</a:t>
            </a:r>
            <a:r>
              <a:rPr lang="tr-TR" dirty="0" smtClean="0"/>
              <a:t>) oluşur.</a:t>
            </a:r>
          </a:p>
          <a:p>
            <a:endParaRPr lang="tr-TR" dirty="0" smtClean="0"/>
          </a:p>
          <a:p>
            <a:r>
              <a:rPr lang="tr-TR" dirty="0" smtClean="0"/>
              <a:t>Bu yapı; sapı, protein özüne ve kolları </a:t>
            </a:r>
            <a:r>
              <a:rPr lang="tr-TR" dirty="0" err="1" smtClean="0"/>
              <a:t>glikozaminoglikanlara</a:t>
            </a:r>
            <a:r>
              <a:rPr lang="tr-TR" dirty="0" smtClean="0"/>
              <a:t> karşılık gelecek şekilde bir şişe temizleme fırçasına benzer.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72708" name="Picture 4" descr="proteoglycan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6030" y="1700808"/>
            <a:ext cx="353797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Proteoglikanlar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Proteoglikanlar</a:t>
            </a:r>
            <a:r>
              <a:rPr lang="tr-TR" dirty="0" smtClean="0"/>
              <a:t>;</a:t>
            </a:r>
            <a:r>
              <a:rPr lang="tr-TR" dirty="0" smtClean="0"/>
              <a:t> protein çekirdeğin ve buna bağlı </a:t>
            </a:r>
            <a:r>
              <a:rPr lang="tr-TR" dirty="0" err="1" smtClean="0"/>
              <a:t>glikozaminoglikanların</a:t>
            </a:r>
            <a:r>
              <a:rPr lang="tr-TR" dirty="0" smtClean="0"/>
              <a:t> türüne göre</a:t>
            </a:r>
            <a:r>
              <a:rPr lang="tr-TR" dirty="0" smtClean="0"/>
              <a:t> </a:t>
            </a:r>
            <a:r>
              <a:rPr lang="tr-TR" dirty="0" smtClean="0"/>
              <a:t>çeşitlilik gösterir.</a:t>
            </a:r>
          </a:p>
          <a:p>
            <a:endParaRPr lang="tr-TR" dirty="0" smtClean="0"/>
          </a:p>
          <a:p>
            <a:r>
              <a:rPr lang="tr-TR" dirty="0" smtClean="0"/>
              <a:t>En </a:t>
            </a:r>
            <a:r>
              <a:rPr lang="tr-TR" dirty="0" smtClean="0"/>
              <a:t>az 30 çeşit </a:t>
            </a:r>
            <a:r>
              <a:rPr lang="tr-TR" dirty="0" err="1" smtClean="0"/>
              <a:t>proteoglikan</a:t>
            </a:r>
            <a:r>
              <a:rPr lang="tr-TR" dirty="0" smtClean="0"/>
              <a:t> vardır. </a:t>
            </a:r>
            <a:r>
              <a:rPr lang="tr-TR" dirty="0" smtClean="0"/>
              <a:t>Bunlar; </a:t>
            </a:r>
            <a:r>
              <a:rPr lang="tr-TR" dirty="0" err="1" smtClean="0"/>
              <a:t>sindekan</a:t>
            </a:r>
            <a:r>
              <a:rPr lang="tr-TR" dirty="0" smtClean="0"/>
              <a:t>, </a:t>
            </a:r>
            <a:r>
              <a:rPr lang="tr-TR" dirty="0" err="1" smtClean="0"/>
              <a:t>betaglikan</a:t>
            </a:r>
            <a:r>
              <a:rPr lang="tr-TR" dirty="0" smtClean="0"/>
              <a:t>, </a:t>
            </a:r>
            <a:r>
              <a:rPr lang="tr-TR" dirty="0" err="1" smtClean="0"/>
              <a:t>serglisin</a:t>
            </a:r>
            <a:r>
              <a:rPr lang="tr-TR" dirty="0" smtClean="0"/>
              <a:t>, </a:t>
            </a:r>
            <a:r>
              <a:rPr lang="tr-TR" dirty="0" err="1" smtClean="0"/>
              <a:t>perlekan</a:t>
            </a:r>
            <a:r>
              <a:rPr lang="tr-TR" dirty="0" smtClean="0"/>
              <a:t>, </a:t>
            </a:r>
            <a:r>
              <a:rPr lang="tr-TR" dirty="0" err="1" smtClean="0"/>
              <a:t>agrekan</a:t>
            </a:r>
            <a:r>
              <a:rPr lang="tr-TR" dirty="0" smtClean="0"/>
              <a:t>, </a:t>
            </a:r>
            <a:r>
              <a:rPr lang="tr-TR" dirty="0" err="1" smtClean="0"/>
              <a:t>versikan</a:t>
            </a:r>
            <a:r>
              <a:rPr lang="tr-TR" dirty="0" smtClean="0"/>
              <a:t>, </a:t>
            </a:r>
            <a:r>
              <a:rPr lang="tr-TR" dirty="0" err="1" smtClean="0"/>
              <a:t>dekorin</a:t>
            </a:r>
            <a:r>
              <a:rPr lang="tr-TR" dirty="0" smtClean="0"/>
              <a:t>, </a:t>
            </a:r>
            <a:r>
              <a:rPr lang="tr-TR" dirty="0" err="1" smtClean="0"/>
              <a:t>biglikan</a:t>
            </a:r>
            <a:r>
              <a:rPr lang="tr-TR" dirty="0" smtClean="0"/>
              <a:t> ve </a:t>
            </a:r>
            <a:r>
              <a:rPr lang="tr-TR" dirty="0" err="1" smtClean="0"/>
              <a:t>fibromodulin</a:t>
            </a:r>
            <a:r>
              <a:rPr lang="tr-TR" dirty="0" smtClean="0"/>
              <a:t> gibi özel isimlerle anılır.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Proteoglikanlar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Proteoglikanlar</a:t>
            </a:r>
            <a:r>
              <a:rPr lang="tr-TR" dirty="0" smtClean="0"/>
              <a:t>, </a:t>
            </a:r>
            <a:r>
              <a:rPr lang="tr-TR" dirty="0" err="1" smtClean="0"/>
              <a:t>ECM’de</a:t>
            </a:r>
            <a:r>
              <a:rPr lang="tr-TR" dirty="0" smtClean="0"/>
              <a:t>, birbirleriyle, yapısal proteinlerle ve özelleşmiş proteinlerle etkileşir.</a:t>
            </a:r>
          </a:p>
          <a:p>
            <a:endParaRPr lang="tr-TR" dirty="0" smtClean="0"/>
          </a:p>
          <a:p>
            <a:r>
              <a:rPr lang="tr-TR" dirty="0" err="1" smtClean="0"/>
              <a:t>Proteoglikanlarda</a:t>
            </a:r>
            <a:r>
              <a:rPr lang="tr-TR" dirty="0" smtClean="0"/>
              <a:t> bulunan </a:t>
            </a:r>
            <a:r>
              <a:rPr lang="tr-TR" dirty="0" err="1" smtClean="0"/>
              <a:t>GAG’lar</a:t>
            </a:r>
            <a:r>
              <a:rPr lang="tr-TR" dirty="0" smtClean="0"/>
              <a:t>, </a:t>
            </a:r>
            <a:r>
              <a:rPr lang="tr-TR" dirty="0" err="1" smtClean="0"/>
              <a:t>polianyonlardır</a:t>
            </a:r>
            <a:r>
              <a:rPr lang="tr-TR" dirty="0" smtClean="0"/>
              <a:t> (negatif yüklü). Böylece </a:t>
            </a:r>
            <a:r>
              <a:rPr lang="tr-TR" dirty="0" err="1" smtClean="0"/>
              <a:t>Na</a:t>
            </a:r>
            <a:r>
              <a:rPr lang="tr-TR" baseline="30000" dirty="0" smtClean="0"/>
              <a:t>+</a:t>
            </a:r>
            <a:r>
              <a:rPr lang="tr-TR" dirty="0" smtClean="0"/>
              <a:t> ve K</a:t>
            </a:r>
            <a:r>
              <a:rPr lang="tr-TR" baseline="30000" dirty="0" smtClean="0"/>
              <a:t>+</a:t>
            </a:r>
            <a:r>
              <a:rPr lang="tr-TR" dirty="0" smtClean="0"/>
              <a:t> gibi katyonları bağlayarak bağ dokusuna su çeker.</a:t>
            </a:r>
          </a:p>
          <a:p>
            <a:endParaRPr lang="tr-TR" dirty="0" smtClean="0"/>
          </a:p>
          <a:p>
            <a:r>
              <a:rPr lang="tr-TR" dirty="0" err="1" smtClean="0"/>
              <a:t>Dekorin</a:t>
            </a:r>
            <a:r>
              <a:rPr lang="tr-TR" dirty="0" smtClean="0"/>
              <a:t> gibi bazı </a:t>
            </a:r>
            <a:r>
              <a:rPr lang="tr-TR" dirty="0" err="1" smtClean="0"/>
              <a:t>proteoglikanlar</a:t>
            </a:r>
            <a:r>
              <a:rPr lang="tr-TR" dirty="0" smtClean="0"/>
              <a:t>;</a:t>
            </a:r>
            <a:r>
              <a:rPr lang="tr-TR" dirty="0" smtClean="0"/>
              <a:t> TGF-beta gibi büyüme faktörlerini bağlayarak, onların hücreler üzerindeki etkilerini </a:t>
            </a:r>
            <a:r>
              <a:rPr lang="tr-TR" dirty="0" err="1" smtClean="0"/>
              <a:t>regüle</a:t>
            </a:r>
            <a:r>
              <a:rPr lang="tr-TR" dirty="0" smtClean="0"/>
              <a:t> eder.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Terminoloji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Üronik</a:t>
            </a:r>
            <a:r>
              <a:rPr lang="tr-TR" dirty="0" smtClean="0"/>
              <a:t> asit: Terminal hidroksil grupları karboksilik aside okside edilmiş şeker. Atasal şekere göre isimlendirilir. </a:t>
            </a:r>
            <a:r>
              <a:rPr lang="tr-TR" dirty="0" err="1" smtClean="0"/>
              <a:t>Glukoz</a:t>
            </a:r>
            <a:r>
              <a:rPr lang="tr-TR" dirty="0" smtClean="0"/>
              <a:t> -&gt;</a:t>
            </a:r>
            <a:r>
              <a:rPr lang="tr-TR" dirty="0" err="1" smtClean="0"/>
              <a:t>Glukuronik</a:t>
            </a:r>
            <a:r>
              <a:rPr lang="tr-TR" dirty="0" smtClean="0"/>
              <a:t> asit</a:t>
            </a:r>
          </a:p>
          <a:p>
            <a:endParaRPr lang="tr-TR" dirty="0" smtClean="0"/>
          </a:p>
          <a:p>
            <a:r>
              <a:rPr lang="tr-TR" dirty="0" err="1" smtClean="0"/>
              <a:t>Heksüronik</a:t>
            </a:r>
            <a:r>
              <a:rPr lang="tr-TR" dirty="0" smtClean="0"/>
              <a:t> asit: </a:t>
            </a:r>
            <a:r>
              <a:rPr lang="tr-TR" dirty="0" err="1" smtClean="0"/>
              <a:t>Heksozlardan</a:t>
            </a:r>
            <a:r>
              <a:rPr lang="tr-TR" dirty="0" smtClean="0"/>
              <a:t> köken alan </a:t>
            </a:r>
            <a:r>
              <a:rPr lang="tr-TR" dirty="0" err="1" smtClean="0"/>
              <a:t>üronik</a:t>
            </a:r>
            <a:r>
              <a:rPr lang="tr-TR" dirty="0" smtClean="0"/>
              <a:t> asit.</a:t>
            </a:r>
          </a:p>
          <a:p>
            <a:endParaRPr lang="tr-TR" dirty="0" smtClean="0"/>
          </a:p>
          <a:p>
            <a:r>
              <a:rPr lang="tr-TR" dirty="0" err="1" smtClean="0"/>
              <a:t>Heksozamin</a:t>
            </a:r>
            <a:r>
              <a:rPr lang="tr-TR" dirty="0" smtClean="0"/>
              <a:t>: Bir </a:t>
            </a:r>
            <a:r>
              <a:rPr lang="tr-TR" dirty="0" err="1" smtClean="0"/>
              <a:t>heksoza</a:t>
            </a:r>
            <a:r>
              <a:rPr lang="tr-TR" dirty="0" smtClean="0"/>
              <a:t> amin grubu ilavesiyle oluşturulan amino şeker.</a:t>
            </a:r>
          </a:p>
          <a:p>
            <a:endParaRPr lang="tr-TR" dirty="0" smtClean="0"/>
          </a:p>
          <a:p>
            <a:r>
              <a:rPr lang="tr-TR" dirty="0" err="1" smtClean="0"/>
              <a:t>Glikan</a:t>
            </a:r>
            <a:r>
              <a:rPr lang="tr-TR" dirty="0" smtClean="0"/>
              <a:t>: </a:t>
            </a:r>
            <a:r>
              <a:rPr lang="tr-TR" dirty="0" err="1" smtClean="0"/>
              <a:t>polisakkarit</a:t>
            </a:r>
            <a:r>
              <a:rPr lang="tr-TR" dirty="0" smtClean="0"/>
              <a:t> / bir molekülün </a:t>
            </a:r>
            <a:r>
              <a:rPr lang="tr-TR" dirty="0" err="1" smtClean="0"/>
              <a:t>karbohidrat</a:t>
            </a:r>
            <a:r>
              <a:rPr lang="tr-TR" dirty="0" smtClean="0"/>
              <a:t> parçası.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1986" name="Picture 2" descr="dictionar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4" y="0"/>
            <a:ext cx="2304256" cy="1537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Glikozaminoglikanlar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(Asit </a:t>
            </a:r>
            <a:r>
              <a:rPr lang="tr-TR" dirty="0" err="1" smtClean="0"/>
              <a:t>Mukopolisakkaritler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Glikozaminoglikanlar</a:t>
            </a:r>
            <a:r>
              <a:rPr lang="tr-TR" dirty="0" smtClean="0"/>
              <a:t>; tekrarlayan </a:t>
            </a:r>
            <a:r>
              <a:rPr lang="tr-TR" dirty="0" err="1" smtClean="0"/>
              <a:t>disakkarit</a:t>
            </a:r>
            <a:r>
              <a:rPr lang="tr-TR" dirty="0" smtClean="0"/>
              <a:t> birimlerinden (genellikle bir </a:t>
            </a:r>
            <a:r>
              <a:rPr lang="tr-TR" dirty="0" err="1" smtClean="0"/>
              <a:t>üronik</a:t>
            </a:r>
            <a:r>
              <a:rPr lang="tr-TR" dirty="0" smtClean="0"/>
              <a:t> asit ve bir de </a:t>
            </a:r>
            <a:r>
              <a:rPr lang="tr-TR" dirty="0" err="1" smtClean="0"/>
              <a:t>heksozamin</a:t>
            </a:r>
            <a:r>
              <a:rPr lang="tr-TR" dirty="0" smtClean="0"/>
              <a:t> tarafından oluşturulur) meydana gelmiş, doğrusal </a:t>
            </a:r>
            <a:r>
              <a:rPr lang="tr-TR" dirty="0" err="1" smtClean="0"/>
              <a:t>polisakkaritlerdir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Heksozamin</a:t>
            </a:r>
            <a:r>
              <a:rPr lang="tr-TR" dirty="0" smtClean="0"/>
              <a:t>; </a:t>
            </a:r>
            <a:r>
              <a:rPr lang="tr-TR" dirty="0" err="1" smtClean="0"/>
              <a:t>glukozamin</a:t>
            </a:r>
            <a:r>
              <a:rPr lang="tr-TR" dirty="0" smtClean="0"/>
              <a:t> veya </a:t>
            </a:r>
            <a:r>
              <a:rPr lang="tr-TR" dirty="0" err="1" smtClean="0"/>
              <a:t>galaktozamin</a:t>
            </a:r>
            <a:r>
              <a:rPr lang="tr-TR" dirty="0" smtClean="0"/>
              <a:t> olabilir.</a:t>
            </a:r>
          </a:p>
          <a:p>
            <a:endParaRPr lang="tr-TR" dirty="0" smtClean="0"/>
          </a:p>
          <a:p>
            <a:r>
              <a:rPr lang="tr-TR" dirty="0" err="1" smtClean="0"/>
              <a:t>Üronik</a:t>
            </a:r>
            <a:r>
              <a:rPr lang="tr-TR" dirty="0" smtClean="0"/>
              <a:t> asit ise, </a:t>
            </a:r>
            <a:r>
              <a:rPr lang="tr-TR" dirty="0" err="1" smtClean="0"/>
              <a:t>glukuronik</a:t>
            </a:r>
            <a:r>
              <a:rPr lang="tr-TR" dirty="0" smtClean="0"/>
              <a:t> asit veya </a:t>
            </a:r>
            <a:r>
              <a:rPr lang="tr-TR" dirty="0" err="1" smtClean="0"/>
              <a:t>iduronik</a:t>
            </a:r>
            <a:r>
              <a:rPr lang="tr-TR" dirty="0" smtClean="0"/>
              <a:t> asit olabilir. </a:t>
            </a:r>
            <a:endParaRPr lang="tr-T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4994" name="Picture 2" descr="glucose glucuronic aci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4007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İduronik</a:t>
            </a:r>
            <a:r>
              <a:rPr lang="tr-TR" dirty="0" smtClean="0"/>
              <a:t> asit, </a:t>
            </a:r>
            <a:r>
              <a:rPr lang="tr-TR" b="1" dirty="0" err="1" smtClean="0"/>
              <a:t>epimeraz</a:t>
            </a:r>
            <a:r>
              <a:rPr lang="tr-TR" dirty="0" smtClean="0"/>
              <a:t> </a:t>
            </a:r>
            <a:r>
              <a:rPr lang="tr-TR" dirty="0" smtClean="0"/>
              <a:t>enzimi tarafından </a:t>
            </a:r>
            <a:r>
              <a:rPr lang="tr-TR" dirty="0" err="1" smtClean="0"/>
              <a:t>glukuronik</a:t>
            </a:r>
            <a:r>
              <a:rPr lang="tr-TR" dirty="0" smtClean="0"/>
              <a:t> asitten oluşturulur.</a:t>
            </a:r>
            <a:endParaRPr lang="tr-TR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99" y="0"/>
            <a:ext cx="34131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glucosamine glucos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599206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Kollajenin</a:t>
            </a:r>
            <a:r>
              <a:rPr lang="tr-TR" dirty="0" smtClean="0"/>
              <a:t> </a:t>
            </a:r>
            <a:r>
              <a:rPr lang="tr-TR" dirty="0" err="1" smtClean="0"/>
              <a:t>polipeptit</a:t>
            </a:r>
            <a:r>
              <a:rPr lang="tr-TR" dirty="0" smtClean="0"/>
              <a:t> zincirlerinin her iki ucunda (N-terminal ve C-terminal), </a:t>
            </a:r>
            <a:r>
              <a:rPr lang="tr-TR" dirty="0" err="1" smtClean="0"/>
              <a:t>sistein</a:t>
            </a:r>
            <a:r>
              <a:rPr lang="tr-TR" dirty="0" smtClean="0"/>
              <a:t> </a:t>
            </a:r>
            <a:r>
              <a:rPr lang="tr-TR" dirty="0" err="1" smtClean="0"/>
              <a:t>rezidüleri</a:t>
            </a:r>
            <a:r>
              <a:rPr lang="tr-TR" dirty="0" smtClean="0"/>
              <a:t> içeren alanlar vardır.</a:t>
            </a:r>
          </a:p>
          <a:p>
            <a:endParaRPr lang="tr-TR" dirty="0" smtClean="0"/>
          </a:p>
          <a:p>
            <a:r>
              <a:rPr lang="tr-TR" dirty="0" smtClean="0"/>
              <a:t>N-terminal </a:t>
            </a:r>
            <a:r>
              <a:rPr lang="tr-TR" dirty="0" err="1" smtClean="0"/>
              <a:t>sistein</a:t>
            </a:r>
            <a:r>
              <a:rPr lang="tr-TR" dirty="0" smtClean="0"/>
              <a:t> </a:t>
            </a:r>
            <a:r>
              <a:rPr lang="tr-TR" dirty="0" err="1" smtClean="0"/>
              <a:t>rezidüleri</a:t>
            </a:r>
            <a:r>
              <a:rPr lang="tr-TR" dirty="0" smtClean="0"/>
              <a:t> zincir-içi </a:t>
            </a:r>
            <a:r>
              <a:rPr lang="tr-TR" dirty="0" err="1" smtClean="0"/>
              <a:t>disülfür</a:t>
            </a:r>
            <a:r>
              <a:rPr lang="tr-TR" dirty="0" smtClean="0"/>
              <a:t> bağları oluşturur.</a:t>
            </a:r>
          </a:p>
          <a:p>
            <a:endParaRPr lang="tr-TR" dirty="0" smtClean="0"/>
          </a:p>
          <a:p>
            <a:r>
              <a:rPr lang="tr-TR" dirty="0" smtClean="0"/>
              <a:t>C-terminal </a:t>
            </a:r>
            <a:r>
              <a:rPr lang="tr-TR" dirty="0" err="1" smtClean="0"/>
              <a:t>sistein</a:t>
            </a:r>
            <a:r>
              <a:rPr lang="tr-TR" dirty="0" smtClean="0"/>
              <a:t> </a:t>
            </a:r>
            <a:r>
              <a:rPr lang="tr-TR" dirty="0" err="1" smtClean="0"/>
              <a:t>rezidüleri</a:t>
            </a:r>
            <a:r>
              <a:rPr lang="tr-TR" dirty="0" smtClean="0"/>
              <a:t> ise, hem zincir içi, hem de zincirler-arası </a:t>
            </a:r>
            <a:r>
              <a:rPr lang="tr-TR" dirty="0" err="1" smtClean="0"/>
              <a:t>disülfür</a:t>
            </a:r>
            <a:r>
              <a:rPr lang="tr-TR" dirty="0" smtClean="0"/>
              <a:t> bağları oluşturarak, 3 </a:t>
            </a:r>
            <a:r>
              <a:rPr lang="tr-TR" dirty="0" err="1" smtClean="0"/>
              <a:t>polipeptit</a:t>
            </a:r>
            <a:r>
              <a:rPr lang="tr-TR" dirty="0" smtClean="0"/>
              <a:t> zincirinin birbiri üzerinde sarılmasına aracılık eder; böylece </a:t>
            </a:r>
            <a:r>
              <a:rPr lang="tr-TR" dirty="0" err="1" smtClean="0"/>
              <a:t>triple</a:t>
            </a:r>
            <a:r>
              <a:rPr lang="tr-TR" dirty="0" smtClean="0"/>
              <a:t> </a:t>
            </a:r>
            <a:r>
              <a:rPr lang="tr-TR" dirty="0" err="1" smtClean="0"/>
              <a:t>heliks</a:t>
            </a:r>
            <a:r>
              <a:rPr lang="tr-TR" dirty="0" smtClean="0"/>
              <a:t> (üçlü sarmal) yapı şekillenir. </a:t>
            </a:r>
          </a:p>
          <a:p>
            <a:endParaRPr lang="tr-TR" dirty="0" smtClean="0"/>
          </a:p>
          <a:p>
            <a:r>
              <a:rPr lang="tr-TR" dirty="0" err="1" smtClean="0"/>
              <a:t>Triple</a:t>
            </a:r>
            <a:r>
              <a:rPr lang="tr-TR" dirty="0" smtClean="0"/>
              <a:t> </a:t>
            </a:r>
            <a:r>
              <a:rPr lang="tr-TR" dirty="0" err="1" smtClean="0"/>
              <a:t>heliks</a:t>
            </a:r>
            <a:r>
              <a:rPr lang="tr-TR" dirty="0" smtClean="0"/>
              <a:t> yapının şekillenmesinin ardından </a:t>
            </a:r>
            <a:r>
              <a:rPr lang="tr-TR" dirty="0" err="1" smtClean="0"/>
              <a:t>hidroksilasyon</a:t>
            </a:r>
            <a:r>
              <a:rPr lang="tr-TR" dirty="0" smtClean="0"/>
              <a:t> reaksiyonları durur.</a:t>
            </a:r>
            <a:endParaRPr lang="tr-T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0" y="2"/>
          <a:ext cx="9144000" cy="685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50695"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Glikozaminoglikan</a:t>
                      </a:r>
                      <a:endParaRPr lang="tr-TR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Tekrarlayan </a:t>
                      </a:r>
                      <a:r>
                        <a:rPr lang="tr-TR" sz="2400" dirty="0" err="1" smtClean="0"/>
                        <a:t>Disakkarit</a:t>
                      </a:r>
                      <a:r>
                        <a:rPr lang="tr-TR" sz="2400" dirty="0" smtClean="0"/>
                        <a:t> Birimi</a:t>
                      </a:r>
                      <a:endParaRPr lang="tr-TR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5069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>
                          <a:solidFill>
                            <a:schemeClr val="bg1"/>
                          </a:solidFill>
                        </a:rPr>
                        <a:t>Heksuronik</a:t>
                      </a:r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 asit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>
                          <a:solidFill>
                            <a:schemeClr val="bg1"/>
                          </a:solidFill>
                        </a:rPr>
                        <a:t>Heksozamin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5069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Hiyaluronik</a:t>
                      </a:r>
                      <a:r>
                        <a:rPr lang="tr-TR" sz="2400" dirty="0" smtClean="0"/>
                        <a:t> asit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Glukuronik</a:t>
                      </a:r>
                      <a:r>
                        <a:rPr lang="tr-TR" sz="2400" dirty="0" smtClean="0"/>
                        <a:t> asit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N-</a:t>
                      </a:r>
                      <a:r>
                        <a:rPr lang="tr-TR" sz="2400" dirty="0" err="1" smtClean="0"/>
                        <a:t>Asetil</a:t>
                      </a:r>
                      <a:r>
                        <a:rPr lang="tr-TR" sz="2400" dirty="0" smtClean="0"/>
                        <a:t>-</a:t>
                      </a:r>
                      <a:r>
                        <a:rPr lang="tr-TR" sz="2400" dirty="0" err="1" smtClean="0"/>
                        <a:t>Glukozamin</a:t>
                      </a:r>
                      <a:endParaRPr lang="tr-TR" sz="2400" dirty="0"/>
                    </a:p>
                  </a:txBody>
                  <a:tcPr/>
                </a:tc>
              </a:tr>
              <a:tr h="991252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Kondroitin</a:t>
                      </a:r>
                      <a:r>
                        <a:rPr lang="tr-TR" sz="2400" dirty="0" smtClean="0"/>
                        <a:t>-4-sülfat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Glukuronik</a:t>
                      </a:r>
                      <a:r>
                        <a:rPr lang="tr-TR" sz="2400" dirty="0" smtClean="0"/>
                        <a:t> asit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N-</a:t>
                      </a:r>
                      <a:r>
                        <a:rPr lang="tr-TR" sz="2400" dirty="0" err="1" smtClean="0"/>
                        <a:t>Asetil</a:t>
                      </a:r>
                      <a:r>
                        <a:rPr lang="tr-TR" sz="2400" dirty="0" smtClean="0"/>
                        <a:t>-</a:t>
                      </a:r>
                      <a:r>
                        <a:rPr lang="tr-TR" sz="2400" dirty="0" err="1" smtClean="0"/>
                        <a:t>Galaktozamin</a:t>
                      </a:r>
                      <a:endParaRPr lang="tr-TR" sz="2400" dirty="0" smtClean="0"/>
                    </a:p>
                    <a:p>
                      <a:pPr algn="ctr"/>
                      <a:r>
                        <a:rPr lang="tr-TR" sz="2400" dirty="0" smtClean="0"/>
                        <a:t>(4.</a:t>
                      </a:r>
                      <a:r>
                        <a:rPr lang="tr-TR" sz="2400" baseline="0" dirty="0" smtClean="0"/>
                        <a:t> karbonu </a:t>
                      </a:r>
                      <a:r>
                        <a:rPr lang="tr-TR" sz="2400" dirty="0" smtClean="0"/>
                        <a:t>sülfatlanır)</a:t>
                      </a:r>
                      <a:endParaRPr lang="tr-TR" sz="2400" dirty="0"/>
                    </a:p>
                  </a:txBody>
                  <a:tcPr/>
                </a:tc>
              </a:tr>
              <a:tr h="991252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Kondroitin</a:t>
                      </a:r>
                      <a:r>
                        <a:rPr lang="tr-TR" sz="2400" dirty="0" smtClean="0"/>
                        <a:t>-6-sülfat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Glukuronik</a:t>
                      </a:r>
                      <a:r>
                        <a:rPr lang="tr-TR" sz="2400" dirty="0" smtClean="0"/>
                        <a:t> asit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N-</a:t>
                      </a:r>
                      <a:r>
                        <a:rPr lang="tr-TR" sz="2400" dirty="0" err="1" smtClean="0"/>
                        <a:t>Asetil</a:t>
                      </a:r>
                      <a:r>
                        <a:rPr lang="tr-TR" sz="2400" dirty="0" smtClean="0"/>
                        <a:t>-</a:t>
                      </a:r>
                      <a:r>
                        <a:rPr lang="tr-TR" sz="2400" dirty="0" err="1" smtClean="0"/>
                        <a:t>Galaktozamin</a:t>
                      </a:r>
                      <a:endParaRPr lang="tr-TR" sz="2400" dirty="0" smtClean="0"/>
                    </a:p>
                    <a:p>
                      <a:pPr algn="ctr"/>
                      <a:r>
                        <a:rPr lang="tr-TR" sz="2400" dirty="0" smtClean="0"/>
                        <a:t>(6.</a:t>
                      </a:r>
                      <a:r>
                        <a:rPr lang="tr-TR" sz="2400" baseline="0" dirty="0" smtClean="0"/>
                        <a:t> karbonu </a:t>
                      </a:r>
                      <a:r>
                        <a:rPr lang="tr-TR" sz="2400" dirty="0" smtClean="0"/>
                        <a:t>sülfatlanır)</a:t>
                      </a:r>
                      <a:endParaRPr lang="tr-TR" sz="2400" dirty="0"/>
                    </a:p>
                  </a:txBody>
                  <a:tcPr/>
                </a:tc>
              </a:tr>
              <a:tr h="991252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Dermatan</a:t>
                      </a:r>
                      <a:r>
                        <a:rPr lang="tr-TR" sz="2400" dirty="0" smtClean="0"/>
                        <a:t> sülfat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err="1" smtClean="0"/>
                        <a:t>İduronik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smtClean="0"/>
                        <a:t>veya </a:t>
                      </a:r>
                      <a:r>
                        <a:rPr lang="tr-TR" sz="2400" dirty="0" err="1" smtClean="0"/>
                        <a:t>glukuronik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smtClean="0"/>
                        <a:t>asit 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N-</a:t>
                      </a:r>
                      <a:r>
                        <a:rPr lang="tr-TR" sz="2400" dirty="0" err="1" smtClean="0"/>
                        <a:t>Asetil</a:t>
                      </a:r>
                      <a:r>
                        <a:rPr lang="tr-TR" sz="2400" dirty="0" smtClean="0"/>
                        <a:t>-</a:t>
                      </a:r>
                      <a:r>
                        <a:rPr lang="tr-TR" sz="2400" dirty="0" err="1" smtClean="0"/>
                        <a:t>Galaktozamin</a:t>
                      </a:r>
                      <a:endParaRPr lang="tr-TR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(4.</a:t>
                      </a:r>
                      <a:r>
                        <a:rPr lang="tr-TR" sz="2400" baseline="0" dirty="0" smtClean="0"/>
                        <a:t> karbonu </a:t>
                      </a:r>
                      <a:r>
                        <a:rPr lang="tr-TR" sz="2400" dirty="0" smtClean="0"/>
                        <a:t>sülfatlanır)</a:t>
                      </a:r>
                    </a:p>
                  </a:txBody>
                  <a:tcPr/>
                </a:tc>
              </a:tr>
              <a:tr h="1240902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Heparan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smtClean="0"/>
                        <a:t>sülfat ve </a:t>
                      </a:r>
                      <a:r>
                        <a:rPr lang="tr-TR" sz="2400" dirty="0" err="1" smtClean="0"/>
                        <a:t>heparin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Glukuronik</a:t>
                      </a:r>
                      <a:r>
                        <a:rPr lang="tr-TR" sz="2400" dirty="0" smtClean="0"/>
                        <a:t> veya </a:t>
                      </a:r>
                      <a:r>
                        <a:rPr lang="tr-TR" sz="2400" dirty="0" err="1" smtClean="0"/>
                        <a:t>İduronik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dirty="0" smtClean="0"/>
                        <a:t>asit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N-</a:t>
                      </a:r>
                      <a:r>
                        <a:rPr lang="tr-TR" sz="2400" dirty="0" err="1" smtClean="0"/>
                        <a:t>Asetil</a:t>
                      </a:r>
                      <a:r>
                        <a:rPr lang="tr-TR" sz="2400" baseline="0" dirty="0" smtClean="0"/>
                        <a:t> veya N-</a:t>
                      </a:r>
                      <a:r>
                        <a:rPr lang="tr-TR" sz="2400" baseline="0" dirty="0" err="1" smtClean="0"/>
                        <a:t>sülfate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dirty="0" err="1" smtClean="0"/>
                        <a:t>Glukozamin</a:t>
                      </a:r>
                      <a:endParaRPr lang="tr-TR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(6. karbonu sülfatlanır)</a:t>
                      </a:r>
                      <a:endParaRPr lang="tr-TR" sz="2400" dirty="0"/>
                    </a:p>
                  </a:txBody>
                  <a:tcPr/>
                </a:tc>
              </a:tr>
              <a:tr h="991252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Keratan sülfat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>
                          <a:solidFill>
                            <a:schemeClr val="tx1"/>
                          </a:solidFill>
                        </a:rPr>
                        <a:t>Galaktoz</a:t>
                      </a:r>
                      <a:endParaRPr lang="tr-T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N-</a:t>
                      </a:r>
                      <a:r>
                        <a:rPr lang="tr-TR" sz="2400" dirty="0" err="1" smtClean="0"/>
                        <a:t>Asetil</a:t>
                      </a:r>
                      <a:r>
                        <a:rPr lang="tr-TR" sz="2400" dirty="0" smtClean="0"/>
                        <a:t>-</a:t>
                      </a:r>
                      <a:r>
                        <a:rPr lang="tr-TR" sz="2400" dirty="0" err="1" smtClean="0"/>
                        <a:t>Glukozamin</a:t>
                      </a:r>
                      <a:endParaRPr lang="tr-TR" sz="2400" dirty="0" smtClean="0"/>
                    </a:p>
                    <a:p>
                      <a:pPr algn="ctr"/>
                      <a:r>
                        <a:rPr lang="tr-TR" sz="2400" dirty="0" smtClean="0"/>
                        <a:t>(6.</a:t>
                      </a:r>
                      <a:r>
                        <a:rPr lang="tr-TR" sz="2400" baseline="0" dirty="0" smtClean="0"/>
                        <a:t> karbonu </a:t>
                      </a:r>
                      <a:r>
                        <a:rPr lang="tr-TR" sz="2400" dirty="0" smtClean="0"/>
                        <a:t>sülfatlanır)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Hiyaluronik</a:t>
            </a:r>
            <a:r>
              <a:rPr lang="tr-TR" dirty="0" smtClean="0"/>
              <a:t> asit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944215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Deride, kemikte, </a:t>
            </a:r>
            <a:r>
              <a:rPr lang="tr-TR" dirty="0" smtClean="0"/>
              <a:t>kıkırdakta </a:t>
            </a:r>
            <a:r>
              <a:rPr lang="tr-TR" dirty="0" smtClean="0"/>
              <a:t>ve </a:t>
            </a:r>
            <a:r>
              <a:rPr lang="tr-TR" dirty="0" err="1" smtClean="0"/>
              <a:t>sinovyal</a:t>
            </a:r>
            <a:r>
              <a:rPr lang="tr-TR" dirty="0" smtClean="0"/>
              <a:t> sıvıda bol miktarda bulunur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Hücre </a:t>
            </a:r>
            <a:r>
              <a:rPr lang="tr-TR" dirty="0" err="1" smtClean="0"/>
              <a:t>migrasyonunu</a:t>
            </a:r>
            <a:r>
              <a:rPr lang="tr-TR" dirty="0" smtClean="0"/>
              <a:t> (göçünü) kolaylaştırıcı etki gösterir.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61656"/>
            <a:ext cx="750443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Kondroitin</a:t>
            </a:r>
            <a:r>
              <a:rPr lang="tr-TR" dirty="0" smtClean="0"/>
              <a:t> sülfat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22413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Esas olarak kıkırdakta bulunur ve tip II </a:t>
            </a:r>
            <a:r>
              <a:rPr lang="tr-TR" dirty="0" err="1" smtClean="0"/>
              <a:t>kollajenle</a:t>
            </a:r>
            <a:r>
              <a:rPr lang="tr-TR" dirty="0" smtClean="0"/>
              <a:t> ilişkilidir</a:t>
            </a:r>
            <a:r>
              <a:rPr lang="tr-TR" dirty="0" smtClean="0"/>
              <a:t>. Ayrıca kemikte ve santral sinir sisteminde de vardır.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172" y="2708920"/>
            <a:ext cx="6146147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Dermatan</a:t>
            </a:r>
            <a:r>
              <a:rPr lang="tr-TR" dirty="0" smtClean="0"/>
              <a:t> sülfat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65618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Esas olarak deride bulunur. Bunun dışında, </a:t>
            </a:r>
            <a:r>
              <a:rPr lang="tr-TR" dirty="0" err="1" smtClean="0"/>
              <a:t>tendonlar</a:t>
            </a:r>
            <a:r>
              <a:rPr lang="tr-TR" dirty="0" smtClean="0"/>
              <a:t> ve kıkırdak da yaygın olarak </a:t>
            </a:r>
            <a:r>
              <a:rPr lang="tr-TR" dirty="0" err="1" smtClean="0"/>
              <a:t>dermatan</a:t>
            </a:r>
            <a:r>
              <a:rPr lang="tr-TR" dirty="0" smtClean="0"/>
              <a:t> sülfat içerir. </a:t>
            </a:r>
            <a:r>
              <a:rPr lang="tr-TR" dirty="0" err="1" smtClean="0"/>
              <a:t>Kollajen</a:t>
            </a:r>
            <a:r>
              <a:rPr lang="tr-TR" dirty="0" smtClean="0"/>
              <a:t> tip I ile ilişkilidir.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5632691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Heparin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Mast</a:t>
            </a:r>
            <a:r>
              <a:rPr lang="tr-TR" dirty="0" smtClean="0"/>
              <a:t> hücreleri, karaciğer, akciğer ve deride bulunur.</a:t>
            </a:r>
          </a:p>
          <a:p>
            <a:endParaRPr lang="tr-TR" dirty="0" smtClean="0"/>
          </a:p>
          <a:p>
            <a:r>
              <a:rPr lang="tr-TR" dirty="0" err="1" smtClean="0"/>
              <a:t>Üronik</a:t>
            </a:r>
            <a:r>
              <a:rPr lang="tr-TR" dirty="0" smtClean="0"/>
              <a:t> asit </a:t>
            </a:r>
            <a:r>
              <a:rPr lang="tr-TR" dirty="0" err="1" smtClean="0"/>
              <a:t>rezidülerinin</a:t>
            </a:r>
            <a:r>
              <a:rPr lang="tr-TR" dirty="0" smtClean="0"/>
              <a:t> büyük çoğunluğu, </a:t>
            </a:r>
            <a:r>
              <a:rPr lang="tr-TR" dirty="0" err="1" smtClean="0"/>
              <a:t>iduronik</a:t>
            </a:r>
            <a:r>
              <a:rPr lang="tr-TR" dirty="0" smtClean="0"/>
              <a:t> asittir.</a:t>
            </a:r>
          </a:p>
          <a:p>
            <a:endParaRPr lang="tr-TR" dirty="0" smtClean="0"/>
          </a:p>
          <a:p>
            <a:r>
              <a:rPr lang="tr-TR" dirty="0" smtClean="0"/>
              <a:t>Önemli bir </a:t>
            </a:r>
            <a:r>
              <a:rPr lang="tr-TR" b="1" dirty="0" err="1" smtClean="0"/>
              <a:t>antikoagulandır</a:t>
            </a:r>
            <a:r>
              <a:rPr lang="tr-TR" b="1" dirty="0" smtClean="0"/>
              <a:t>!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Heparan</a:t>
            </a:r>
            <a:r>
              <a:rPr lang="tr-TR" dirty="0" smtClean="0"/>
              <a:t> sülfat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5040559"/>
          </a:xfrm>
        </p:spPr>
        <p:txBody>
          <a:bodyPr>
            <a:normAutofit/>
          </a:bodyPr>
          <a:lstStyle/>
          <a:p>
            <a:r>
              <a:rPr lang="tr-TR" dirty="0" smtClean="0"/>
              <a:t>Esas olarak, </a:t>
            </a:r>
            <a:r>
              <a:rPr lang="tr-TR" dirty="0" smtClean="0"/>
              <a:t>deri ve böbrek bazal </a:t>
            </a:r>
            <a:r>
              <a:rPr lang="tr-TR" dirty="0" err="1" smtClean="0"/>
              <a:t>membranında</a:t>
            </a:r>
            <a:r>
              <a:rPr lang="tr-TR" dirty="0" smtClean="0"/>
              <a:t> bulunur ve </a:t>
            </a:r>
            <a:r>
              <a:rPr lang="tr-TR" dirty="0" smtClean="0"/>
              <a:t>tip III ve tip IV </a:t>
            </a:r>
            <a:r>
              <a:rPr lang="tr-TR" dirty="0" err="1" smtClean="0"/>
              <a:t>kollajenle</a:t>
            </a:r>
            <a:r>
              <a:rPr lang="tr-TR" dirty="0" smtClean="0"/>
              <a:t> ilişkilidir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Heparinin</a:t>
            </a:r>
            <a:r>
              <a:rPr lang="tr-TR" dirty="0" smtClean="0"/>
              <a:t> aksine, başlıca </a:t>
            </a:r>
            <a:r>
              <a:rPr lang="tr-TR" dirty="0" err="1" smtClean="0"/>
              <a:t>üronik</a:t>
            </a:r>
            <a:r>
              <a:rPr lang="tr-TR" dirty="0" smtClean="0"/>
              <a:t> asidi; </a:t>
            </a:r>
            <a:r>
              <a:rPr lang="tr-TR" dirty="0" err="1" smtClean="0"/>
              <a:t>glukuronik</a:t>
            </a:r>
            <a:r>
              <a:rPr lang="tr-TR" dirty="0" smtClean="0"/>
              <a:t> asittir.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Heparinden</a:t>
            </a:r>
            <a:r>
              <a:rPr lang="tr-TR" dirty="0" smtClean="0"/>
              <a:t> daha az N-sülfatlanmış </a:t>
            </a:r>
            <a:r>
              <a:rPr lang="tr-TR" dirty="0" err="1" smtClean="0"/>
              <a:t>glukozamin</a:t>
            </a:r>
            <a:r>
              <a:rPr lang="tr-TR" dirty="0" smtClean="0"/>
              <a:t> içerir.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20888"/>
            <a:ext cx="3682752" cy="3705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a: </a:t>
            </a:r>
            <a:r>
              <a:rPr lang="tr-TR" dirty="0" err="1" smtClean="0"/>
              <a:t>heparin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b: </a:t>
            </a:r>
            <a:r>
              <a:rPr lang="tr-TR" dirty="0" err="1" smtClean="0"/>
              <a:t>heparan</a:t>
            </a:r>
            <a:r>
              <a:rPr lang="tr-TR" dirty="0" smtClean="0"/>
              <a:t> sülfat</a:t>
            </a:r>
          </a:p>
        </p:txBody>
      </p:sp>
      <p:pic>
        <p:nvPicPr>
          <p:cNvPr id="95234" name="Picture 2" descr="An external file that holds a picture, illustration, etc.&#10;Object name is nihms-506332-f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4996"/>
            <a:ext cx="4788024" cy="4828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Keratan sülfat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3"/>
            <a:ext cx="8147248" cy="1440159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Kornea, kıkırdak ve kemikte yaygındır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Üronik</a:t>
            </a:r>
            <a:r>
              <a:rPr lang="tr-TR" dirty="0" smtClean="0"/>
              <a:t> asit birimi içermeyen tek GAG.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5144"/>
          <a:stretch>
            <a:fillRect/>
          </a:stretch>
        </p:blipFill>
        <p:spPr bwMode="auto">
          <a:xfrm>
            <a:off x="0" y="2780928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Glikozaminoglikanlar</a:t>
            </a:r>
            <a:r>
              <a:rPr lang="tr-TR" dirty="0" smtClean="0"/>
              <a:t> Hakkında Önemli Hususlar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Üronik</a:t>
            </a:r>
            <a:r>
              <a:rPr lang="tr-TR" dirty="0" smtClean="0"/>
              <a:t> asit içermeyen tek GAG: Keratan sülfat.</a:t>
            </a:r>
          </a:p>
          <a:p>
            <a:endParaRPr lang="tr-TR" dirty="0" smtClean="0"/>
          </a:p>
          <a:p>
            <a:r>
              <a:rPr lang="tr-TR" dirty="0" smtClean="0"/>
              <a:t>Sülfat grupları içermeyen tek GAG: </a:t>
            </a:r>
            <a:r>
              <a:rPr lang="tr-TR" dirty="0" err="1" smtClean="0"/>
              <a:t>Hiyaluronik</a:t>
            </a:r>
            <a:r>
              <a:rPr lang="tr-TR" dirty="0" smtClean="0"/>
              <a:t> asit.</a:t>
            </a:r>
          </a:p>
          <a:p>
            <a:endParaRPr lang="tr-TR" dirty="0" smtClean="0"/>
          </a:p>
          <a:p>
            <a:r>
              <a:rPr lang="tr-TR" dirty="0" smtClean="0"/>
              <a:t>Protein çekirdeğe </a:t>
            </a:r>
            <a:r>
              <a:rPr lang="tr-TR" dirty="0" err="1" smtClean="0"/>
              <a:t>kovalent</a:t>
            </a:r>
            <a:r>
              <a:rPr lang="tr-TR" dirty="0" smtClean="0"/>
              <a:t> olarak bağlanmayan tek GAG: </a:t>
            </a:r>
            <a:r>
              <a:rPr lang="tr-TR" dirty="0" err="1" smtClean="0"/>
              <a:t>Hiyaluronik</a:t>
            </a:r>
            <a:r>
              <a:rPr lang="tr-TR" dirty="0" smtClean="0"/>
              <a:t> asit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Antikoagulan</a:t>
            </a:r>
            <a:r>
              <a:rPr lang="tr-TR" dirty="0" smtClean="0"/>
              <a:t> olarak fonksiyon gösteren: </a:t>
            </a:r>
            <a:r>
              <a:rPr lang="tr-TR" dirty="0" err="1" smtClean="0"/>
              <a:t>Heparin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Endoplazmik</a:t>
            </a:r>
            <a:r>
              <a:rPr lang="tr-TR" dirty="0" smtClean="0"/>
              <a:t> </a:t>
            </a:r>
            <a:r>
              <a:rPr lang="tr-TR" dirty="0" err="1" smtClean="0"/>
              <a:t>retikulumda</a:t>
            </a:r>
            <a:r>
              <a:rPr lang="tr-TR" dirty="0" smtClean="0"/>
              <a:t> meydana gelen olaylar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 Sinyal sekansının temizlenmesi (</a:t>
            </a:r>
            <a:r>
              <a:rPr lang="tr-TR" dirty="0" err="1" smtClean="0"/>
              <a:t>preprokollajen</a:t>
            </a:r>
            <a:r>
              <a:rPr lang="tr-TR" dirty="0" smtClean="0"/>
              <a:t> -&gt; </a:t>
            </a:r>
            <a:r>
              <a:rPr lang="tr-TR" dirty="0" err="1" smtClean="0"/>
              <a:t>prokollajen</a:t>
            </a:r>
            <a:r>
              <a:rPr lang="tr-TR" dirty="0" smtClean="0"/>
              <a:t>)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Prolin</a:t>
            </a:r>
            <a:r>
              <a:rPr lang="tr-TR" dirty="0" smtClean="0"/>
              <a:t> ve </a:t>
            </a:r>
            <a:r>
              <a:rPr lang="tr-TR" dirty="0" err="1" smtClean="0"/>
              <a:t>lizin</a:t>
            </a:r>
            <a:r>
              <a:rPr lang="tr-TR" dirty="0" smtClean="0"/>
              <a:t> </a:t>
            </a:r>
            <a:r>
              <a:rPr lang="tr-TR" dirty="0" err="1" smtClean="0"/>
              <a:t>rezidülerinin</a:t>
            </a:r>
            <a:r>
              <a:rPr lang="tr-TR" dirty="0" smtClean="0"/>
              <a:t> </a:t>
            </a:r>
            <a:r>
              <a:rPr lang="tr-TR" dirty="0" err="1" smtClean="0"/>
              <a:t>hidroksilasyonu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err="1" smtClean="0"/>
              <a:t>Propeptitlerde</a:t>
            </a:r>
            <a:r>
              <a:rPr lang="tr-TR" dirty="0" smtClean="0"/>
              <a:t> </a:t>
            </a:r>
            <a:r>
              <a:rPr lang="tr-TR" dirty="0" err="1" smtClean="0"/>
              <a:t>disülfür</a:t>
            </a:r>
            <a:r>
              <a:rPr lang="tr-TR" dirty="0" smtClean="0"/>
              <a:t> bağlarının oluşumu ve </a:t>
            </a:r>
            <a:r>
              <a:rPr lang="tr-TR" dirty="0" err="1" smtClean="0"/>
              <a:t>triple</a:t>
            </a:r>
            <a:r>
              <a:rPr lang="tr-TR" dirty="0" smtClean="0"/>
              <a:t> heliksin şekillenmesi </a:t>
            </a:r>
          </a:p>
          <a:p>
            <a:pPr>
              <a:buFont typeface="Wingdings" pitchFamily="2" charset="2"/>
              <a:buChar char="v"/>
            </a:pPr>
            <a:endParaRPr lang="tr-T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</a:t>
            </a:r>
            <a:r>
              <a:rPr lang="tr-TR" dirty="0" smtClean="0"/>
              <a:t>Bilgi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Bir ya da daha fazla çeşit </a:t>
            </a:r>
            <a:r>
              <a:rPr lang="tr-TR" dirty="0" err="1" smtClean="0"/>
              <a:t>GAG’ı</a:t>
            </a:r>
            <a:r>
              <a:rPr lang="tr-TR" dirty="0" smtClean="0"/>
              <a:t> parçalamaktan sorumlu </a:t>
            </a:r>
            <a:r>
              <a:rPr lang="tr-TR" dirty="0" err="1" smtClean="0"/>
              <a:t>lizozomal</a:t>
            </a:r>
            <a:r>
              <a:rPr lang="tr-TR" dirty="0" smtClean="0"/>
              <a:t> </a:t>
            </a:r>
            <a:r>
              <a:rPr lang="tr-TR" dirty="0" err="1" smtClean="0"/>
              <a:t>hidrolazların</a:t>
            </a:r>
            <a:r>
              <a:rPr lang="tr-TR" dirty="0" smtClean="0"/>
              <a:t> genlerinde mutasyon meydana geldiğinde; ilgili GAG, dokuda birikim gösterir ve çeşitli belirtilere yol </a:t>
            </a:r>
            <a:r>
              <a:rPr lang="tr-TR" dirty="0" smtClean="0"/>
              <a:t>açar.</a:t>
            </a:r>
          </a:p>
          <a:p>
            <a:endParaRPr lang="tr-TR" dirty="0" smtClean="0"/>
          </a:p>
          <a:p>
            <a:r>
              <a:rPr lang="tr-TR" dirty="0" err="1" smtClean="0"/>
              <a:t>GAG’ları</a:t>
            </a:r>
            <a:r>
              <a:rPr lang="tr-TR" dirty="0" smtClean="0"/>
              <a:t> parçalayan enzimlerdeki eksikliklere bağlı olarak gelişen bu hastalıklara </a:t>
            </a:r>
            <a:r>
              <a:rPr lang="tr-TR" b="1" u="sng" dirty="0" err="1" smtClean="0"/>
              <a:t>mukopolisakkaridozlar</a:t>
            </a:r>
            <a:r>
              <a:rPr lang="tr-TR" dirty="0" smtClean="0"/>
              <a:t> denir.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8914" name="Picture 2" descr="stetoskop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17702" r="-799" b="16149"/>
          <a:stretch>
            <a:fillRect/>
          </a:stretch>
        </p:blipFill>
        <p:spPr bwMode="auto">
          <a:xfrm>
            <a:off x="7164288" y="332656"/>
            <a:ext cx="1728192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Mukopolisakkaridozlar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mucopolysaccharidosis enzym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58181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Tümör hücreleri, </a:t>
            </a:r>
            <a:r>
              <a:rPr lang="tr-TR" dirty="0" err="1" smtClean="0"/>
              <a:t>fibroblastları</a:t>
            </a:r>
            <a:r>
              <a:rPr lang="tr-TR" dirty="0" smtClean="0"/>
              <a:t> uyararak </a:t>
            </a:r>
            <a:r>
              <a:rPr lang="tr-TR" dirty="0" err="1" smtClean="0"/>
              <a:t>hiyaluronik</a:t>
            </a:r>
            <a:r>
              <a:rPr lang="tr-TR" dirty="0" smtClean="0"/>
              <a:t> asit sentezini artırır. </a:t>
            </a:r>
            <a:r>
              <a:rPr lang="tr-TR" dirty="0" err="1" smtClean="0"/>
              <a:t>Hiyaluronik</a:t>
            </a:r>
            <a:r>
              <a:rPr lang="tr-TR" dirty="0" smtClean="0"/>
              <a:t> asit, tümör hücrelerinin ECM boyunca yayılmasını kolaylaştırır.</a:t>
            </a:r>
          </a:p>
          <a:p>
            <a:endParaRPr lang="tr-TR" dirty="0" smtClean="0"/>
          </a:p>
          <a:p>
            <a:r>
              <a:rPr lang="tr-TR" dirty="0" err="1" smtClean="0"/>
              <a:t>Hiyaluronik</a:t>
            </a:r>
            <a:r>
              <a:rPr lang="tr-TR" dirty="0" smtClean="0"/>
              <a:t> asit sentezini </a:t>
            </a:r>
            <a:r>
              <a:rPr lang="tr-TR" dirty="0" err="1" smtClean="0"/>
              <a:t>inhibe</a:t>
            </a:r>
            <a:r>
              <a:rPr lang="tr-TR" dirty="0" smtClean="0"/>
              <a:t> eden kanser ilaçları üzerinde araştırmalar devam etmektedir.</a:t>
            </a:r>
            <a:endParaRPr lang="tr-TR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Osteoartrit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Osteoartrit</a:t>
            </a:r>
            <a:r>
              <a:rPr lang="tr-TR" dirty="0" smtClean="0"/>
              <a:t> hastalığında; kıkırdakta </a:t>
            </a:r>
            <a:r>
              <a:rPr lang="tr-TR" dirty="0" err="1" smtClean="0"/>
              <a:t>kondroitin</a:t>
            </a:r>
            <a:r>
              <a:rPr lang="tr-TR" dirty="0" smtClean="0"/>
              <a:t> sülfat azalır. Ayrıca </a:t>
            </a:r>
            <a:r>
              <a:rPr lang="tr-TR" dirty="0" err="1" smtClean="0"/>
              <a:t>agrekan</a:t>
            </a:r>
            <a:r>
              <a:rPr lang="tr-TR" dirty="0" smtClean="0"/>
              <a:t> isimli </a:t>
            </a:r>
            <a:r>
              <a:rPr lang="tr-TR" dirty="0" err="1" smtClean="0"/>
              <a:t>proteoglikanı</a:t>
            </a:r>
            <a:r>
              <a:rPr lang="tr-TR" dirty="0" smtClean="0"/>
              <a:t> parçalayan enzimin aktivitesi artar.</a:t>
            </a:r>
          </a:p>
          <a:p>
            <a:endParaRPr lang="tr-TR" dirty="0" smtClean="0"/>
          </a:p>
          <a:p>
            <a:r>
              <a:rPr lang="tr-TR" dirty="0" err="1" smtClean="0"/>
              <a:t>Osteoartritte</a:t>
            </a:r>
            <a:r>
              <a:rPr lang="tr-TR" dirty="0" smtClean="0"/>
              <a:t>, ağız yoluyla </a:t>
            </a:r>
            <a:r>
              <a:rPr lang="tr-TR" dirty="0" err="1" smtClean="0"/>
              <a:t>kondroitin</a:t>
            </a:r>
            <a:r>
              <a:rPr lang="tr-TR" dirty="0" smtClean="0"/>
              <a:t> sülfat ve </a:t>
            </a:r>
            <a:r>
              <a:rPr lang="tr-TR" dirty="0" err="1" smtClean="0"/>
              <a:t>glukozamin</a:t>
            </a:r>
            <a:r>
              <a:rPr lang="tr-TR" dirty="0" smtClean="0"/>
              <a:t> alınması ve eklem içine </a:t>
            </a:r>
            <a:r>
              <a:rPr lang="tr-TR" dirty="0" err="1" smtClean="0"/>
              <a:t>hiyaluronik</a:t>
            </a:r>
            <a:r>
              <a:rPr lang="tr-TR" dirty="0" smtClean="0"/>
              <a:t> asit enjeksiyonu gibi birtakım tedavi seçenekleri söz konusudur.</a:t>
            </a:r>
            <a:endParaRPr lang="tr-TR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1378" name="Picture 2" descr="aggreca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218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Triple</a:t>
            </a:r>
            <a:r>
              <a:rPr lang="tr-TR" dirty="0" smtClean="0"/>
              <a:t> </a:t>
            </a:r>
            <a:r>
              <a:rPr lang="tr-TR" dirty="0" err="1" smtClean="0"/>
              <a:t>heliks</a:t>
            </a:r>
            <a:r>
              <a:rPr lang="tr-TR" dirty="0" smtClean="0"/>
              <a:t> yapı kazanan </a:t>
            </a:r>
            <a:r>
              <a:rPr lang="tr-TR" dirty="0" err="1" smtClean="0"/>
              <a:t>prokollajen</a:t>
            </a:r>
            <a:r>
              <a:rPr lang="tr-TR" dirty="0" smtClean="0"/>
              <a:t>, </a:t>
            </a:r>
            <a:r>
              <a:rPr lang="tr-TR" dirty="0" err="1" smtClean="0"/>
              <a:t>Golgi</a:t>
            </a:r>
            <a:r>
              <a:rPr lang="tr-TR" dirty="0" smtClean="0"/>
              <a:t> cisimciği yoluyla hücreden </a:t>
            </a:r>
            <a:r>
              <a:rPr lang="tr-TR" dirty="0" err="1" smtClean="0"/>
              <a:t>sekrete</a:t>
            </a:r>
            <a:r>
              <a:rPr lang="tr-TR" dirty="0" smtClean="0"/>
              <a:t> edilir.</a:t>
            </a:r>
          </a:p>
          <a:p>
            <a:endParaRPr lang="tr-TR" dirty="0" smtClean="0"/>
          </a:p>
          <a:p>
            <a:r>
              <a:rPr lang="tr-TR" dirty="0" smtClean="0"/>
              <a:t>Hücre dışında </a:t>
            </a:r>
            <a:r>
              <a:rPr lang="tr-TR" dirty="0" err="1" smtClean="0"/>
              <a:t>prokollajenin</a:t>
            </a:r>
            <a:r>
              <a:rPr lang="tr-TR" dirty="0" smtClean="0"/>
              <a:t> N- ve C- terminal uçları (</a:t>
            </a:r>
            <a:r>
              <a:rPr lang="tr-TR" dirty="0" err="1" smtClean="0"/>
              <a:t>propeptit</a:t>
            </a:r>
            <a:r>
              <a:rPr lang="tr-TR" dirty="0" smtClean="0"/>
              <a:t>) </a:t>
            </a:r>
            <a:r>
              <a:rPr lang="tr-TR" dirty="0" err="1" smtClean="0"/>
              <a:t>enzimatik</a:t>
            </a:r>
            <a:r>
              <a:rPr lang="tr-TR" dirty="0" smtClean="0"/>
              <a:t> olarak kırpılır. Böylece </a:t>
            </a:r>
            <a:r>
              <a:rPr lang="tr-TR" dirty="0" err="1" smtClean="0"/>
              <a:t>kollajen</a:t>
            </a:r>
            <a:r>
              <a:rPr lang="tr-TR" dirty="0" smtClean="0"/>
              <a:t>, polimerleşmeden önceki son halini almış olur. </a:t>
            </a:r>
          </a:p>
          <a:p>
            <a:endParaRPr lang="tr-TR" dirty="0" smtClean="0"/>
          </a:p>
          <a:p>
            <a:r>
              <a:rPr lang="tr-TR" sz="2200" dirty="0" smtClean="0"/>
              <a:t>Not: </a:t>
            </a:r>
            <a:r>
              <a:rPr lang="tr-TR" sz="2200" dirty="0" err="1" smtClean="0"/>
              <a:t>Propeptit</a:t>
            </a:r>
            <a:r>
              <a:rPr lang="tr-TR" sz="2200" dirty="0" smtClean="0"/>
              <a:t> uçlarını kaybetmiş, </a:t>
            </a:r>
            <a:r>
              <a:rPr lang="tr-TR" sz="2200" dirty="0" err="1" smtClean="0"/>
              <a:t>triple</a:t>
            </a:r>
            <a:r>
              <a:rPr lang="tr-TR" sz="2200" dirty="0" smtClean="0"/>
              <a:t> </a:t>
            </a:r>
            <a:r>
              <a:rPr lang="tr-TR" sz="2200" dirty="0" err="1" smtClean="0"/>
              <a:t>heliks</a:t>
            </a:r>
            <a:r>
              <a:rPr lang="tr-TR" sz="2200" dirty="0" smtClean="0"/>
              <a:t> yapısına sahip her bir </a:t>
            </a:r>
            <a:r>
              <a:rPr lang="tr-TR" sz="2200" dirty="0" err="1" smtClean="0"/>
              <a:t>kollajen</a:t>
            </a:r>
            <a:r>
              <a:rPr lang="tr-TR" sz="2200" dirty="0" smtClean="0"/>
              <a:t> “</a:t>
            </a:r>
            <a:r>
              <a:rPr lang="tr-TR" sz="2200" dirty="0" err="1" smtClean="0"/>
              <a:t>monomeri</a:t>
            </a:r>
            <a:r>
              <a:rPr lang="tr-TR" sz="2200" dirty="0" smtClean="0"/>
              <a:t>”; </a:t>
            </a:r>
            <a:r>
              <a:rPr lang="tr-TR" sz="2200" dirty="0" err="1" smtClean="0"/>
              <a:t>tropokollajen</a:t>
            </a:r>
            <a:r>
              <a:rPr lang="tr-TR" sz="2200" dirty="0" smtClean="0"/>
              <a:t> olarak da adlandırılır. </a:t>
            </a:r>
            <a:endParaRPr lang="tr-TR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3425</TotalTime>
  <Words>2009</Words>
  <Application>Microsoft Office PowerPoint</Application>
  <PresentationFormat>Ekran Gösterisi (4:3)</PresentationFormat>
  <Paragraphs>348</Paragraphs>
  <Slides>84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84</vt:i4>
      </vt:variant>
    </vt:vector>
  </HeadingPairs>
  <TitlesOfParts>
    <vt:vector size="85" baseType="lpstr">
      <vt:lpstr>Ofis Teması</vt:lpstr>
      <vt:lpstr>Bağ Doku Biyokimyası (Ekstrasellüler Matriks; ECM) </vt:lpstr>
      <vt:lpstr>Başlıca ECM Biyomolekülleri</vt:lpstr>
      <vt:lpstr>Terminoloji</vt:lpstr>
      <vt:lpstr>Kollajen</vt:lpstr>
      <vt:lpstr>Kollajenin Sentezi ve Posttranslasyonel Modifikasyonu</vt:lpstr>
      <vt:lpstr>Slayt 6</vt:lpstr>
      <vt:lpstr>Slayt 7</vt:lpstr>
      <vt:lpstr>Endoplazmik retikulumda meydana gelen olaylar</vt:lpstr>
      <vt:lpstr>Slayt 9</vt:lpstr>
      <vt:lpstr>Slayt 10</vt:lpstr>
      <vt:lpstr>Slayt 11</vt:lpstr>
      <vt:lpstr>Slayt 12</vt:lpstr>
      <vt:lpstr>Slayt 13</vt:lpstr>
      <vt:lpstr>Tip I Kollajen</vt:lpstr>
      <vt:lpstr>Slayt 15</vt:lpstr>
      <vt:lpstr>Slayt 16</vt:lpstr>
      <vt:lpstr>Slayt 17</vt:lpstr>
      <vt:lpstr>Slayt 18</vt:lpstr>
      <vt:lpstr>Slayt 19</vt:lpstr>
      <vt:lpstr>Slayt 20</vt:lpstr>
      <vt:lpstr>Tip I Kollajen Sentezi Videosu</vt:lpstr>
      <vt:lpstr>Slayt 22</vt:lpstr>
      <vt:lpstr>Hücre dışında meydana gelen olaylar</vt:lpstr>
      <vt:lpstr>Klinik Bilgi</vt:lpstr>
      <vt:lpstr>Slayt 25</vt:lpstr>
      <vt:lpstr>Ehlers-Danlos Sendromu (Cutis hyperelastica)</vt:lpstr>
      <vt:lpstr>Slayt 27</vt:lpstr>
      <vt:lpstr>Alport Sendromu (Herediter nefrit)</vt:lpstr>
      <vt:lpstr>Slayt 29</vt:lpstr>
      <vt:lpstr>Distrofik Epidermolizis Bülloza (Kelebek Çocuk)</vt:lpstr>
      <vt:lpstr>Slayt 31</vt:lpstr>
      <vt:lpstr>Skorbüt</vt:lpstr>
      <vt:lpstr>Menkes Hastalığı</vt:lpstr>
      <vt:lpstr>Elastin</vt:lpstr>
      <vt:lpstr>Slayt 35</vt:lpstr>
      <vt:lpstr>Slayt 36</vt:lpstr>
      <vt:lpstr>Slayt 37</vt:lpstr>
      <vt:lpstr>Slayt 38</vt:lpstr>
      <vt:lpstr>Slayt 39</vt:lpstr>
      <vt:lpstr>Slayt 40</vt:lpstr>
      <vt:lpstr>Klinik Bilgi</vt:lpstr>
      <vt:lpstr>Slayt 42</vt:lpstr>
      <vt:lpstr>Slayt 43</vt:lpstr>
      <vt:lpstr>Slayt 44</vt:lpstr>
      <vt:lpstr>Slayt 45</vt:lpstr>
      <vt:lpstr>Fibrillin</vt:lpstr>
      <vt:lpstr>Slayt 47</vt:lpstr>
      <vt:lpstr>Slayt 48</vt:lpstr>
      <vt:lpstr>Slayt 49</vt:lpstr>
      <vt:lpstr>Klinik Bilgi</vt:lpstr>
      <vt:lpstr>Slayt 51</vt:lpstr>
      <vt:lpstr>Fibronektin</vt:lpstr>
      <vt:lpstr>Slayt 53</vt:lpstr>
      <vt:lpstr>Slayt 54</vt:lpstr>
      <vt:lpstr>Slayt 55</vt:lpstr>
      <vt:lpstr>Slayt 56</vt:lpstr>
      <vt:lpstr>Slayt 57</vt:lpstr>
      <vt:lpstr>Fibronektinin Görevleri</vt:lpstr>
      <vt:lpstr>Laminin</vt:lpstr>
      <vt:lpstr>Slayt 60</vt:lpstr>
      <vt:lpstr>Slayt 61</vt:lpstr>
      <vt:lpstr>Proteoglikanlar</vt:lpstr>
      <vt:lpstr>Proteoglikanlar</vt:lpstr>
      <vt:lpstr>Proteoglikanlar</vt:lpstr>
      <vt:lpstr>Terminoloji</vt:lpstr>
      <vt:lpstr>Glikozaminoglikanlar  (Asit Mukopolisakkaritler)</vt:lpstr>
      <vt:lpstr>Slayt 67</vt:lpstr>
      <vt:lpstr>Slayt 68</vt:lpstr>
      <vt:lpstr>Slayt 69</vt:lpstr>
      <vt:lpstr>Slayt 70</vt:lpstr>
      <vt:lpstr>Hiyaluronik asit</vt:lpstr>
      <vt:lpstr>Kondroitin sülfat</vt:lpstr>
      <vt:lpstr>Slayt 73</vt:lpstr>
      <vt:lpstr>Dermatan sülfat</vt:lpstr>
      <vt:lpstr>Heparin</vt:lpstr>
      <vt:lpstr>Heparan sülfat</vt:lpstr>
      <vt:lpstr>Slayt 77</vt:lpstr>
      <vt:lpstr>Keratan sülfat</vt:lpstr>
      <vt:lpstr>Glikozaminoglikanlar Hakkında Önemli Hususlar</vt:lpstr>
      <vt:lpstr>Klinik Bilgi</vt:lpstr>
      <vt:lpstr>Mukopolisakkaridozlar</vt:lpstr>
      <vt:lpstr>Slayt 82</vt:lpstr>
      <vt:lpstr>Osteoartrit</vt:lpstr>
      <vt:lpstr>Slayt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Bağ Doku Biyokimyası</dc:title>
  <dc:creator>User</dc:creator>
  <cp:lastModifiedBy>User</cp:lastModifiedBy>
  <cp:revision>222</cp:revision>
  <dcterms:created xsi:type="dcterms:W3CDTF">2017-04-23T22:19:44Z</dcterms:created>
  <dcterms:modified xsi:type="dcterms:W3CDTF">2017-05-22T04:00:02Z</dcterms:modified>
</cp:coreProperties>
</file>