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79" r:id="rId5"/>
    <p:sldId id="280" r:id="rId6"/>
    <p:sldId id="281" r:id="rId7"/>
    <p:sldId id="272" r:id="rId8"/>
    <p:sldId id="277" r:id="rId9"/>
    <p:sldId id="282" r:id="rId10"/>
    <p:sldId id="273" r:id="rId11"/>
    <p:sldId id="258" r:id="rId12"/>
    <p:sldId id="259" r:id="rId13"/>
    <p:sldId id="278" r:id="rId14"/>
    <p:sldId id="283" r:id="rId15"/>
    <p:sldId id="260" r:id="rId16"/>
    <p:sldId id="261" r:id="rId17"/>
    <p:sldId id="262" r:id="rId18"/>
    <p:sldId id="263" r:id="rId19"/>
    <p:sldId id="264" r:id="rId20"/>
    <p:sldId id="266" r:id="rId21"/>
    <p:sldId id="265" r:id="rId22"/>
    <p:sldId id="268" r:id="rId23"/>
    <p:sldId id="270" r:id="rId24"/>
    <p:sldId id="271" r:id="rId25"/>
    <p:sldId id="269" r:id="rId26"/>
    <p:sldId id="275" r:id="rId27"/>
    <p:sldId id="276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23.4.2018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23.4.2018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Biyoenerjetik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Termodinamik Kanunları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0) Eğer A ve B sistemleri, termodinamik dengedeyse ve B ve C sistemleri de termodinamik denge içerisindeyse; A ve C sistemleri de termodinamik denge içerisindedir.</a:t>
            </a:r>
          </a:p>
          <a:p>
            <a:endParaRPr lang="tr-TR" dirty="0" smtClean="0"/>
          </a:p>
          <a:p>
            <a:r>
              <a:rPr lang="tr-TR" dirty="0" smtClean="0"/>
              <a:t>1) Enerjinin Korunumu: Bir kimyasal veya fiziksel değişimde enerji vardan yok, yoktan var olamaz; sadece sistem ve çevre arasında enerji değişimi olur; enerji şekilleri birbirine dönüşebilir.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2) </a:t>
            </a:r>
            <a:r>
              <a:rPr lang="tr-TR" b="1" dirty="0" smtClean="0"/>
              <a:t>Yapılar, her zaman düzenli bir halden, düzensiz bir hale doğru </a:t>
            </a:r>
            <a:r>
              <a:rPr lang="tr-TR" b="1" dirty="0" err="1" smtClean="0"/>
              <a:t>ilerlerleme</a:t>
            </a:r>
            <a:r>
              <a:rPr lang="tr-TR" b="1" dirty="0" smtClean="0"/>
              <a:t> eğilimindedir.</a:t>
            </a:r>
          </a:p>
          <a:p>
            <a:endParaRPr lang="tr-TR" dirty="0" smtClean="0"/>
          </a:p>
          <a:p>
            <a:r>
              <a:rPr lang="tr-TR" dirty="0" smtClean="0"/>
              <a:t>3) Bir sistemin sıcaklığı, mutlak sıfır sıcaklığına (-273 </a:t>
            </a:r>
            <a:r>
              <a:rPr lang="tr-TR" dirty="0" err="1" smtClean="0"/>
              <a:t>santigrad</a:t>
            </a:r>
            <a:r>
              <a:rPr lang="tr-TR" dirty="0" smtClean="0"/>
              <a:t> derece veya 0 Kelvin) yaklaştıkça, sistemdeki tüm işlemler ve süreçler yavaşlar ve sonunda durur.</a:t>
            </a:r>
          </a:p>
          <a:p>
            <a:endParaRPr lang="tr-TR" dirty="0" smtClean="0"/>
          </a:p>
          <a:p>
            <a:endParaRPr lang="tr-TR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620689"/>
            <a:ext cx="8229600" cy="2088232"/>
          </a:xfrm>
        </p:spPr>
        <p:txBody>
          <a:bodyPr/>
          <a:lstStyle/>
          <a:p>
            <a:r>
              <a:rPr lang="tr-TR" dirty="0" err="1" smtClean="0"/>
              <a:t>Entalpi</a:t>
            </a:r>
            <a:r>
              <a:rPr lang="tr-TR" dirty="0" smtClean="0"/>
              <a:t> ve </a:t>
            </a:r>
            <a:r>
              <a:rPr lang="tr-TR" dirty="0" err="1" smtClean="0"/>
              <a:t>entropi</a:t>
            </a:r>
            <a:r>
              <a:rPr lang="tr-TR" dirty="0" smtClean="0"/>
              <a:t>, serbest enerji değişimini (</a:t>
            </a:r>
            <a:r>
              <a:rPr lang="el-GR" dirty="0" smtClean="0"/>
              <a:t>Δ</a:t>
            </a:r>
            <a:r>
              <a:rPr lang="tr-TR" dirty="0" smtClean="0"/>
              <a:t>G) tanımlamak için kullanılmaktadır. </a:t>
            </a:r>
            <a:endParaRPr lang="tr-TR" dirty="0"/>
          </a:p>
        </p:txBody>
      </p:sp>
      <p:pic>
        <p:nvPicPr>
          <p:cNvPr id="1026" name="Picture 2" descr="ΔH TΔS ΔG ile ilgili görsel sonucu"/>
          <p:cNvPicPr>
            <a:picLocks noChangeAspect="1" noChangeArrowheads="1"/>
          </p:cNvPicPr>
          <p:nvPr/>
        </p:nvPicPr>
        <p:blipFill>
          <a:blip r:embed="rId2" cstate="print"/>
          <a:srcRect l="4740" t="4735" r="11130" b="46339"/>
          <a:stretch>
            <a:fillRect/>
          </a:stretch>
        </p:blipFill>
        <p:spPr bwMode="auto">
          <a:xfrm>
            <a:off x="1043608" y="2708920"/>
            <a:ext cx="7751313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</a:t>
            </a:r>
            <a:r>
              <a:rPr lang="tr-TR" dirty="0" err="1" smtClean="0"/>
              <a:t>G’nin</a:t>
            </a:r>
            <a:r>
              <a:rPr lang="tr-TR" dirty="0" smtClean="0"/>
              <a:t> (serbest enerji değişiminin) işareti, reaksiyonun yönünü tahmin eder.</a:t>
            </a:r>
          </a:p>
          <a:p>
            <a:endParaRPr lang="tr-TR" dirty="0" smtClean="0"/>
          </a:p>
          <a:p>
            <a:pPr lvl="1"/>
            <a:r>
              <a:rPr lang="tr-TR" dirty="0" smtClean="0"/>
              <a:t>Eğer </a:t>
            </a:r>
            <a:r>
              <a:rPr lang="el-GR" dirty="0" smtClean="0"/>
              <a:t>Δ</a:t>
            </a:r>
            <a:r>
              <a:rPr lang="tr-TR" dirty="0" smtClean="0"/>
              <a:t>G negatif ise; net bir enerji kaybı vardır ve reaksiyon </a:t>
            </a:r>
            <a:r>
              <a:rPr lang="tr-TR" dirty="0" err="1" smtClean="0"/>
              <a:t>spontan</a:t>
            </a:r>
            <a:r>
              <a:rPr lang="tr-TR" dirty="0" smtClean="0"/>
              <a:t> olarak yazıldığı yönde ilerler (</a:t>
            </a:r>
            <a:r>
              <a:rPr lang="tr-TR" dirty="0" err="1" smtClean="0"/>
              <a:t>ekzergonik</a:t>
            </a:r>
            <a:r>
              <a:rPr lang="tr-TR" dirty="0" smtClean="0"/>
              <a:t> reaksiyon).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Eğer </a:t>
            </a:r>
            <a:r>
              <a:rPr lang="el-GR" dirty="0" smtClean="0"/>
              <a:t>Δ</a:t>
            </a:r>
            <a:r>
              <a:rPr lang="tr-TR" dirty="0" smtClean="0"/>
              <a:t>G pozitif ise, net bir enerji kazancı vardır. Reaksiyonun ilerlemesi için, sisteme mutlaka enerji eklemek gerekir (</a:t>
            </a:r>
            <a:r>
              <a:rPr lang="tr-TR" dirty="0" err="1" smtClean="0"/>
              <a:t>endergonik</a:t>
            </a:r>
            <a:r>
              <a:rPr lang="tr-TR" dirty="0" smtClean="0"/>
              <a:t> reaksiyon).</a:t>
            </a:r>
          </a:p>
          <a:p>
            <a:pPr lvl="1"/>
            <a:endParaRPr lang="tr-TR" dirty="0" smtClean="0"/>
          </a:p>
          <a:p>
            <a:pPr lvl="1"/>
            <a:r>
              <a:rPr lang="tr-TR" dirty="0" smtClean="0"/>
              <a:t>Eğer </a:t>
            </a:r>
            <a:r>
              <a:rPr lang="el-GR" dirty="0" smtClean="0"/>
              <a:t>Δ</a:t>
            </a:r>
            <a:r>
              <a:rPr lang="tr-TR" dirty="0" smtClean="0"/>
              <a:t>G sıfır (0) ise, </a:t>
            </a:r>
            <a:r>
              <a:rPr lang="tr-TR" dirty="0" err="1" smtClean="0"/>
              <a:t>reaktanlar</a:t>
            </a:r>
            <a:r>
              <a:rPr lang="tr-TR" dirty="0" smtClean="0"/>
              <a:t> denge halindedir.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ΔH entropi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ΔH gibbs fre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964" name="AutoShape 4" descr="ΔH gibbs free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0966" name="Picture 6" descr="ΔH gibbs fre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094467" cy="2664296"/>
          </a:xfrm>
          <a:prstGeom prst="rect">
            <a:avLst/>
          </a:prstGeom>
          <a:noFill/>
        </p:spPr>
      </p:pic>
      <p:pic>
        <p:nvPicPr>
          <p:cNvPr id="7" name="Picture 2" descr="ΔH TΔS ΔG ile ilgili görsel sonucu"/>
          <p:cNvPicPr>
            <a:picLocks noChangeAspect="1" noChangeArrowheads="1"/>
          </p:cNvPicPr>
          <p:nvPr/>
        </p:nvPicPr>
        <p:blipFill>
          <a:blip r:embed="rId3" cstate="print"/>
          <a:srcRect l="9429" t="4735" r="62435" b="86937"/>
          <a:stretch>
            <a:fillRect/>
          </a:stretch>
        </p:blipFill>
        <p:spPr bwMode="auto">
          <a:xfrm>
            <a:off x="3059832" y="980728"/>
            <a:ext cx="2592288" cy="576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Vücudumuzda, pozitif </a:t>
            </a:r>
            <a:r>
              <a:rPr lang="el-GR" dirty="0" smtClean="0"/>
              <a:t>Δ</a:t>
            </a:r>
            <a:r>
              <a:rPr lang="tr-TR" dirty="0" err="1" smtClean="0"/>
              <a:t>G’ye</a:t>
            </a:r>
            <a:r>
              <a:rPr lang="tr-TR" dirty="0" smtClean="0"/>
              <a:t> sahip reaksiyonlar, negatif </a:t>
            </a:r>
            <a:r>
              <a:rPr lang="el-GR" dirty="0" smtClean="0"/>
              <a:t>Δ</a:t>
            </a:r>
            <a:r>
              <a:rPr lang="tr-TR" dirty="0" err="1" smtClean="0"/>
              <a:t>G’ye</a:t>
            </a:r>
            <a:r>
              <a:rPr lang="tr-TR" dirty="0" smtClean="0"/>
              <a:t> sahip ikinci bir reaksiyon ile birleştirilerek mümkün hale getirilir. </a:t>
            </a:r>
          </a:p>
          <a:p>
            <a:endParaRPr lang="tr-TR" dirty="0" smtClean="0"/>
          </a:p>
          <a:p>
            <a:r>
              <a:rPr lang="tr-TR" dirty="0" smtClean="0"/>
              <a:t>Bunun en yaygın örneği; reaksiyonların büyük negatif </a:t>
            </a:r>
            <a:r>
              <a:rPr lang="el-GR" dirty="0" smtClean="0"/>
              <a:t>Δ</a:t>
            </a:r>
            <a:r>
              <a:rPr lang="tr-TR" dirty="0" err="1" smtClean="0"/>
              <a:t>G’ye</a:t>
            </a:r>
            <a:r>
              <a:rPr lang="tr-TR" dirty="0" smtClean="0"/>
              <a:t> sahip bir reaksiyon olan </a:t>
            </a:r>
            <a:r>
              <a:rPr lang="tr-TR" dirty="0" err="1" smtClean="0"/>
              <a:t>ATP’nin</a:t>
            </a:r>
            <a:r>
              <a:rPr lang="tr-TR" dirty="0" smtClean="0"/>
              <a:t> hidrolizi ile birleştirilmesidir.</a:t>
            </a:r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ATP (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trifosfat</a:t>
            </a:r>
            <a:r>
              <a:rPr lang="tr-TR" dirty="0" smtClean="0"/>
              <a:t>), üç fosfat grubunun bir </a:t>
            </a:r>
            <a:r>
              <a:rPr lang="tr-TR" dirty="0" err="1" smtClean="0"/>
              <a:t>adenozin</a:t>
            </a:r>
            <a:r>
              <a:rPr lang="tr-TR" dirty="0" smtClean="0"/>
              <a:t> molekülüne bağlanması ile oluşur.</a:t>
            </a:r>
          </a:p>
          <a:p>
            <a:endParaRPr lang="tr-TR" dirty="0" smtClean="0"/>
          </a:p>
          <a:p>
            <a:r>
              <a:rPr lang="tr-TR" dirty="0" smtClean="0"/>
              <a:t>Bu yapıdan bir fosfat ayrılırsa, 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difosfat</a:t>
            </a:r>
            <a:r>
              <a:rPr lang="tr-TR" dirty="0" smtClean="0"/>
              <a:t> (ADP), iki fosfat ayrılırsa 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monofosfat</a:t>
            </a:r>
            <a:r>
              <a:rPr lang="tr-TR" dirty="0" smtClean="0"/>
              <a:t> (AMP) oluşur.</a:t>
            </a:r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ATP’nin</a:t>
            </a:r>
            <a:r>
              <a:rPr lang="tr-TR" dirty="0" smtClean="0"/>
              <a:t> Yapısı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adenosine triphosphate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480720" cy="3604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ATP’nin</a:t>
            </a:r>
            <a:r>
              <a:rPr lang="tr-TR" dirty="0" smtClean="0"/>
              <a:t> Hidrolizi</a:t>
            </a:r>
            <a:endParaRPr lang="tr-TR" dirty="0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9183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482" name="Picture 2" descr="adenosine triphosphate 7.3 kcal/mol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70388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Biyoenerjetik</a:t>
            </a:r>
            <a:r>
              <a:rPr lang="tr-TR" dirty="0" smtClean="0"/>
              <a:t>; biyokimyanın, biyolojik sistemlerde enerji transferini ve kullanımını inceleyen bir alanıdır.</a:t>
            </a:r>
          </a:p>
          <a:p>
            <a:endParaRPr lang="tr-TR" dirty="0" smtClean="0"/>
          </a:p>
          <a:p>
            <a:r>
              <a:rPr lang="tr-TR" dirty="0" smtClean="0"/>
              <a:t>Burada iki temel kavram çok önemlidir:</a:t>
            </a:r>
          </a:p>
          <a:p>
            <a:pPr lvl="1"/>
            <a:r>
              <a:rPr lang="tr-TR" dirty="0" err="1" smtClean="0"/>
              <a:t>Entalpi</a:t>
            </a:r>
            <a:r>
              <a:rPr lang="tr-TR" dirty="0" smtClean="0"/>
              <a:t> (</a:t>
            </a:r>
            <a:r>
              <a:rPr lang="el-GR" dirty="0" smtClean="0"/>
              <a:t>Δ</a:t>
            </a:r>
            <a:r>
              <a:rPr lang="tr-TR" dirty="0" smtClean="0"/>
              <a:t>H): Reaksiyona girenlerin ve ürünlerin ısı içeriklerindeki değişimlerin ölçüsü (reaksiyon sırasında salınan veya </a:t>
            </a:r>
            <a:r>
              <a:rPr lang="tr-TR" dirty="0" err="1" smtClean="0"/>
              <a:t>absorbe</a:t>
            </a:r>
            <a:r>
              <a:rPr lang="tr-TR" dirty="0" smtClean="0"/>
              <a:t> olan ısı)</a:t>
            </a:r>
          </a:p>
          <a:p>
            <a:pPr lvl="1"/>
            <a:r>
              <a:rPr lang="tr-TR" dirty="0" err="1" smtClean="0"/>
              <a:t>Entropi</a:t>
            </a:r>
            <a:r>
              <a:rPr lang="tr-TR" dirty="0" smtClean="0"/>
              <a:t> (</a:t>
            </a:r>
            <a:r>
              <a:rPr lang="el-GR" dirty="0" smtClean="0"/>
              <a:t>Δ</a:t>
            </a:r>
            <a:r>
              <a:rPr lang="tr-TR" dirty="0" smtClean="0"/>
              <a:t>S): Reaksiyona girenlerin ve ürünlerin gelişigüzelliği/düzensizliğindeki değişimlerin ölçüsü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b="1" dirty="0" err="1" smtClean="0"/>
              <a:t>ATP’den</a:t>
            </a:r>
            <a:r>
              <a:rPr lang="tr-TR" b="1" dirty="0" smtClean="0"/>
              <a:t> daha yüksek enerjiye sahip fosfat içeren bileşikler vardır. </a:t>
            </a:r>
          </a:p>
          <a:p>
            <a:endParaRPr lang="tr-TR" b="1" dirty="0" smtClean="0"/>
          </a:p>
          <a:p>
            <a:r>
              <a:rPr lang="tr-TR" b="1" dirty="0" smtClean="0"/>
              <a:t>Bu </a:t>
            </a:r>
            <a:r>
              <a:rPr lang="tr-TR" b="1" u="sng" dirty="0" smtClean="0"/>
              <a:t>çok yüksek enerjili bileşikler </a:t>
            </a:r>
            <a:r>
              <a:rPr lang="tr-TR" b="1" dirty="0" smtClean="0"/>
              <a:t>şunlardır:</a:t>
            </a:r>
          </a:p>
          <a:p>
            <a:endParaRPr lang="tr-TR" b="1" dirty="0" smtClean="0"/>
          </a:p>
          <a:p>
            <a:pPr lvl="1"/>
            <a:r>
              <a:rPr lang="tr-TR" b="1" dirty="0" err="1" smtClean="0"/>
              <a:t>Fosfoenolpirüvat</a:t>
            </a:r>
            <a:endParaRPr lang="tr-TR" b="1" dirty="0" smtClean="0"/>
          </a:p>
          <a:p>
            <a:pPr lvl="1"/>
            <a:r>
              <a:rPr lang="tr-TR" b="1" dirty="0" smtClean="0"/>
              <a:t>1,3-</a:t>
            </a:r>
            <a:r>
              <a:rPr lang="tr-TR" b="1" dirty="0" err="1" smtClean="0"/>
              <a:t>bisfosfogliserat</a:t>
            </a:r>
            <a:endParaRPr lang="tr-TR" b="1" dirty="0" smtClean="0"/>
          </a:p>
          <a:p>
            <a:pPr lvl="1"/>
            <a:r>
              <a:rPr lang="tr-TR" b="1" dirty="0" err="1" smtClean="0"/>
              <a:t>Fosfokreatin</a:t>
            </a:r>
            <a:endParaRPr lang="tr-TR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5976664" cy="6854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Glikoliz</a:t>
            </a:r>
            <a:r>
              <a:rPr lang="tr-TR" dirty="0" smtClean="0"/>
              <a:t> Sırasında Oluşan Çok Yüksek Enerjili Fosfat Bileşikleri (1,3-BPG ve PEP)</a:t>
            </a:r>
            <a:endParaRPr lang="tr-TR" dirty="0"/>
          </a:p>
        </p:txBody>
      </p:sp>
      <p:pic>
        <p:nvPicPr>
          <p:cNvPr id="23554" name="Picture 2" descr="glycolysis shema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125263"/>
            <a:ext cx="9144001" cy="4732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6626" name="Picture 2" descr="glycolysis"/>
          <p:cNvPicPr>
            <a:picLocks noChangeAspect="1" noChangeArrowheads="1"/>
          </p:cNvPicPr>
          <p:nvPr/>
        </p:nvPicPr>
        <p:blipFill>
          <a:blip r:embed="rId2" cstate="print"/>
          <a:srcRect r="870" b="50000"/>
          <a:stretch>
            <a:fillRect/>
          </a:stretch>
        </p:blipFill>
        <p:spPr bwMode="auto">
          <a:xfrm>
            <a:off x="323528" y="0"/>
            <a:ext cx="8423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glycolysis"/>
          <p:cNvPicPr>
            <a:picLocks noChangeAspect="1" noChangeArrowheads="1"/>
          </p:cNvPicPr>
          <p:nvPr/>
        </p:nvPicPr>
        <p:blipFill>
          <a:blip r:embed="rId2" cstate="print"/>
          <a:srcRect l="870" t="50000"/>
          <a:stretch>
            <a:fillRect/>
          </a:stretch>
        </p:blipFill>
        <p:spPr bwMode="auto">
          <a:xfrm>
            <a:off x="467544" y="0"/>
            <a:ext cx="842392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İlave Notlar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Fosfat grupları aynı karbon atomu üzerinde bağlıysa (birbirlerine bağlıysa), </a:t>
            </a:r>
            <a:r>
              <a:rPr lang="tr-TR" dirty="0" err="1" smtClean="0"/>
              <a:t>di</a:t>
            </a:r>
            <a:r>
              <a:rPr lang="tr-TR" dirty="0" smtClean="0"/>
              <a:t>- eki; farklı karbon atomlarına bağlıysa </a:t>
            </a:r>
            <a:r>
              <a:rPr lang="tr-TR" dirty="0" err="1" smtClean="0"/>
              <a:t>bis</a:t>
            </a:r>
            <a:r>
              <a:rPr lang="tr-TR" dirty="0" smtClean="0"/>
              <a:t>- eki ile ifade edilir.</a:t>
            </a:r>
          </a:p>
          <a:p>
            <a:endParaRPr lang="tr-TR" dirty="0" smtClean="0"/>
          </a:p>
          <a:p>
            <a:r>
              <a:rPr lang="tr-TR" dirty="0" smtClean="0"/>
              <a:t>Örnek: </a:t>
            </a:r>
            <a:r>
              <a:rPr lang="tr-TR" dirty="0" err="1" smtClean="0"/>
              <a:t>adenozin</a:t>
            </a:r>
            <a:r>
              <a:rPr lang="tr-TR" dirty="0" smtClean="0"/>
              <a:t> </a:t>
            </a:r>
            <a:r>
              <a:rPr lang="tr-TR" dirty="0" err="1" smtClean="0"/>
              <a:t>difosfat</a:t>
            </a:r>
            <a:r>
              <a:rPr lang="tr-TR" dirty="0" smtClean="0"/>
              <a:t> ve </a:t>
            </a:r>
            <a:r>
              <a:rPr lang="tr-TR" dirty="0" err="1" smtClean="0"/>
              <a:t>fruktoz</a:t>
            </a:r>
            <a:r>
              <a:rPr lang="tr-TR" dirty="0" smtClean="0"/>
              <a:t> 1,6-</a:t>
            </a:r>
            <a:r>
              <a:rPr lang="tr-TR" dirty="0" err="1" smtClean="0"/>
              <a:t>bisfosfat</a:t>
            </a:r>
            <a:endParaRPr lang="tr-T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7344" r="21140" b="29500"/>
          <a:stretch>
            <a:fillRect/>
          </a:stretch>
        </p:blipFill>
        <p:spPr bwMode="auto">
          <a:xfrm>
            <a:off x="-1" y="836711"/>
            <a:ext cx="9144001" cy="440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090" t="33094" r="42170" b="39344"/>
          <a:stretch>
            <a:fillRect/>
          </a:stretch>
        </p:blipFill>
        <p:spPr bwMode="auto">
          <a:xfrm>
            <a:off x="0" y="1124744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Entalpi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Bir kimyasal tepkime dışarı ısı veriyorsa ekzotermiktir (</a:t>
            </a:r>
            <a:r>
              <a:rPr lang="el-GR" dirty="0" smtClean="0"/>
              <a:t>Δ</a:t>
            </a:r>
            <a:r>
              <a:rPr lang="tr-TR" dirty="0" smtClean="0"/>
              <a:t>H &lt; 0). Bu reaksiyonlar kendiliğinden olma eğilimindedir.</a:t>
            </a:r>
          </a:p>
          <a:p>
            <a:endParaRPr lang="tr-TR" dirty="0" smtClean="0"/>
          </a:p>
          <a:p>
            <a:r>
              <a:rPr lang="tr-TR" dirty="0" smtClean="0"/>
              <a:t>Bir kimyasal tepkime ısı alarak gerçekleşiyorsa endotermiktir (</a:t>
            </a:r>
            <a:r>
              <a:rPr lang="el-GR" dirty="0" smtClean="0"/>
              <a:t>Δ</a:t>
            </a:r>
            <a:r>
              <a:rPr lang="tr-TR" dirty="0" smtClean="0"/>
              <a:t>H &gt; 0).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6866" name="Picture 2" descr="Enthalpy&#10;enthalpy (H) – total kinetic and potential energy of a&#10;system at a constant pressure&#10;change in enthalpy ( H) – c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Enthalpy&#10;For an exothermic reaction:&#10;Hproducts &lt; Hreactants&#10;H is negative&#10;Describe what has happened.&#10;H&#10;reaction progress&#10;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34454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8914" name="Picture 2" descr="Enthalpy&#10;For an endothermic reaction:&#10;Hproducts &gt; Hreactants&#10;H is positive&#10;Describe what has happened.&#10;H&#10;reaction progress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Entropi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Gelişigüzellik/dağınıklık </a:t>
            </a:r>
            <a:r>
              <a:rPr lang="tr-TR" dirty="0" err="1" smtClean="0"/>
              <a:t>entropi</a:t>
            </a:r>
            <a:r>
              <a:rPr lang="tr-TR" dirty="0" smtClean="0"/>
              <a:t> ile ifade edilir. </a:t>
            </a:r>
          </a:p>
          <a:p>
            <a:endParaRPr lang="tr-TR" dirty="0" smtClean="0"/>
          </a:p>
          <a:p>
            <a:r>
              <a:rPr lang="tr-TR" dirty="0" smtClean="0"/>
              <a:t>Bir maddenin sıvı hali, katı haline göre daha yüksek </a:t>
            </a:r>
            <a:r>
              <a:rPr lang="tr-TR" dirty="0" err="1" smtClean="0"/>
              <a:t>entropiye</a:t>
            </a:r>
            <a:r>
              <a:rPr lang="tr-TR" dirty="0" smtClean="0"/>
              <a:t> sahiptir. Bir maddenin gaz hali, sıvı haline göre daha yüksek </a:t>
            </a:r>
            <a:r>
              <a:rPr lang="tr-TR" dirty="0" err="1" smtClean="0"/>
              <a:t>entropiye</a:t>
            </a:r>
            <a:r>
              <a:rPr lang="tr-TR" dirty="0" smtClean="0"/>
              <a:t> sahiptir. Sıcaklık yükseldikçe maddenin </a:t>
            </a:r>
            <a:r>
              <a:rPr lang="tr-TR" dirty="0" err="1" smtClean="0"/>
              <a:t>entropisi</a:t>
            </a:r>
            <a:r>
              <a:rPr lang="tr-TR" dirty="0" smtClean="0"/>
              <a:t> yükselir. Bir kimyasal reaksiyonda gaz moleküllerinin sayısı arttıkça </a:t>
            </a:r>
            <a:r>
              <a:rPr lang="tr-TR" dirty="0" err="1" smtClean="0"/>
              <a:t>entropi</a:t>
            </a:r>
            <a:r>
              <a:rPr lang="tr-TR" dirty="0" smtClean="0"/>
              <a:t> artar. </a:t>
            </a:r>
          </a:p>
          <a:p>
            <a:pPr>
              <a:buNone/>
            </a:pPr>
            <a:endParaRPr lang="tr-TR" dirty="0" smtClean="0"/>
          </a:p>
          <a:p>
            <a:r>
              <a:rPr lang="tr-TR" b="1" dirty="0" smtClean="0"/>
              <a:t>Doğadaki olaylar düzenli halden düzensiz hale geçme eğilimindedir (termodinamiğin 2. yasası).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</a:t>
            </a:r>
            <a:r>
              <a:rPr lang="en-US" i="1" dirty="0" smtClean="0"/>
              <a:t>S</a:t>
            </a:r>
            <a:r>
              <a:rPr lang="en-US" dirty="0" smtClean="0"/>
              <a:t> =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tr-TR" dirty="0" smtClean="0">
                <a:sym typeface="Symbol" pitchFamily="18" charset="2"/>
              </a:rPr>
              <a:t>son</a:t>
            </a:r>
            <a:r>
              <a:rPr lang="en-US" dirty="0" smtClean="0">
                <a:sym typeface="Symbol" pitchFamily="18" charset="2"/>
              </a:rPr>
              <a:t>) -</a:t>
            </a:r>
            <a:r>
              <a:rPr lang="en-US" dirty="0" smtClean="0">
                <a:sym typeface="WP MathA" pitchFamily="2" charset="2"/>
              </a:rPr>
              <a:t> </a:t>
            </a:r>
            <a:r>
              <a:rPr lang="en-US" i="1" dirty="0" smtClean="0">
                <a:sym typeface="Symbol" pitchFamily="18" charset="2"/>
              </a:rPr>
              <a:t>S</a:t>
            </a:r>
            <a:r>
              <a:rPr lang="en-US" dirty="0" smtClean="0">
                <a:sym typeface="Symbol" pitchFamily="18" charset="2"/>
              </a:rPr>
              <a:t>(</a:t>
            </a:r>
            <a:r>
              <a:rPr lang="tr-TR" dirty="0" smtClean="0">
                <a:sym typeface="Symbol" pitchFamily="18" charset="2"/>
              </a:rPr>
              <a:t>ilk</a:t>
            </a:r>
            <a:r>
              <a:rPr lang="en-US" dirty="0" smtClean="0">
                <a:sym typeface="Symbol" pitchFamily="18" charset="2"/>
              </a:rPr>
              <a:t>)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44000" cy="437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9938" name="Picture 2" descr="entropy ( S)- a measure of disorder or randomness&#10;entropy =  disorder&#10;The units for entropy are J/mol·K or J/K&#10;ENTROPY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65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506</Words>
  <Application>Microsoft Office PowerPoint</Application>
  <PresentationFormat>Ekran Gösterisi (4:3)</PresentationFormat>
  <Paragraphs>53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8" baseType="lpstr">
      <vt:lpstr>Ofis Teması</vt:lpstr>
      <vt:lpstr>Biyoenerjetik</vt:lpstr>
      <vt:lpstr>Slayt 2</vt:lpstr>
      <vt:lpstr>Entalpi</vt:lpstr>
      <vt:lpstr>Slayt 4</vt:lpstr>
      <vt:lpstr>Slayt 5</vt:lpstr>
      <vt:lpstr>Slayt 6</vt:lpstr>
      <vt:lpstr>Entropi</vt:lpstr>
      <vt:lpstr>ΔS = S(son) - S(ilk)</vt:lpstr>
      <vt:lpstr>Slayt 9</vt:lpstr>
      <vt:lpstr>Termodinamik Kanunları</vt:lpstr>
      <vt:lpstr>Slayt 11</vt:lpstr>
      <vt:lpstr>Slayt 12</vt:lpstr>
      <vt:lpstr>Slayt 13</vt:lpstr>
      <vt:lpstr>Slayt 14</vt:lpstr>
      <vt:lpstr>Slayt 15</vt:lpstr>
      <vt:lpstr>Slayt 16</vt:lpstr>
      <vt:lpstr>ATP’nin Yapısı</vt:lpstr>
      <vt:lpstr>ATP’nin Hidrolizi</vt:lpstr>
      <vt:lpstr>Slayt 19</vt:lpstr>
      <vt:lpstr>Slayt 20</vt:lpstr>
      <vt:lpstr>Slayt 21</vt:lpstr>
      <vt:lpstr>Glikoliz Sırasında Oluşan Çok Yüksek Enerjili Fosfat Bileşikleri (1,3-BPG ve PEP)</vt:lpstr>
      <vt:lpstr>Slayt 23</vt:lpstr>
      <vt:lpstr>Slayt 24</vt:lpstr>
      <vt:lpstr>İlave Notlar</vt:lpstr>
      <vt:lpstr>Slayt 26</vt:lpstr>
      <vt:lpstr>Slayt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kaüfatih-tıp</dc:creator>
  <cp:lastModifiedBy>User</cp:lastModifiedBy>
  <cp:revision>42</cp:revision>
  <dcterms:created xsi:type="dcterms:W3CDTF">2017-02-26T17:36:02Z</dcterms:created>
  <dcterms:modified xsi:type="dcterms:W3CDTF">2018-04-23T10:03:30Z</dcterms:modified>
</cp:coreProperties>
</file>