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0" r:id="rId17"/>
    <p:sldId id="273" r:id="rId18"/>
    <p:sldId id="275" r:id="rId19"/>
    <p:sldId id="274" r:id="rId20"/>
    <p:sldId id="276" r:id="rId21"/>
    <p:sldId id="277" r:id="rId22"/>
    <p:sldId id="279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DB993-E51E-488C-BF48-FE9A4DA1DEAD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A082D-EF9C-4FFB-A942-D28942E7240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08.01.2018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Biyokimyasal Ölçüm Teknikleri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smtClean="0"/>
              <a:t>ELISA</a:t>
            </a:r>
          </a:p>
          <a:p>
            <a:endParaRPr lang="tr-TR" dirty="0" smtClean="0"/>
          </a:p>
          <a:p>
            <a:r>
              <a:rPr lang="tr-TR" b="1" dirty="0" err="1" smtClean="0"/>
              <a:t>Elektroforez</a:t>
            </a:r>
            <a:endParaRPr lang="tr-TR" b="1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SDS-PAGE</a:t>
            </a:r>
          </a:p>
          <a:p>
            <a:endParaRPr lang="tr-TR" dirty="0" smtClean="0"/>
          </a:p>
          <a:p>
            <a:r>
              <a:rPr lang="tr-TR" b="1" dirty="0" smtClean="0"/>
              <a:t>Kromatografi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HPLC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Destek ortamı olarak, filtre kağıdı, </a:t>
            </a:r>
            <a:r>
              <a:rPr lang="tr-TR" dirty="0" err="1" smtClean="0"/>
              <a:t>agaroz</a:t>
            </a:r>
            <a:r>
              <a:rPr lang="tr-TR" dirty="0" smtClean="0"/>
              <a:t> jeli, selüloz asetat, </a:t>
            </a:r>
            <a:r>
              <a:rPr lang="tr-TR" dirty="0" err="1" smtClean="0"/>
              <a:t>poliakrilamid</a:t>
            </a:r>
            <a:r>
              <a:rPr lang="tr-TR" dirty="0" smtClean="0"/>
              <a:t> jeli veya nişasta jeli kullanılabilir.</a:t>
            </a:r>
          </a:p>
          <a:p>
            <a:endParaRPr lang="tr-TR" dirty="0" smtClean="0"/>
          </a:p>
          <a:p>
            <a:r>
              <a:rPr lang="tr-TR" dirty="0" smtClean="0"/>
              <a:t>Destek ortamı olarak filtre kağıdı kullanılan kağıt </a:t>
            </a:r>
            <a:r>
              <a:rPr lang="tr-TR" dirty="0" err="1" smtClean="0"/>
              <a:t>elektroforezinin</a:t>
            </a:r>
            <a:r>
              <a:rPr lang="tr-TR" dirty="0" smtClean="0"/>
              <a:t> avantajı ucuz ve yüksek gerilimlere dayanıklı bir özelliğe sahip olmasıdır.</a:t>
            </a:r>
          </a:p>
          <a:p>
            <a:endParaRPr lang="tr-TR" dirty="0" smtClean="0"/>
          </a:p>
          <a:p>
            <a:r>
              <a:rPr lang="tr-TR" dirty="0" err="1" smtClean="0"/>
              <a:t>Agaroz</a:t>
            </a:r>
            <a:r>
              <a:rPr lang="tr-TR" dirty="0" smtClean="0"/>
              <a:t> jel </a:t>
            </a:r>
            <a:r>
              <a:rPr lang="tr-TR" dirty="0" err="1" smtClean="0"/>
              <a:t>elektroforezinde</a:t>
            </a:r>
            <a:r>
              <a:rPr lang="tr-TR" dirty="0" smtClean="0"/>
              <a:t>, destek ortamı olarak kullanılan </a:t>
            </a:r>
            <a:r>
              <a:rPr lang="tr-TR" dirty="0" err="1" smtClean="0"/>
              <a:t>agaroz</a:t>
            </a:r>
            <a:r>
              <a:rPr lang="tr-TR" dirty="0" smtClean="0"/>
              <a:t> jeli çok iyi şeffaflaştığı için, </a:t>
            </a:r>
            <a:r>
              <a:rPr lang="tr-TR" dirty="0" err="1" smtClean="0"/>
              <a:t>dansitometrik</a:t>
            </a:r>
            <a:r>
              <a:rPr lang="tr-TR" dirty="0" smtClean="0"/>
              <a:t> ölçümlerin güvenilirliği daha fazladır. Bu nedenle </a:t>
            </a:r>
            <a:r>
              <a:rPr lang="tr-TR" dirty="0" err="1" smtClean="0"/>
              <a:t>agaroz</a:t>
            </a:r>
            <a:r>
              <a:rPr lang="tr-TR" dirty="0" smtClean="0"/>
              <a:t> jel </a:t>
            </a:r>
            <a:r>
              <a:rPr lang="tr-TR" dirty="0" err="1" smtClean="0"/>
              <a:t>elektroforezi</a:t>
            </a:r>
            <a:r>
              <a:rPr lang="tr-TR" dirty="0" smtClean="0"/>
              <a:t>, rutinde yaygın olarak kullanılmaktadır.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Poliakrilamid</a:t>
            </a:r>
            <a:r>
              <a:rPr lang="tr-TR" dirty="0" smtClean="0"/>
              <a:t> ve nişasta jelinin kullanıldığı </a:t>
            </a:r>
            <a:r>
              <a:rPr lang="tr-TR" dirty="0" err="1" smtClean="0"/>
              <a:t>elektroforezlerde</a:t>
            </a:r>
            <a:r>
              <a:rPr lang="tr-TR" dirty="0" smtClean="0"/>
              <a:t> ayırma gücü çok iyidir; </a:t>
            </a:r>
            <a:r>
              <a:rPr lang="tr-TR" dirty="0" smtClean="0"/>
              <a:t>b</a:t>
            </a:r>
            <a:r>
              <a:rPr lang="tr-TR" dirty="0" smtClean="0"/>
              <a:t>ir tek amino asidi farklı olan proteinler bile birbirlerinden bu destek ortamları ile ayrılabilir.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SDS-PAGE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Proteinleri </a:t>
            </a:r>
            <a:r>
              <a:rPr lang="tr-TR" dirty="0" err="1" smtClean="0"/>
              <a:t>denatüre</a:t>
            </a:r>
            <a:r>
              <a:rPr lang="tr-TR" dirty="0" smtClean="0"/>
              <a:t> etmek için sodyum </a:t>
            </a:r>
            <a:r>
              <a:rPr lang="tr-TR" dirty="0" err="1" smtClean="0"/>
              <a:t>dodesil</a:t>
            </a:r>
            <a:r>
              <a:rPr lang="tr-TR" dirty="0" smtClean="0"/>
              <a:t> sülfat (SDS) ve destek ortamı olarak </a:t>
            </a:r>
            <a:r>
              <a:rPr lang="tr-TR" dirty="0" err="1" smtClean="0"/>
              <a:t>poliakrilamid</a:t>
            </a:r>
            <a:r>
              <a:rPr lang="tr-TR" dirty="0" smtClean="0"/>
              <a:t> jel (PAG) kullanılan </a:t>
            </a:r>
            <a:r>
              <a:rPr lang="tr-TR" dirty="0" err="1" smtClean="0"/>
              <a:t>elektroforez</a:t>
            </a:r>
            <a:r>
              <a:rPr lang="tr-TR" dirty="0" smtClean="0"/>
              <a:t> (E) türüne kısaca SDS-PAGE (</a:t>
            </a:r>
            <a:r>
              <a:rPr lang="tr-TR" dirty="0" err="1" smtClean="0"/>
              <a:t>sodium</a:t>
            </a:r>
            <a:r>
              <a:rPr lang="tr-TR" dirty="0" smtClean="0"/>
              <a:t> </a:t>
            </a:r>
            <a:r>
              <a:rPr lang="tr-TR" dirty="0" err="1" smtClean="0"/>
              <a:t>dodecyl</a:t>
            </a:r>
            <a:r>
              <a:rPr lang="tr-TR" dirty="0" smtClean="0"/>
              <a:t> </a:t>
            </a:r>
            <a:r>
              <a:rPr lang="tr-TR" dirty="0" err="1" smtClean="0"/>
              <a:t>sulfate</a:t>
            </a:r>
            <a:r>
              <a:rPr lang="tr-TR" dirty="0" smtClean="0"/>
              <a:t> </a:t>
            </a:r>
            <a:r>
              <a:rPr lang="tr-TR" dirty="0" err="1" smtClean="0"/>
              <a:t>polyacrylamide</a:t>
            </a:r>
            <a:r>
              <a:rPr lang="tr-TR" dirty="0" smtClean="0"/>
              <a:t> gel </a:t>
            </a:r>
            <a:r>
              <a:rPr lang="tr-TR" dirty="0" err="1" smtClean="0"/>
              <a:t>electrophoresis</a:t>
            </a:r>
            <a:r>
              <a:rPr lang="tr-TR" dirty="0" smtClean="0"/>
              <a:t>) denir.</a:t>
            </a:r>
          </a:p>
          <a:p>
            <a:endParaRPr lang="tr-TR" dirty="0" smtClean="0"/>
          </a:p>
          <a:p>
            <a:r>
              <a:rPr lang="tr-TR" dirty="0" smtClean="0"/>
              <a:t>Kısacası</a:t>
            </a:r>
            <a:r>
              <a:rPr lang="tr-TR" dirty="0" smtClean="0"/>
              <a:t>; SDS </a:t>
            </a:r>
            <a:r>
              <a:rPr lang="tr-TR" dirty="0" smtClean="0"/>
              <a:t>içinde </a:t>
            </a:r>
            <a:r>
              <a:rPr lang="tr-TR" dirty="0" smtClean="0"/>
              <a:t>çözülmüş proteinlerden meydana gelen bir </a:t>
            </a:r>
            <a:r>
              <a:rPr lang="tr-TR" dirty="0" smtClean="0"/>
              <a:t>karışımın </a:t>
            </a:r>
            <a:r>
              <a:rPr lang="tr-TR" dirty="0" err="1" smtClean="0"/>
              <a:t>poliakrilamid</a:t>
            </a:r>
            <a:r>
              <a:rPr lang="tr-TR" dirty="0" smtClean="0"/>
              <a:t> </a:t>
            </a:r>
            <a:r>
              <a:rPr lang="tr-TR" dirty="0" smtClean="0"/>
              <a:t>jelde </a:t>
            </a:r>
            <a:r>
              <a:rPr lang="tr-TR" dirty="0" smtClean="0"/>
              <a:t>yürütülmesi işlemidir.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KROMATOGRAFİ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Kromatografi; herhangi bir karışımdaki maddelerin biri sabit diğeri hareketli </a:t>
            </a:r>
            <a:r>
              <a:rPr lang="tr-TR" smtClean="0"/>
              <a:t>(mobil) </a:t>
            </a:r>
            <a:r>
              <a:rPr lang="tr-TR" dirty="0" smtClean="0"/>
              <a:t>olan iki faz kullanılarak birbirlerinden ayrılması işlemidir.</a:t>
            </a:r>
          </a:p>
          <a:p>
            <a:endParaRPr lang="tr-TR" dirty="0" smtClean="0"/>
          </a:p>
          <a:p>
            <a:r>
              <a:rPr lang="tr-TR" dirty="0" smtClean="0"/>
              <a:t>Madde karışımı mobil fazla birlikte sabit faz üzerinde hareket ederken; moleküller </a:t>
            </a:r>
            <a:r>
              <a:rPr lang="tr-TR" dirty="0" smtClean="0"/>
              <a:t>büyüklük, şekil, yük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tr-TR" dirty="0" err="1" smtClean="0"/>
              <a:t>hidrofobik</a:t>
            </a:r>
            <a:r>
              <a:rPr lang="tr-TR" dirty="0" smtClean="0"/>
              <a:t> grup taşıma ve sabit faza tutunma kapasitesi gibi özellikleri ile</a:t>
            </a:r>
            <a:r>
              <a:rPr lang="tr-TR" dirty="0" smtClean="0"/>
              <a:t> giderek birbirlerinden ayrışır.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Sabit faz: Katı özelliktedir veya katı bir destek üzerine tutunmuş sıvı tabakadan oluşur.</a:t>
            </a:r>
          </a:p>
          <a:p>
            <a:endParaRPr lang="tr-TR" dirty="0" smtClean="0"/>
          </a:p>
          <a:p>
            <a:r>
              <a:rPr lang="tr-TR" dirty="0" smtClean="0"/>
              <a:t>Mobil faz: Sıvı veya gaz özelliğindedir. Madde karışımını hareket ettirir. Eğer mobil faz sıvı ise, ayrıştırma yöntemi “sıvı kromatografisi (</a:t>
            </a:r>
            <a:r>
              <a:rPr lang="tr-TR" dirty="0" err="1" smtClean="0"/>
              <a:t>liquid</a:t>
            </a:r>
            <a:r>
              <a:rPr lang="tr-TR" dirty="0" smtClean="0"/>
              <a:t> </a:t>
            </a:r>
            <a:r>
              <a:rPr lang="tr-TR" dirty="0" err="1" smtClean="0"/>
              <a:t>chromatography</a:t>
            </a:r>
            <a:r>
              <a:rPr lang="tr-TR" dirty="0" smtClean="0"/>
              <a:t>; LC)</a:t>
            </a:r>
            <a:r>
              <a:rPr lang="tr-TR" dirty="0" smtClean="0"/>
              <a:t>;</a:t>
            </a:r>
            <a:r>
              <a:rPr lang="en-US" dirty="0" smtClean="0"/>
              <a:t> </a:t>
            </a:r>
            <a:r>
              <a:rPr lang="tr-TR" dirty="0" smtClean="0"/>
              <a:t>eğer mobil faz gaz ise yöntem gaz kromatografisi (</a:t>
            </a:r>
            <a:r>
              <a:rPr lang="en-US" dirty="0" smtClean="0"/>
              <a:t>gas chromatography</a:t>
            </a:r>
            <a:r>
              <a:rPr lang="tr-TR" dirty="0" smtClean="0"/>
              <a:t>; </a:t>
            </a:r>
            <a:r>
              <a:rPr lang="en-US" dirty="0" smtClean="0"/>
              <a:t>GC)</a:t>
            </a:r>
            <a:r>
              <a:rPr lang="tr-TR" dirty="0" smtClean="0"/>
              <a:t> adını alır.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>Bazı Kromatografi Tipleri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dirty="0" smtClean="0"/>
              <a:t>1) Kolon kromatografisi: Sabit faz olarak kolon kullanılır. Mobil faza, yıkama tamponu (</a:t>
            </a:r>
            <a:r>
              <a:rPr lang="tr-TR" dirty="0" err="1" smtClean="0"/>
              <a:t>wash</a:t>
            </a:r>
            <a:r>
              <a:rPr lang="tr-TR" dirty="0" smtClean="0"/>
              <a:t> </a:t>
            </a:r>
            <a:r>
              <a:rPr lang="tr-TR" dirty="0" err="1" smtClean="0"/>
              <a:t>buffer</a:t>
            </a:r>
            <a:r>
              <a:rPr lang="tr-TR" dirty="0" smtClean="0"/>
              <a:t>) da denir.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2) İyon değişim (</a:t>
            </a:r>
            <a:r>
              <a:rPr lang="tr-TR" dirty="0" err="1" smtClean="0"/>
              <a:t>ion</a:t>
            </a:r>
            <a:r>
              <a:rPr lang="tr-TR" dirty="0" smtClean="0"/>
              <a:t>-</a:t>
            </a:r>
            <a:r>
              <a:rPr lang="tr-TR" dirty="0" err="1" smtClean="0"/>
              <a:t>exchange</a:t>
            </a:r>
            <a:r>
              <a:rPr lang="tr-TR" dirty="0" smtClean="0"/>
              <a:t>) kromatografisi: Sabit faz ve ayrıştırılacak olan maddeler yüklüdür. Sabit faz pozitif olarak yüklü ise anyon değişim, negatif olarak yüklü ise katyon değişim </a:t>
            </a:r>
            <a:r>
              <a:rPr lang="tr-TR" dirty="0" err="1" smtClean="0"/>
              <a:t>matriksi</a:t>
            </a:r>
            <a:r>
              <a:rPr lang="tr-TR" dirty="0" smtClean="0"/>
              <a:t> olarak adlandırılır.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3) Moleküler elek (</a:t>
            </a:r>
            <a:r>
              <a:rPr lang="tr-TR" dirty="0" err="1" smtClean="0"/>
              <a:t>molecular</a:t>
            </a:r>
            <a:r>
              <a:rPr lang="tr-TR" dirty="0" smtClean="0"/>
              <a:t> </a:t>
            </a:r>
            <a:r>
              <a:rPr lang="tr-TR" dirty="0" err="1" smtClean="0"/>
              <a:t>sieve</a:t>
            </a:r>
            <a:r>
              <a:rPr lang="tr-TR" dirty="0" smtClean="0"/>
              <a:t>) kromatografisi: Maddeler molekül büyüklüklerine göre ayrışır. Sabit fazda küçük </a:t>
            </a:r>
            <a:r>
              <a:rPr lang="tr-TR" dirty="0" err="1" smtClean="0"/>
              <a:t>porlar</a:t>
            </a:r>
            <a:r>
              <a:rPr lang="tr-TR" dirty="0" smtClean="0"/>
              <a:t> vardır. Bu </a:t>
            </a:r>
            <a:r>
              <a:rPr lang="tr-TR" dirty="0" err="1" smtClean="0"/>
              <a:t>porlardan</a:t>
            </a:r>
            <a:r>
              <a:rPr lang="tr-TR" dirty="0" smtClean="0"/>
              <a:t> daha büyük moleküller, jel partiküllerinin içinden geçemez ve partiküllerin arasındaki boşluktan hızla akar. </a:t>
            </a:r>
            <a:r>
              <a:rPr lang="tr-TR" dirty="0" err="1" smtClean="0"/>
              <a:t>Porlardan</a:t>
            </a:r>
            <a:r>
              <a:rPr lang="tr-TR" dirty="0" smtClean="0"/>
              <a:t> daha küçük moleküller ise </a:t>
            </a:r>
            <a:r>
              <a:rPr lang="tr-TR" dirty="0" err="1" smtClean="0"/>
              <a:t>porlar</a:t>
            </a:r>
            <a:r>
              <a:rPr lang="tr-TR" dirty="0" smtClean="0"/>
              <a:t> arasına girer ve kolonu daha uzun sürede terk eder.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4) </a:t>
            </a:r>
            <a:r>
              <a:rPr lang="tr-TR" dirty="0" err="1" smtClean="0"/>
              <a:t>Affinite</a:t>
            </a:r>
            <a:r>
              <a:rPr lang="tr-TR" dirty="0" smtClean="0"/>
              <a:t> kromatografisi: Hedef analit, sabit fazda bulunan liganda tutunur; </a:t>
            </a:r>
            <a:r>
              <a:rPr lang="tr-TR" dirty="0" smtClean="0"/>
              <a:t>d</a:t>
            </a:r>
            <a:r>
              <a:rPr lang="tr-TR" dirty="0" smtClean="0"/>
              <a:t>iğerleri atılır. Daha sonra ortamın </a:t>
            </a:r>
            <a:r>
              <a:rPr lang="tr-TR" dirty="0" err="1" smtClean="0"/>
              <a:t>pH’sını</a:t>
            </a:r>
            <a:r>
              <a:rPr lang="tr-TR" dirty="0" smtClean="0"/>
              <a:t> değiştirmek gibi yöntemler uygulanarak hedef protein </a:t>
            </a:r>
            <a:r>
              <a:rPr lang="tr-TR" dirty="0" err="1" smtClean="0"/>
              <a:t>elüe</a:t>
            </a:r>
            <a:r>
              <a:rPr lang="tr-TR" dirty="0" smtClean="0"/>
              <a:t> edilir.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5) Kağıt kromatografisi: Sabit faz, suyla yüksek oranda doyurulmuş selülozdur. Hareketli faz ise uygun bir sıvı çözücüdür.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6) İnce-tabaka kromatografisi: Bu yöntemde sıvı olan mobil faz, ince plaka şeklindeki sabit faz boyunca </a:t>
            </a:r>
            <a:r>
              <a:rPr lang="tr-TR" dirty="0" err="1" smtClean="0"/>
              <a:t>kapiller</a:t>
            </a:r>
            <a:r>
              <a:rPr lang="tr-TR" dirty="0" smtClean="0"/>
              <a:t> etkiyle yukarıya doğru ilerler. 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7) Gaz kromatografisi: Taşıyıcı (mobil) fazı helyum (He) ve azot (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tr-TR" dirty="0" smtClean="0"/>
              <a:t>) gibi gazlardır. Sabit fazı sıvıdır. Yani, gaz kromatografisi bir gaz-sıvı kromatografisidir.</a:t>
            </a:r>
            <a:r>
              <a:rPr lang="en-US" dirty="0" smtClean="0"/>
              <a:t> 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8) Yüksek </a:t>
            </a:r>
            <a:r>
              <a:rPr lang="tr-TR" dirty="0" err="1" smtClean="0"/>
              <a:t>başınçlı</a:t>
            </a:r>
            <a:r>
              <a:rPr lang="tr-TR" dirty="0" smtClean="0"/>
              <a:t> sıvı kromatografisi (</a:t>
            </a:r>
            <a:r>
              <a:rPr lang="tr-TR" dirty="0" err="1" smtClean="0"/>
              <a:t>h</a:t>
            </a:r>
            <a:r>
              <a:rPr lang="tr-TR" dirty="0" err="1" smtClean="0"/>
              <a:t>igh</a:t>
            </a:r>
            <a:r>
              <a:rPr lang="tr-TR" dirty="0" smtClean="0"/>
              <a:t>-</a:t>
            </a:r>
            <a:r>
              <a:rPr lang="tr-TR" dirty="0" err="1" smtClean="0"/>
              <a:t>pressure</a:t>
            </a:r>
            <a:r>
              <a:rPr lang="tr-TR" dirty="0" smtClean="0"/>
              <a:t> </a:t>
            </a:r>
            <a:r>
              <a:rPr lang="tr-TR" dirty="0" err="1" smtClean="0"/>
              <a:t>liquid</a:t>
            </a:r>
            <a:r>
              <a:rPr lang="tr-TR" dirty="0" smtClean="0"/>
              <a:t> </a:t>
            </a:r>
            <a:r>
              <a:rPr lang="tr-TR" dirty="0" err="1" smtClean="0"/>
              <a:t>chromatography</a:t>
            </a:r>
            <a:r>
              <a:rPr lang="tr-TR" dirty="0" smtClean="0"/>
              <a:t>; HPLC): Mobil faz, yüksek basınç altında ve yüksek akış hızıyla sabit fazdan (kolondan) geçer.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tr-TR" dirty="0" smtClean="0"/>
              <a:t>Kolon Kromatografisi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4039"/>
            <a:ext cx="9144000" cy="597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856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on- exchange chromatography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28670"/>
            <a:ext cx="9144001" cy="5118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ELISA 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b="1" dirty="0" err="1" smtClean="0"/>
              <a:t>E</a:t>
            </a:r>
            <a:r>
              <a:rPr lang="tr-TR" dirty="0" err="1" smtClean="0"/>
              <a:t>nzyme</a:t>
            </a:r>
            <a:r>
              <a:rPr lang="tr-TR" dirty="0" smtClean="0"/>
              <a:t>-</a:t>
            </a:r>
            <a:r>
              <a:rPr lang="tr-TR" b="1" dirty="0" err="1" smtClean="0"/>
              <a:t>L</a:t>
            </a:r>
            <a:r>
              <a:rPr lang="tr-TR" dirty="0" err="1" smtClean="0"/>
              <a:t>inked</a:t>
            </a:r>
            <a:r>
              <a:rPr lang="tr-TR" dirty="0" smtClean="0"/>
              <a:t> </a:t>
            </a:r>
            <a:r>
              <a:rPr lang="tr-TR" b="1" dirty="0" err="1" smtClean="0"/>
              <a:t>I</a:t>
            </a:r>
            <a:r>
              <a:rPr lang="tr-TR" dirty="0" err="1" smtClean="0"/>
              <a:t>mmuno</a:t>
            </a:r>
            <a:r>
              <a:rPr lang="tr-TR" b="1" dirty="0" err="1" smtClean="0"/>
              <a:t>S</a:t>
            </a:r>
            <a:r>
              <a:rPr lang="tr-TR" dirty="0" err="1" smtClean="0"/>
              <a:t>orbent</a:t>
            </a:r>
            <a:r>
              <a:rPr lang="tr-TR" dirty="0" smtClean="0"/>
              <a:t> </a:t>
            </a:r>
            <a:r>
              <a:rPr lang="tr-TR" b="1" dirty="0" err="1" smtClean="0"/>
              <a:t>A</a:t>
            </a:r>
            <a:r>
              <a:rPr lang="tr-TR" dirty="0" err="1" smtClean="0"/>
              <a:t>ssay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Enzim </a:t>
            </a:r>
            <a:r>
              <a:rPr lang="tr-TR" dirty="0" err="1" smtClean="0"/>
              <a:t>immunoassay</a:t>
            </a:r>
            <a:r>
              <a:rPr lang="tr-TR" dirty="0" smtClean="0"/>
              <a:t> (</a:t>
            </a:r>
            <a:r>
              <a:rPr lang="tr-TR" dirty="0" err="1" smtClean="0"/>
              <a:t>enzyme</a:t>
            </a:r>
            <a:r>
              <a:rPr lang="tr-TR" dirty="0" smtClean="0"/>
              <a:t> </a:t>
            </a:r>
            <a:r>
              <a:rPr lang="tr-TR" dirty="0" err="1" smtClean="0"/>
              <a:t>immunoassay</a:t>
            </a:r>
            <a:r>
              <a:rPr lang="tr-TR" dirty="0" smtClean="0"/>
              <a:t>; EIA) da denir.</a:t>
            </a:r>
          </a:p>
          <a:p>
            <a:endParaRPr lang="tr-TR" dirty="0" smtClean="0"/>
          </a:p>
          <a:p>
            <a:r>
              <a:rPr lang="tr-TR" dirty="0" smtClean="0"/>
              <a:t>Bu ölçüm tekniğinde, konsantrasyonu ölçülecek madde (bir antijen olarak işlem görür), bir antikorla kompleks oluşturur ve bu antikor bir enzimle ilişkilidir. Antikora bağlı bu enzim, </a:t>
            </a:r>
            <a:r>
              <a:rPr lang="tr-TR" dirty="0" err="1" smtClean="0"/>
              <a:t>substratını</a:t>
            </a:r>
            <a:r>
              <a:rPr lang="tr-TR" dirty="0" smtClean="0"/>
              <a:t> ölçülebilir bir ürüne dönüştürür.</a:t>
            </a:r>
          </a:p>
          <a:p>
            <a:endParaRPr lang="tr-TR" dirty="0" smtClean="0"/>
          </a:p>
          <a:p>
            <a:r>
              <a:rPr lang="tr-TR" dirty="0" smtClean="0"/>
              <a:t>Ölçülen ürünün konsantrasyonu; sırasıyla, enzim aktivitesini, bu da enzimin bağlı olduğu antikor konsantrasyonunu ve dolayısıyla konsantrasyonu ölçülmek istenen maddeyi (antijeni) yansıtır.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Moleküler elek </a:t>
            </a:r>
            <a:r>
              <a:rPr lang="tr-TR" sz="2800" b="1" dirty="0" smtClean="0"/>
              <a:t>(jel </a:t>
            </a:r>
            <a:r>
              <a:rPr lang="tr-TR" sz="2800" b="1" dirty="0" err="1" smtClean="0"/>
              <a:t>filtrasyon</a:t>
            </a:r>
            <a:r>
              <a:rPr lang="tr-TR" sz="2800" b="1" dirty="0" smtClean="0"/>
              <a:t>) kromatografisi</a:t>
            </a:r>
            <a:endParaRPr lang="tr-TR" sz="28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84088"/>
            <a:ext cx="9144000" cy="597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tr-TR" sz="2400" b="1" dirty="0" err="1" smtClean="0"/>
              <a:t>Affinite</a:t>
            </a:r>
            <a:r>
              <a:rPr lang="tr-TR" sz="2400" b="1" dirty="0" smtClean="0"/>
              <a:t> Kromatografisi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7451"/>
            <a:ext cx="9144000" cy="61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Kağıt Kromatografisi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906" t="25676" b="8108"/>
          <a:stretch>
            <a:fillRect/>
          </a:stretch>
        </p:blipFill>
        <p:spPr bwMode="auto">
          <a:xfrm>
            <a:off x="0" y="2071678"/>
            <a:ext cx="914548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İnce-Tabaka Kromatografisi</a:t>
            </a:r>
            <a:endParaRPr lang="tr-TR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153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Yüksek </a:t>
            </a:r>
            <a:r>
              <a:rPr lang="tr-TR" sz="3200" dirty="0" err="1" smtClean="0"/>
              <a:t>Başınçlı</a:t>
            </a:r>
            <a:r>
              <a:rPr lang="tr-TR" sz="3200" dirty="0" smtClean="0"/>
              <a:t> Sıvı </a:t>
            </a:r>
            <a:r>
              <a:rPr lang="tr-TR" sz="3200" dirty="0" smtClean="0"/>
              <a:t>K</a:t>
            </a:r>
            <a:r>
              <a:rPr lang="tr-TR" sz="3200" dirty="0" smtClean="0"/>
              <a:t>romatografisi (</a:t>
            </a:r>
            <a:r>
              <a:rPr lang="tr-TR" sz="3200" dirty="0" err="1" smtClean="0"/>
              <a:t>High</a:t>
            </a:r>
            <a:r>
              <a:rPr lang="tr-TR" sz="3200" dirty="0" smtClean="0"/>
              <a:t>-</a:t>
            </a:r>
            <a:r>
              <a:rPr lang="tr-TR" sz="3200" dirty="0" err="1" smtClean="0"/>
              <a:t>P</a:t>
            </a:r>
            <a:r>
              <a:rPr lang="tr-TR" sz="3200" dirty="0" err="1" smtClean="0"/>
              <a:t>ressure</a:t>
            </a:r>
            <a:r>
              <a:rPr lang="tr-TR" sz="3200" dirty="0" smtClean="0"/>
              <a:t> </a:t>
            </a:r>
            <a:r>
              <a:rPr lang="tr-TR" sz="3200" dirty="0" err="1" smtClean="0"/>
              <a:t>Liquid</a:t>
            </a:r>
            <a:r>
              <a:rPr lang="tr-TR" sz="3200" dirty="0" smtClean="0"/>
              <a:t> </a:t>
            </a:r>
            <a:r>
              <a:rPr lang="tr-TR" sz="3200" dirty="0" err="1" smtClean="0"/>
              <a:t>Chromatography</a:t>
            </a:r>
            <a:r>
              <a:rPr lang="tr-TR" sz="3200" dirty="0" smtClean="0"/>
              <a:t>; </a:t>
            </a:r>
            <a:r>
              <a:rPr lang="tr-TR" sz="3200" dirty="0" smtClean="0"/>
              <a:t>HPLC) 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Mobil </a:t>
            </a:r>
            <a:r>
              <a:rPr lang="tr-TR" dirty="0" smtClean="0"/>
              <a:t>faz, yüksek basınç altında ve yüksek akış hızıyla sabit fazdan (kolondan) geçer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Temel bileşenleri şunlardır:</a:t>
            </a:r>
          </a:p>
          <a:p>
            <a:pPr lvl="1"/>
            <a:r>
              <a:rPr lang="tr-TR" dirty="0" smtClean="0"/>
              <a:t>Mobil faz (çözücü)</a:t>
            </a:r>
          </a:p>
          <a:p>
            <a:pPr lvl="1"/>
            <a:r>
              <a:rPr lang="tr-TR" dirty="0" smtClean="0"/>
              <a:t>Örnekleyici (</a:t>
            </a:r>
            <a:r>
              <a:rPr lang="tr-TR" dirty="0" err="1" smtClean="0"/>
              <a:t>sampler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Pompa (yüksek basınç ve akış hızı oluşturur)</a:t>
            </a:r>
          </a:p>
          <a:p>
            <a:pPr lvl="1"/>
            <a:r>
              <a:rPr lang="tr-TR" dirty="0" smtClean="0"/>
              <a:t>Kolon (sabit faz)</a:t>
            </a:r>
          </a:p>
          <a:p>
            <a:pPr lvl="1"/>
            <a:r>
              <a:rPr lang="tr-TR" dirty="0" err="1" smtClean="0"/>
              <a:t>Dedektör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HPLC Cihazının Temel Bileşenleri</a:t>
            </a:r>
            <a:endParaRPr lang="tr-TR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5705"/>
            <a:ext cx="9144000" cy="510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85728"/>
            <a:ext cx="2257412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HPLC Cihazı</a:t>
            </a:r>
            <a:endParaRPr lang="tr-TR" dirty="0"/>
          </a:p>
        </p:txBody>
      </p:sp>
      <p:pic>
        <p:nvPicPr>
          <p:cNvPr id="37890" name="Picture 2" descr="HPLC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4189" y="0"/>
            <a:ext cx="64698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ELISA’da</a:t>
            </a:r>
            <a:r>
              <a:rPr lang="tr-TR" dirty="0" smtClean="0"/>
              <a:t> Temel Bileşenler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4614866" cy="5929354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/>
              <a:t>Antijen:</a:t>
            </a:r>
            <a:r>
              <a:rPr lang="tr-TR" dirty="0" smtClean="0"/>
              <a:t> Konsantrasyonu ölçülmek istenen madde.</a:t>
            </a:r>
          </a:p>
          <a:p>
            <a:endParaRPr lang="tr-TR" dirty="0" smtClean="0"/>
          </a:p>
          <a:p>
            <a:r>
              <a:rPr lang="tr-TR" b="1" dirty="0" smtClean="0"/>
              <a:t>Antikor:</a:t>
            </a:r>
            <a:r>
              <a:rPr lang="tr-TR" dirty="0" smtClean="0"/>
              <a:t> Ölçümün türüne göre 1, 2 veya 3 çeşit olabilir. Bunlardan biri enzim-bağlıdır.</a:t>
            </a:r>
          </a:p>
          <a:p>
            <a:endParaRPr lang="tr-TR" dirty="0" smtClean="0"/>
          </a:p>
          <a:p>
            <a:r>
              <a:rPr lang="tr-TR" b="1" dirty="0" smtClean="0"/>
              <a:t>Enzim:</a:t>
            </a:r>
            <a:r>
              <a:rPr lang="tr-TR" dirty="0" smtClean="0"/>
              <a:t> Antikora bağlıdır ve </a:t>
            </a:r>
            <a:r>
              <a:rPr lang="tr-TR" dirty="0" err="1" smtClean="0"/>
              <a:t>substratını</a:t>
            </a:r>
            <a:r>
              <a:rPr lang="tr-TR" dirty="0" smtClean="0"/>
              <a:t> konsantrasyonu ölçülebilecek olan bir ürüne dönüştürür. Genellikle </a:t>
            </a:r>
            <a:r>
              <a:rPr lang="en-US" dirty="0" smtClean="0"/>
              <a:t>horseradish </a:t>
            </a:r>
            <a:r>
              <a:rPr lang="en-US" dirty="0" err="1" smtClean="0"/>
              <a:t>peroxidase</a:t>
            </a:r>
            <a:r>
              <a:rPr lang="en-US" dirty="0" smtClean="0"/>
              <a:t> (HRP) </a:t>
            </a:r>
            <a:r>
              <a:rPr lang="tr-TR" dirty="0" smtClean="0"/>
              <a:t>ve</a:t>
            </a:r>
            <a:r>
              <a:rPr lang="en-US" dirty="0" smtClean="0"/>
              <a:t> </a:t>
            </a:r>
            <a:r>
              <a:rPr lang="en-US" dirty="0" smtClean="0"/>
              <a:t>alkaline </a:t>
            </a:r>
            <a:r>
              <a:rPr lang="en-US" dirty="0" err="1" smtClean="0"/>
              <a:t>phosphatase</a:t>
            </a:r>
            <a:r>
              <a:rPr lang="en-US" dirty="0" smtClean="0"/>
              <a:t> (AP</a:t>
            </a:r>
            <a:r>
              <a:rPr lang="en-US" dirty="0" smtClean="0"/>
              <a:t>)</a:t>
            </a:r>
            <a:r>
              <a:rPr lang="tr-TR" dirty="0" smtClean="0"/>
              <a:t> enzimleri kullanılır.</a:t>
            </a:r>
          </a:p>
          <a:p>
            <a:endParaRPr lang="tr-TR" dirty="0" smtClean="0"/>
          </a:p>
          <a:p>
            <a:r>
              <a:rPr lang="tr-TR" b="1" dirty="0" smtClean="0"/>
              <a:t>Ürün:</a:t>
            </a:r>
            <a:r>
              <a:rPr lang="tr-TR" dirty="0" smtClean="0"/>
              <a:t> Genellikle </a:t>
            </a:r>
            <a:r>
              <a:rPr lang="tr-TR" dirty="0" err="1" smtClean="0"/>
              <a:t>s</a:t>
            </a:r>
            <a:r>
              <a:rPr lang="tr-TR" dirty="0" err="1" smtClean="0"/>
              <a:t>pektrofotometrik</a:t>
            </a:r>
            <a:r>
              <a:rPr lang="tr-TR" dirty="0" smtClean="0"/>
              <a:t> olarak konsantrasyonu belirlenir. Bu değer, antijen konsantrasyonu ile doğru orantılıdır.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857364"/>
            <a:ext cx="4000496" cy="211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9"/>
            <a:ext cx="7972452" cy="1214446"/>
          </a:xfrm>
        </p:spPr>
        <p:txBody>
          <a:bodyPr/>
          <a:lstStyle/>
          <a:p>
            <a:r>
              <a:rPr lang="tr-TR" dirty="0" smtClean="0"/>
              <a:t>ELISA ölçümleri için genellikle 96 kuyucuk (</a:t>
            </a:r>
            <a:r>
              <a:rPr lang="tr-TR" dirty="0" err="1" smtClean="0"/>
              <a:t>well</a:t>
            </a:r>
            <a:r>
              <a:rPr lang="tr-TR" dirty="0" smtClean="0"/>
              <a:t>) içeren </a:t>
            </a:r>
            <a:r>
              <a:rPr lang="tr-TR" dirty="0" err="1" smtClean="0"/>
              <a:t>pleytler</a:t>
            </a:r>
            <a:r>
              <a:rPr lang="tr-TR" dirty="0" smtClean="0"/>
              <a:t> kullanılır.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786610" cy="443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ELISA plate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tr-TR" dirty="0" smtClean="0"/>
              <a:t>ELISA Türleri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571768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Direkt ve </a:t>
            </a:r>
            <a:r>
              <a:rPr lang="tr-TR" dirty="0" err="1" smtClean="0"/>
              <a:t>indirekt</a:t>
            </a:r>
            <a:r>
              <a:rPr lang="tr-TR" dirty="0" smtClean="0"/>
              <a:t> ölçümde antijen </a:t>
            </a:r>
            <a:r>
              <a:rPr lang="tr-TR" dirty="0" err="1" smtClean="0"/>
              <a:t>pleyt</a:t>
            </a:r>
            <a:r>
              <a:rPr lang="tr-TR" dirty="0" smtClean="0"/>
              <a:t> tabanına tutunur. Sandviç metodunda ise, antijeni yakalamak için </a:t>
            </a:r>
            <a:r>
              <a:rPr lang="tr-TR" dirty="0" err="1" smtClean="0"/>
              <a:t>pleyt</a:t>
            </a:r>
            <a:r>
              <a:rPr lang="tr-TR" dirty="0" smtClean="0"/>
              <a:t> tabanına tutturulmuş bir yakalayıcı antikor bulunur.</a:t>
            </a:r>
          </a:p>
          <a:p>
            <a:endParaRPr lang="tr-TR" dirty="0" smtClean="0"/>
          </a:p>
          <a:p>
            <a:r>
              <a:rPr lang="tr-TR" dirty="0" smtClean="0"/>
              <a:t>Direkt ölçümde enzim-bağlı antikor, direkt olarak antijene tutunurken; </a:t>
            </a:r>
            <a:r>
              <a:rPr lang="tr-TR" dirty="0" err="1" smtClean="0"/>
              <a:t>indirekt</a:t>
            </a:r>
            <a:r>
              <a:rPr lang="tr-TR" dirty="0" smtClean="0"/>
              <a:t> ölçümde enzim-bağlı antikor, başka bir antikor aracılığıyla </a:t>
            </a:r>
            <a:r>
              <a:rPr lang="tr-TR" dirty="0" err="1" smtClean="0"/>
              <a:t>indirekt</a:t>
            </a:r>
            <a:r>
              <a:rPr lang="tr-TR" dirty="0" smtClean="0"/>
              <a:t> olarak antijene bağlanır.</a:t>
            </a:r>
          </a:p>
          <a:p>
            <a:endParaRPr lang="tr-TR" dirty="0" smtClean="0"/>
          </a:p>
          <a:p>
            <a:r>
              <a:rPr lang="tr-TR" dirty="0" smtClean="0"/>
              <a:t>Sandviç metodunda ise antijen (iki ekmek dilimi arasındaki peynir gibi) iki antikor arasında </a:t>
            </a:r>
            <a:r>
              <a:rPr lang="tr-TR" dirty="0" err="1" smtClean="0"/>
              <a:t>immobilize</a:t>
            </a:r>
            <a:r>
              <a:rPr lang="tr-TR" dirty="0" smtClean="0"/>
              <a:t> edilir.</a:t>
            </a:r>
            <a:endParaRPr lang="tr-TR" dirty="0"/>
          </a:p>
        </p:txBody>
      </p:sp>
      <p:pic>
        <p:nvPicPr>
          <p:cNvPr id="19458" name="Picture 2" descr="http://www.thermofisher.com/content/dam/LifeTech/global/life-sciences/protein-biology/PBLC/1499003520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06802"/>
            <a:ext cx="7929618" cy="2951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Sandviç Metoduyla Örnek Bir ELISA Ölçümü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tr-TR" dirty="0" smtClean="0"/>
              <a:t>1) Öncelikle </a:t>
            </a:r>
            <a:r>
              <a:rPr lang="tr-TR" dirty="0" err="1" smtClean="0"/>
              <a:t>pleytin</a:t>
            </a:r>
            <a:r>
              <a:rPr lang="tr-TR" dirty="0" smtClean="0"/>
              <a:t> kuyucuklarına numune ve standart </a:t>
            </a:r>
            <a:r>
              <a:rPr lang="tr-TR" dirty="0" err="1" smtClean="0"/>
              <a:t>pipetlenir</a:t>
            </a:r>
            <a:r>
              <a:rPr lang="tr-TR" dirty="0" smtClean="0"/>
              <a:t>. Böylece </a:t>
            </a:r>
            <a:r>
              <a:rPr lang="tr-TR" dirty="0" err="1" smtClean="0"/>
              <a:t>pleyt</a:t>
            </a:r>
            <a:r>
              <a:rPr lang="tr-TR" dirty="0" smtClean="0"/>
              <a:t> tabanında bulunan antikora antijen bağlanır.</a:t>
            </a:r>
          </a:p>
          <a:p>
            <a:pPr marL="914400" lvl="1" indent="-514350"/>
            <a:r>
              <a:rPr lang="tr-TR" dirty="0" smtClean="0"/>
              <a:t>Numune: Konsantrasyonunu belirlemek istediğimiz maddeyi (antijen) içeren örnek.</a:t>
            </a:r>
          </a:p>
          <a:p>
            <a:pPr marL="914400" lvl="1" indent="-514350"/>
            <a:r>
              <a:rPr lang="tr-TR" dirty="0" smtClean="0"/>
              <a:t>Standart: Bilinen konsantrasyonlarda madde (antijen) içeren solüsyon.</a:t>
            </a:r>
          </a:p>
          <a:p>
            <a:pPr>
              <a:buNone/>
            </a:pPr>
            <a:r>
              <a:rPr lang="tr-TR" dirty="0" smtClean="0"/>
              <a:t>2) Bir süre beklendikten sonra (</a:t>
            </a:r>
            <a:r>
              <a:rPr lang="tr-TR" dirty="0" err="1" smtClean="0"/>
              <a:t>inkübasyon</a:t>
            </a:r>
            <a:r>
              <a:rPr lang="tr-TR" dirty="0" smtClean="0"/>
              <a:t>) </a:t>
            </a:r>
            <a:r>
              <a:rPr lang="tr-TR" dirty="0" err="1" smtClean="0"/>
              <a:t>pleytin</a:t>
            </a:r>
            <a:r>
              <a:rPr lang="tr-TR" dirty="0" smtClean="0"/>
              <a:t> içindeki solüsyon dışarı dökülür ve </a:t>
            </a:r>
            <a:r>
              <a:rPr lang="tr-TR" dirty="0" err="1" smtClean="0"/>
              <a:t>pleyt</a:t>
            </a:r>
            <a:r>
              <a:rPr lang="tr-TR" dirty="0" smtClean="0"/>
              <a:t> yıkanır. Bu sayede </a:t>
            </a:r>
            <a:r>
              <a:rPr lang="tr-TR" dirty="0" err="1" smtClean="0"/>
              <a:t>pleyt</a:t>
            </a:r>
            <a:r>
              <a:rPr lang="tr-TR" dirty="0" smtClean="0"/>
              <a:t> içerisinde sadece antikora tutunmuş antijen kalır.</a:t>
            </a:r>
          </a:p>
          <a:p>
            <a:pPr>
              <a:buNone/>
            </a:pPr>
            <a:r>
              <a:rPr lang="tr-TR" dirty="0" smtClean="0"/>
              <a:t>3) Antikor solüsyonu </a:t>
            </a:r>
            <a:r>
              <a:rPr lang="tr-TR" dirty="0" err="1" smtClean="0"/>
              <a:t>pleyte</a:t>
            </a:r>
            <a:r>
              <a:rPr lang="tr-TR" dirty="0" smtClean="0"/>
              <a:t> </a:t>
            </a:r>
            <a:r>
              <a:rPr lang="tr-TR" dirty="0" err="1" smtClean="0"/>
              <a:t>pipetlenir</a:t>
            </a:r>
            <a:r>
              <a:rPr lang="tr-TR" dirty="0" smtClean="0"/>
              <a:t>. Kuyucuklarda ne kadar antijen varsa, o kadar sandviç yapı oluşur.</a:t>
            </a:r>
          </a:p>
          <a:p>
            <a:pPr>
              <a:buNone/>
            </a:pPr>
            <a:r>
              <a:rPr lang="tr-TR" dirty="0" smtClean="0"/>
              <a:t>4) </a:t>
            </a:r>
            <a:r>
              <a:rPr lang="tr-TR" dirty="0" smtClean="0"/>
              <a:t>Bir süre beklendikten sonra (</a:t>
            </a:r>
            <a:r>
              <a:rPr lang="tr-TR" dirty="0" err="1" smtClean="0"/>
              <a:t>inkübasyon</a:t>
            </a:r>
            <a:r>
              <a:rPr lang="tr-TR" dirty="0" smtClean="0"/>
              <a:t>) </a:t>
            </a:r>
            <a:r>
              <a:rPr lang="tr-TR" dirty="0" err="1" smtClean="0"/>
              <a:t>pleytin</a:t>
            </a:r>
            <a:r>
              <a:rPr lang="tr-TR" dirty="0" smtClean="0"/>
              <a:t> içindeki </a:t>
            </a:r>
            <a:r>
              <a:rPr lang="tr-TR" dirty="0" smtClean="0"/>
              <a:t>solüsyon </a:t>
            </a:r>
            <a:r>
              <a:rPr lang="tr-TR" dirty="0" smtClean="0"/>
              <a:t>dışarı dökülür ve </a:t>
            </a:r>
            <a:r>
              <a:rPr lang="tr-TR" dirty="0" err="1" smtClean="0"/>
              <a:t>pleyt</a:t>
            </a:r>
            <a:r>
              <a:rPr lang="tr-TR" dirty="0" smtClean="0"/>
              <a:t> yıkanır. Bu sayede </a:t>
            </a:r>
            <a:r>
              <a:rPr lang="tr-TR" dirty="0" smtClean="0"/>
              <a:t>antijene bağlanmamış antikorlar ortamdan uzaklaştırılır.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5) Enzim-bağlı antikor solüsyonu kuyucuklara </a:t>
            </a:r>
            <a:r>
              <a:rPr lang="tr-TR" dirty="0" err="1" smtClean="0"/>
              <a:t>pipetlenir</a:t>
            </a:r>
            <a:r>
              <a:rPr lang="tr-TR" dirty="0" smtClean="0"/>
              <a:t>. Ortamda ne kadar sandviç yapı varsa, o kadar enzim-bağlı antikor tutulması olacaktır.</a:t>
            </a:r>
          </a:p>
          <a:p>
            <a:pPr>
              <a:buNone/>
            </a:pPr>
            <a:r>
              <a:rPr lang="tr-TR" dirty="0" smtClean="0"/>
              <a:t>6) </a:t>
            </a:r>
            <a:r>
              <a:rPr lang="tr-TR" dirty="0" smtClean="0"/>
              <a:t>Bir süre beklendikten sonra (</a:t>
            </a:r>
            <a:r>
              <a:rPr lang="tr-TR" dirty="0" err="1" smtClean="0"/>
              <a:t>inkübasyon</a:t>
            </a:r>
            <a:r>
              <a:rPr lang="tr-TR" dirty="0" smtClean="0"/>
              <a:t>) </a:t>
            </a:r>
            <a:r>
              <a:rPr lang="tr-TR" dirty="0" err="1" smtClean="0"/>
              <a:t>pleytin</a:t>
            </a:r>
            <a:r>
              <a:rPr lang="tr-TR" dirty="0" smtClean="0"/>
              <a:t> içindeki solüsyon dışarı dökülür ve </a:t>
            </a:r>
            <a:r>
              <a:rPr lang="tr-TR" dirty="0" err="1" smtClean="0"/>
              <a:t>pleyt</a:t>
            </a:r>
            <a:r>
              <a:rPr lang="tr-TR" dirty="0" smtClean="0"/>
              <a:t> yıkanır. Bu sayede </a:t>
            </a:r>
            <a:r>
              <a:rPr lang="tr-TR" dirty="0" smtClean="0"/>
              <a:t>sandviç yapıya </a:t>
            </a:r>
            <a:r>
              <a:rPr lang="tr-TR" dirty="0" smtClean="0"/>
              <a:t>bağlanmamış </a:t>
            </a:r>
            <a:r>
              <a:rPr lang="tr-TR" dirty="0" smtClean="0"/>
              <a:t>enzim-bağlı antikorlar </a:t>
            </a:r>
            <a:r>
              <a:rPr lang="tr-TR" dirty="0" smtClean="0"/>
              <a:t>ortamdan uzaklaştırılır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7) </a:t>
            </a:r>
            <a:r>
              <a:rPr lang="tr-TR" dirty="0" err="1" smtClean="0"/>
              <a:t>Substrat</a:t>
            </a:r>
            <a:r>
              <a:rPr lang="tr-TR" dirty="0" smtClean="0"/>
              <a:t> solüsyonu kuyucuklara </a:t>
            </a:r>
            <a:r>
              <a:rPr lang="tr-TR" dirty="0" err="1" smtClean="0"/>
              <a:t>pipetlenir</a:t>
            </a:r>
            <a:r>
              <a:rPr lang="tr-TR" dirty="0" smtClean="0"/>
              <a:t>. Antikora bağlı enzim, bu </a:t>
            </a:r>
            <a:r>
              <a:rPr lang="tr-TR" dirty="0" err="1" smtClean="0"/>
              <a:t>substratı</a:t>
            </a:r>
            <a:r>
              <a:rPr lang="tr-TR" dirty="0" smtClean="0"/>
              <a:t> ürüne dönüştürür.</a:t>
            </a:r>
          </a:p>
          <a:p>
            <a:pPr>
              <a:buNone/>
            </a:pPr>
            <a:r>
              <a:rPr lang="tr-TR" dirty="0" smtClean="0"/>
              <a:t>8) Ürün konsantrasyonu ölçülür (genellikle </a:t>
            </a:r>
            <a:r>
              <a:rPr lang="tr-TR" dirty="0" err="1" smtClean="0"/>
              <a:t>spektrofotometrik</a:t>
            </a:r>
            <a:r>
              <a:rPr lang="tr-TR" dirty="0" smtClean="0"/>
              <a:t> olarak). </a:t>
            </a:r>
            <a:r>
              <a:rPr lang="tr-TR" dirty="0" smtClean="0"/>
              <a:t>Standarttan elde edilen veriler yardımıyla numunelerdeki antijen konsantrasyonları hesaplanır.</a:t>
            </a:r>
            <a:endParaRPr lang="tr-TR" dirty="0" smtClean="0"/>
          </a:p>
          <a:p>
            <a:pPr lvl="1"/>
            <a:r>
              <a:rPr lang="tr-TR" dirty="0" smtClean="0"/>
              <a:t>Ölçülen ürün konsantrasyonu; ortamda ne kadar antijen olduğunu yansıtır. Çünkü başlangıçta ne kadar antijen varsa, o kadar sandviç yapı oluşacak ve o kadar enzim-bağlı antikor bu yapıya tutunacaktır.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ELEKTROFOREZ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Yüklü partiküllerin bir elektrik akımının tesiri ile birbirlerinden ayrılması olayına </a:t>
            </a:r>
            <a:r>
              <a:rPr lang="tr-TR" dirty="0" err="1" smtClean="0"/>
              <a:t>elektroforez</a:t>
            </a:r>
            <a:r>
              <a:rPr lang="tr-TR" dirty="0" smtClean="0"/>
              <a:t> adı verilir (</a:t>
            </a:r>
            <a:r>
              <a:rPr lang="tr-TR" dirty="0" err="1" smtClean="0"/>
              <a:t>forez</a:t>
            </a:r>
            <a:r>
              <a:rPr lang="tr-TR" dirty="0" smtClean="0"/>
              <a:t>: parçacıkların bir kuvvetle hareket ettirilmesi olayı).</a:t>
            </a:r>
          </a:p>
          <a:p>
            <a:endParaRPr lang="tr-TR" dirty="0" smtClean="0"/>
          </a:p>
          <a:p>
            <a:r>
              <a:rPr lang="tr-TR" dirty="0" err="1" smtClean="0"/>
              <a:t>Elektroforezde</a:t>
            </a:r>
            <a:r>
              <a:rPr lang="tr-TR" dirty="0" smtClean="0"/>
              <a:t> başlıca 4 bileşen bulunur:</a:t>
            </a:r>
          </a:p>
          <a:p>
            <a:pPr lvl="1"/>
            <a:r>
              <a:rPr lang="tr-TR" b="1" dirty="0" smtClean="0"/>
              <a:t>Destek ortamı:</a:t>
            </a:r>
            <a:r>
              <a:rPr lang="tr-TR" dirty="0" smtClean="0"/>
              <a:t> İyonların hareket edeceği ortamı sağlar.</a:t>
            </a:r>
          </a:p>
          <a:p>
            <a:pPr lvl="1"/>
            <a:r>
              <a:rPr lang="tr-TR" b="1" dirty="0" smtClean="0"/>
              <a:t>Güç kaynağı: </a:t>
            </a:r>
            <a:r>
              <a:rPr lang="tr-TR" dirty="0" smtClean="0"/>
              <a:t>Doğru akım oluşturur.</a:t>
            </a:r>
          </a:p>
          <a:p>
            <a:pPr lvl="1"/>
            <a:r>
              <a:rPr lang="tr-TR" b="1" dirty="0" smtClean="0"/>
              <a:t>Tampon çözelti:</a:t>
            </a:r>
            <a:r>
              <a:rPr lang="tr-TR" dirty="0" smtClean="0"/>
              <a:t> Uygun bir pH sağlar ve elektrik akımını iletir.</a:t>
            </a:r>
          </a:p>
          <a:p>
            <a:pPr lvl="1"/>
            <a:r>
              <a:rPr lang="tr-TR" b="1" dirty="0" err="1" smtClean="0"/>
              <a:t>Dansitometre</a:t>
            </a:r>
            <a:r>
              <a:rPr lang="tr-TR" b="1" dirty="0" smtClean="0"/>
              <a:t>: </a:t>
            </a:r>
            <a:r>
              <a:rPr lang="tr-TR" dirty="0" err="1" smtClean="0"/>
              <a:t>Elektroforez</a:t>
            </a:r>
            <a:r>
              <a:rPr lang="tr-TR" dirty="0" smtClean="0"/>
              <a:t> ile birbirinden ayrılan bantları kantitatif olarak değerlendirir.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1115</Words>
  <PresentationFormat>Ekran Gösterisi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Biyokimyasal Ölçüm Teknikleri</vt:lpstr>
      <vt:lpstr>ELISA  (Enzyme-Linked ImmunoSorbent Assay)</vt:lpstr>
      <vt:lpstr>ELISA’da Temel Bileşenler</vt:lpstr>
      <vt:lpstr>Slayt 4</vt:lpstr>
      <vt:lpstr>Slayt 5</vt:lpstr>
      <vt:lpstr>ELISA Türleri</vt:lpstr>
      <vt:lpstr>Sandviç Metoduyla Örnek Bir ELISA Ölçümü</vt:lpstr>
      <vt:lpstr>Slayt 8</vt:lpstr>
      <vt:lpstr>ELEKTROFOREZ</vt:lpstr>
      <vt:lpstr>Slayt 10</vt:lpstr>
      <vt:lpstr>Slayt 11</vt:lpstr>
      <vt:lpstr>SDS-PAGE</vt:lpstr>
      <vt:lpstr>KROMATOGRAFİ</vt:lpstr>
      <vt:lpstr>Slayt 14</vt:lpstr>
      <vt:lpstr>Bazı Kromatografi Tipleri</vt:lpstr>
      <vt:lpstr>Slayt 16</vt:lpstr>
      <vt:lpstr>Kolon Kromatografisi</vt:lpstr>
      <vt:lpstr>Slayt 18</vt:lpstr>
      <vt:lpstr>Slayt 19</vt:lpstr>
      <vt:lpstr>Moleküler elek (jel filtrasyon) kromatografisi</vt:lpstr>
      <vt:lpstr>Affinite Kromatografisi</vt:lpstr>
      <vt:lpstr>Kağıt Kromatografisi</vt:lpstr>
      <vt:lpstr>İnce-Tabaka Kromatografisi</vt:lpstr>
      <vt:lpstr>Yüksek Başınçlı Sıvı Kromatografisi (High-Pressure Liquid Chromatography; HPLC) </vt:lpstr>
      <vt:lpstr>HPLC Cihazının Temel Bileşenleri</vt:lpstr>
      <vt:lpstr>HPLC Cihazı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Biyokimyasal Ölçüm Teknikleri</dc:title>
  <dc:creator>Fadime</dc:creator>
  <cp:lastModifiedBy>erdal</cp:lastModifiedBy>
  <cp:revision>52</cp:revision>
  <dcterms:created xsi:type="dcterms:W3CDTF">2018-01-07T22:15:44Z</dcterms:created>
  <dcterms:modified xsi:type="dcterms:W3CDTF">2018-01-08T04:18:10Z</dcterms:modified>
</cp:coreProperties>
</file>