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75" r:id="rId6"/>
    <p:sldId id="259" r:id="rId7"/>
    <p:sldId id="260" r:id="rId8"/>
    <p:sldId id="261" r:id="rId9"/>
    <p:sldId id="276" r:id="rId10"/>
    <p:sldId id="273" r:id="rId11"/>
    <p:sldId id="277" r:id="rId12"/>
    <p:sldId id="279" r:id="rId13"/>
    <p:sldId id="278" r:id="rId14"/>
    <p:sldId id="280" r:id="rId15"/>
    <p:sldId id="281" r:id="rId16"/>
    <p:sldId id="287" r:id="rId17"/>
    <p:sldId id="283" r:id="rId18"/>
    <p:sldId id="286" r:id="rId19"/>
    <p:sldId id="282" r:id="rId20"/>
    <p:sldId id="284" r:id="rId21"/>
    <p:sldId id="28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omic Sans MS" pitchFamily="66" charset="0"/>
              </a:defRPr>
            </a:lvl1pPr>
          </a:lstStyle>
          <a:p>
            <a:fld id="{D9F75050-0E15-4C5B-92B0-66D068882F1F}" type="datetimeFigureOut">
              <a:rPr lang="tr-TR" smtClean="0"/>
              <a:pPr/>
              <a:t>05.10.2020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itchFamily="66" charset="0"/>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omic Sans MS" pitchFamily="66" charset="0"/>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Demir Testleri</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Transferrin Satürasyonu</a:t>
            </a:r>
            <a:endParaRPr lang="tr-TR"/>
          </a:p>
        </p:txBody>
      </p:sp>
      <p:sp>
        <p:nvSpPr>
          <p:cNvPr id="3" name="2 İçerik Yer Tutucusu"/>
          <p:cNvSpPr>
            <a:spLocks noGrp="1"/>
          </p:cNvSpPr>
          <p:nvPr>
            <p:ph idx="1"/>
          </p:nvPr>
        </p:nvSpPr>
        <p:spPr>
          <a:xfrm>
            <a:off x="457200" y="3861048"/>
            <a:ext cx="8229600" cy="2265115"/>
          </a:xfrm>
        </p:spPr>
        <p:txBody>
          <a:bodyPr>
            <a:normAutofit fontScale="92500" lnSpcReduction="20000"/>
          </a:bodyPr>
          <a:lstStyle/>
          <a:p>
            <a:r>
              <a:rPr lang="tr-TR" smtClean="0"/>
              <a:t>Transferrin satürasyonu, serumda dolaşan transferrinin demire yüzde kaç oranında doyduğunu gösterir.</a:t>
            </a:r>
          </a:p>
          <a:p>
            <a:endParaRPr lang="tr-TR" smtClean="0"/>
          </a:p>
          <a:p>
            <a:r>
              <a:rPr lang="tr-TR" smtClean="0"/>
              <a:t>Normal değeri: %20-45</a:t>
            </a:r>
            <a:endParaRPr lang="tr-TR"/>
          </a:p>
        </p:txBody>
      </p:sp>
      <p:pic>
        <p:nvPicPr>
          <p:cNvPr id="7170" name="Picture 2"/>
          <p:cNvPicPr>
            <a:picLocks noChangeAspect="1" noChangeArrowheads="1"/>
          </p:cNvPicPr>
          <p:nvPr/>
        </p:nvPicPr>
        <p:blipFill>
          <a:blip r:embed="rId2" cstate="print"/>
          <a:srcRect/>
          <a:stretch>
            <a:fillRect/>
          </a:stretch>
        </p:blipFill>
        <p:spPr bwMode="auto">
          <a:xfrm>
            <a:off x="395536" y="1700808"/>
            <a:ext cx="8397933" cy="151216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Transferrin</a:t>
            </a:r>
            <a:endParaRPr lang="tr-TR"/>
          </a:p>
        </p:txBody>
      </p:sp>
      <p:sp>
        <p:nvSpPr>
          <p:cNvPr id="3" name="2 İçerik Yer Tutucusu"/>
          <p:cNvSpPr>
            <a:spLocks noGrp="1"/>
          </p:cNvSpPr>
          <p:nvPr>
            <p:ph idx="1"/>
          </p:nvPr>
        </p:nvSpPr>
        <p:spPr>
          <a:xfrm>
            <a:off x="457200" y="1600200"/>
            <a:ext cx="8229600" cy="4853136"/>
          </a:xfrm>
        </p:spPr>
        <p:txBody>
          <a:bodyPr>
            <a:normAutofit fontScale="85000" lnSpcReduction="10000"/>
          </a:bodyPr>
          <a:lstStyle/>
          <a:p>
            <a:r>
              <a:rPr lang="tr-TR" smtClean="0"/>
              <a:t>Transferrin başlıca karaciğerde üretilen ve serum demirini dokulara taşıyan bir proteindir. 1 transferrin proteini 2 demir atomu taşır. Vücut hücreleri transferrin reseptörleri ile demir (Fe</a:t>
            </a:r>
            <a:r>
              <a:rPr lang="tr-TR" baseline="30000" smtClean="0"/>
              <a:t>3+</a:t>
            </a:r>
            <a:r>
              <a:rPr lang="tr-TR" smtClean="0"/>
              <a:t>) taşıyan transferrini internalize eder.</a:t>
            </a:r>
          </a:p>
          <a:p>
            <a:endParaRPr lang="tr-TR" smtClean="0"/>
          </a:p>
          <a:p>
            <a:r>
              <a:rPr lang="tr-TR" smtClean="0"/>
              <a:t>Demirin, transferrin sentezini baskılayıcı etkisi vardır. Demir eksikliği durumunda karaciğerde transferrin üretimi ve salınımı artar.</a:t>
            </a:r>
          </a:p>
          <a:p>
            <a:endParaRPr lang="tr-TR" smtClean="0"/>
          </a:p>
          <a:p>
            <a:r>
              <a:rPr lang="tr-TR" smtClean="0"/>
              <a:t>Transferrin negatif akut faz reaktanıdır.</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490066"/>
          </a:xfrm>
        </p:spPr>
        <p:txBody>
          <a:bodyPr>
            <a:normAutofit fontScale="90000"/>
          </a:bodyPr>
          <a:lstStyle/>
          <a:p>
            <a:r>
              <a:rPr lang="tr-TR" smtClean="0"/>
              <a:t>Ferritin</a:t>
            </a:r>
            <a:endParaRPr lang="tr-TR"/>
          </a:p>
        </p:txBody>
      </p:sp>
      <p:sp>
        <p:nvSpPr>
          <p:cNvPr id="3" name="2 İçerik Yer Tutucusu"/>
          <p:cNvSpPr>
            <a:spLocks noGrp="1"/>
          </p:cNvSpPr>
          <p:nvPr>
            <p:ph idx="1"/>
          </p:nvPr>
        </p:nvSpPr>
        <p:spPr>
          <a:xfrm>
            <a:off x="457200" y="836712"/>
            <a:ext cx="8229600" cy="6021288"/>
          </a:xfrm>
        </p:spPr>
        <p:txBody>
          <a:bodyPr>
            <a:normAutofit fontScale="62500" lnSpcReduction="20000"/>
          </a:bodyPr>
          <a:lstStyle/>
          <a:p>
            <a:r>
              <a:rPr lang="tr-TR" smtClean="0"/>
              <a:t>Ferritin, demir atomlarını içeren bir çekirdek ile çekirdeğin etrafını saran protein yapılı kabuktan oluşmuştur.</a:t>
            </a:r>
          </a:p>
          <a:p>
            <a:pPr lvl="1"/>
            <a:r>
              <a:rPr lang="tr-TR" smtClean="0"/>
              <a:t>Protein kabuk 24 alt üniteden meydana gelir. Bu alt üniteler ağır (heavy, H) ve hafif (light, L) zincirlerdir. </a:t>
            </a:r>
          </a:p>
          <a:p>
            <a:endParaRPr lang="tr-TR" smtClean="0"/>
          </a:p>
          <a:p>
            <a:r>
              <a:rPr lang="tr-TR" smtClean="0"/>
              <a:t>Serbest demir toksik olduğu için, hücreler demiri ferritin paketleri içerisinde depolar. Hücre içi demir düzeyleri, ferritin sentezini uyarır.</a:t>
            </a:r>
          </a:p>
          <a:p>
            <a:endParaRPr lang="tr-TR" smtClean="0"/>
          </a:p>
          <a:p>
            <a:r>
              <a:rPr lang="tr-TR" smtClean="0"/>
              <a:t>Serum ferritini hücrelerden (başlıca makrofajlardan ve hepatositlerden) köken alır ve vücuttaki demir depolarını yansıtır.</a:t>
            </a:r>
          </a:p>
          <a:p>
            <a:endParaRPr lang="tr-TR" smtClean="0"/>
          </a:p>
          <a:p>
            <a:r>
              <a:rPr lang="tr-TR" smtClean="0"/>
              <a:t>Ferritin lizozomlarda kısmen deproteinize olduğu zaman suda çözünürlüğünü kaybeder ve hemosiderin olarak agrege olur.</a:t>
            </a:r>
          </a:p>
          <a:p>
            <a:endParaRPr lang="tr-TR" smtClean="0"/>
          </a:p>
          <a:p>
            <a:r>
              <a:rPr lang="tr-TR" smtClean="0"/>
              <a:t>Ferritin pozitif akut faz reaktanıdır. Ferritinin 1200 </a:t>
            </a:r>
            <a:r>
              <a:rPr lang="el-GR" smtClean="0"/>
              <a:t>μ</a:t>
            </a:r>
            <a:r>
              <a:rPr lang="tr-TR" smtClean="0"/>
              <a:t>g/L’nin üzerine çıktığı durumlarda TIBC ve transferrin satürasyonu hesaplamak doğru olmaz. Bu yüzden akut faz cevabı esnasında demir testlerini değerlendirmek yanıltıcı olur. </a:t>
            </a:r>
          </a:p>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chemistry.wustl.edu/~edudev/LabTutorials/Ferritin/images/ferritin1.jpg"/>
          <p:cNvPicPr>
            <a:picLocks noChangeAspect="1" noChangeArrowheads="1"/>
          </p:cNvPicPr>
          <p:nvPr/>
        </p:nvPicPr>
        <p:blipFill>
          <a:blip r:embed="rId2" cstate="print"/>
          <a:srcRect/>
          <a:stretch>
            <a:fillRect/>
          </a:stretch>
        </p:blipFill>
        <p:spPr bwMode="auto">
          <a:xfrm>
            <a:off x="1043608" y="0"/>
            <a:ext cx="7091554"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Demir eksiliği anemisinde</a:t>
            </a:r>
            <a:endParaRPr lang="tr-TR"/>
          </a:p>
        </p:txBody>
      </p:sp>
      <p:sp>
        <p:nvSpPr>
          <p:cNvPr id="3" name="2 İçerik Yer Tutucusu"/>
          <p:cNvSpPr>
            <a:spLocks noGrp="1"/>
          </p:cNvSpPr>
          <p:nvPr>
            <p:ph idx="1"/>
          </p:nvPr>
        </p:nvSpPr>
        <p:spPr>
          <a:xfrm>
            <a:off x="457200" y="1600200"/>
            <a:ext cx="8229600" cy="4925144"/>
          </a:xfrm>
        </p:spPr>
        <p:txBody>
          <a:bodyPr>
            <a:normAutofit fontScale="92500" lnSpcReduction="10000"/>
          </a:bodyPr>
          <a:lstStyle/>
          <a:p>
            <a:r>
              <a:rPr lang="tr-TR" smtClean="0"/>
              <a:t>Serum demir düzeyinin azalması</a:t>
            </a:r>
          </a:p>
          <a:p>
            <a:r>
              <a:rPr lang="tr-TR" smtClean="0"/>
              <a:t>Unsatüre/unkonjuge demir bağlama kapasitesinin (UIBC) artması</a:t>
            </a:r>
          </a:p>
          <a:p>
            <a:r>
              <a:rPr lang="tr-TR" smtClean="0"/>
              <a:t>Total demir bağlama kapasitesinin (TIBC) artması</a:t>
            </a:r>
          </a:p>
          <a:p>
            <a:r>
              <a:rPr lang="tr-TR" smtClean="0"/>
              <a:t>Transferrin satürasyonunun azalması (&lt;%15)</a:t>
            </a:r>
          </a:p>
          <a:p>
            <a:r>
              <a:rPr lang="tr-TR" smtClean="0"/>
              <a:t>Serum transferrin düzeyinin artması</a:t>
            </a:r>
          </a:p>
          <a:p>
            <a:r>
              <a:rPr lang="tr-TR" smtClean="0"/>
              <a:t>Serum ferritin düzeyinin azalması</a:t>
            </a:r>
          </a:p>
          <a:p>
            <a:pPr>
              <a:buNone/>
            </a:pPr>
            <a:r>
              <a:rPr lang="tr-TR" smtClean="0"/>
              <a:t>beklenir.</a:t>
            </a:r>
          </a:p>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36912"/>
            <a:ext cx="8229600" cy="1143000"/>
          </a:xfrm>
        </p:spPr>
        <p:txBody>
          <a:bodyPr/>
          <a:lstStyle/>
          <a:p>
            <a:r>
              <a:rPr lang="tr-TR" smtClean="0"/>
              <a:t>EK NOTLAR</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Vücutta Demir Dengesi </a:t>
            </a:r>
            <a:endParaRPr lang="tr-TR"/>
          </a:p>
        </p:txBody>
      </p:sp>
      <p:sp>
        <p:nvSpPr>
          <p:cNvPr id="3" name="2 İçerik Yer Tutucusu"/>
          <p:cNvSpPr>
            <a:spLocks noGrp="1"/>
          </p:cNvSpPr>
          <p:nvPr>
            <p:ph idx="1"/>
          </p:nvPr>
        </p:nvSpPr>
        <p:spPr>
          <a:xfrm>
            <a:off x="457200" y="1600200"/>
            <a:ext cx="8229600" cy="4997152"/>
          </a:xfrm>
        </p:spPr>
        <p:txBody>
          <a:bodyPr>
            <a:normAutofit fontScale="77500" lnSpcReduction="20000"/>
          </a:bodyPr>
          <a:lstStyle/>
          <a:p>
            <a:r>
              <a:rPr lang="tr-TR" smtClean="0"/>
              <a:t>Demir duodenum ve üst jejunum enterositleri tarafından ferröz (Fe</a:t>
            </a:r>
            <a:r>
              <a:rPr lang="tr-TR" baseline="30000" smtClean="0"/>
              <a:t>2+</a:t>
            </a:r>
            <a:r>
              <a:rPr lang="tr-TR" smtClean="0"/>
              <a:t>) formda emilir.</a:t>
            </a:r>
          </a:p>
          <a:p>
            <a:endParaRPr lang="tr-TR" smtClean="0"/>
          </a:p>
          <a:p>
            <a:r>
              <a:rPr lang="tr-TR" smtClean="0"/>
              <a:t>Enterositler demiri ferritin formunda depolayabilir ya da ferroportin kanalları ile kan dolaşımına verir. Vücutta demir fazlalığı olduğunda karaciğer hepsidin üreterek ferroportin sayısını azaltır ve demir enterositlerde kalır. Bu istenmeyen demir, epitelin desquamasyonu yoluyla vücuttan atılır.</a:t>
            </a:r>
          </a:p>
          <a:p>
            <a:endParaRPr lang="tr-TR" smtClean="0"/>
          </a:p>
          <a:p>
            <a:r>
              <a:rPr lang="tr-TR" smtClean="0"/>
              <a:t>Kan dolaşımına verilen demirin transferrine bağlanabilmesi için ferrik forma (Fe</a:t>
            </a:r>
            <a:r>
              <a:rPr lang="tr-TR" baseline="30000" smtClean="0"/>
              <a:t>3+</a:t>
            </a:r>
            <a:r>
              <a:rPr lang="tr-TR" smtClean="0"/>
              <a:t>) yükseltgenmesi gerekir. Bu oksidasyon işleminde seruloplazmin ve </a:t>
            </a:r>
            <a:r>
              <a:rPr lang="tr-TR" smtClean="0"/>
              <a:t>hefastin (hephaestin) </a:t>
            </a:r>
            <a:r>
              <a:rPr lang="tr-TR" smtClean="0"/>
              <a:t>görev alır. </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Factors Affecting Iron Absorption and Mitigation Mechanisms: A review"/>
          <p:cNvPicPr>
            <a:picLocks noChangeAspect="1" noChangeArrowheads="1"/>
          </p:cNvPicPr>
          <p:nvPr/>
        </p:nvPicPr>
        <p:blipFill>
          <a:blip r:embed="rId2" cstate="print"/>
          <a:srcRect/>
          <a:stretch>
            <a:fillRect/>
          </a:stretch>
        </p:blipFill>
        <p:spPr bwMode="auto">
          <a:xfrm>
            <a:off x="0" y="476672"/>
            <a:ext cx="9144001" cy="577901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99592" y="-7114"/>
            <a:ext cx="7337213" cy="686511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Demir Testleri</a:t>
            </a:r>
            <a:endParaRPr lang="tr-TR"/>
          </a:p>
        </p:txBody>
      </p:sp>
      <p:sp>
        <p:nvSpPr>
          <p:cNvPr id="3" name="2 İçerik Yer Tutucusu"/>
          <p:cNvSpPr>
            <a:spLocks noGrp="1"/>
          </p:cNvSpPr>
          <p:nvPr>
            <p:ph idx="1"/>
          </p:nvPr>
        </p:nvSpPr>
        <p:spPr/>
        <p:txBody>
          <a:bodyPr/>
          <a:lstStyle/>
          <a:p>
            <a:r>
              <a:rPr lang="tr-TR" smtClean="0"/>
              <a:t>Serum demir düzeyi</a:t>
            </a:r>
          </a:p>
          <a:p>
            <a:r>
              <a:rPr lang="tr-TR" smtClean="0"/>
              <a:t>Unsatüre/unkonjuge demir bağlama kapasitesi (UIBC)</a:t>
            </a:r>
          </a:p>
          <a:p>
            <a:r>
              <a:rPr lang="tr-TR" smtClean="0"/>
              <a:t>Total demir bağlama kapasitesi (TIBC)</a:t>
            </a:r>
          </a:p>
          <a:p>
            <a:r>
              <a:rPr lang="tr-TR" smtClean="0"/>
              <a:t>Transferrin satürasyonu</a:t>
            </a:r>
          </a:p>
          <a:p>
            <a:r>
              <a:rPr lang="tr-TR" smtClean="0"/>
              <a:t>Serum transferrin düzeyi</a:t>
            </a:r>
          </a:p>
          <a:p>
            <a:r>
              <a:rPr lang="tr-TR" smtClean="0"/>
              <a:t>Serum ferritin düzeyi </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 external file that holds a picture, illustration, etc.&#10;Object name is nihms854613f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2770" name="Picture 2" descr="An external file that holds a picture, illustration, etc.&#10;Object name is nihms854613f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Serum Demiri Nasıl Ölçülür?</a:t>
            </a:r>
            <a:endParaRPr lang="tr-TR"/>
          </a:p>
        </p:txBody>
      </p:sp>
      <p:sp>
        <p:nvSpPr>
          <p:cNvPr id="3" name="2 İçerik Yer Tutucusu"/>
          <p:cNvSpPr>
            <a:spLocks noGrp="1"/>
          </p:cNvSpPr>
          <p:nvPr>
            <p:ph idx="1"/>
          </p:nvPr>
        </p:nvSpPr>
        <p:spPr/>
        <p:txBody>
          <a:bodyPr>
            <a:normAutofit lnSpcReduction="10000"/>
          </a:bodyPr>
          <a:lstStyle/>
          <a:p>
            <a:r>
              <a:rPr lang="tr-TR" smtClean="0"/>
              <a:t>pH’sını düşürerek serumu asidik hale getirmek, transferrine bağlı demiri serbest hale getirecektir.</a:t>
            </a:r>
          </a:p>
          <a:p>
            <a:endParaRPr lang="tr-TR" smtClean="0"/>
          </a:p>
          <a:p>
            <a:r>
              <a:rPr lang="tr-TR" smtClean="0"/>
              <a:t>Daha sonra ferrik halden (Fe</a:t>
            </a:r>
            <a:r>
              <a:rPr lang="tr-TR" baseline="30000" smtClean="0"/>
              <a:t>3+</a:t>
            </a:r>
            <a:r>
              <a:rPr lang="tr-TR" smtClean="0"/>
              <a:t>) ferröz hale (Fe</a:t>
            </a:r>
            <a:r>
              <a:rPr lang="tr-TR" baseline="30000" smtClean="0"/>
              <a:t>2+</a:t>
            </a:r>
            <a:r>
              <a:rPr lang="tr-TR" smtClean="0"/>
              <a:t>) indirgenen demirin, bir kromojene bağlanması sağlanır ve oluşan bu kompleksin absorbansı ölçülerek demir konsantrasyonu hesaplanır.</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864096"/>
          </a:xfrm>
        </p:spPr>
        <p:txBody>
          <a:bodyPr>
            <a:noAutofit/>
          </a:bodyPr>
          <a:lstStyle/>
          <a:p>
            <a:r>
              <a:rPr lang="tr-TR" sz="2700" b="1" smtClean="0"/>
              <a:t>Örnek: </a:t>
            </a:r>
            <a:br>
              <a:rPr lang="tr-TR" sz="2700" b="1" smtClean="0"/>
            </a:br>
            <a:r>
              <a:rPr lang="tr-TR" sz="2700" b="1" smtClean="0"/>
              <a:t>Cobas c501 (Roche) analizöründe yapılan ölçüm</a:t>
            </a:r>
            <a:endParaRPr lang="tr-TR" sz="2700" b="1"/>
          </a:p>
        </p:txBody>
      </p:sp>
      <p:sp>
        <p:nvSpPr>
          <p:cNvPr id="3" name="2 İçerik Yer Tutucusu"/>
          <p:cNvSpPr>
            <a:spLocks noGrp="1"/>
          </p:cNvSpPr>
          <p:nvPr>
            <p:ph idx="1"/>
          </p:nvPr>
        </p:nvSpPr>
        <p:spPr>
          <a:xfrm>
            <a:off x="457200" y="1268760"/>
            <a:ext cx="8229600" cy="5328592"/>
          </a:xfrm>
        </p:spPr>
        <p:txBody>
          <a:bodyPr>
            <a:normAutofit fontScale="85000" lnSpcReduction="20000"/>
          </a:bodyPr>
          <a:lstStyle/>
          <a:p>
            <a:r>
              <a:rPr lang="tr-TR" smtClean="0"/>
              <a:t>Seruma sitrik asit ilave edilerek demirin transferrinden ayrışması sağlanır.</a:t>
            </a:r>
          </a:p>
          <a:p>
            <a:endParaRPr lang="tr-TR" smtClean="0"/>
          </a:p>
          <a:p>
            <a:r>
              <a:rPr lang="tr-TR" smtClean="0"/>
              <a:t>Daha sonra sodyum askorbat ile Fe</a:t>
            </a:r>
            <a:r>
              <a:rPr lang="tr-TR" baseline="30000" smtClean="0"/>
              <a:t>3+</a:t>
            </a:r>
            <a:r>
              <a:rPr lang="tr-TR" smtClean="0"/>
              <a:t>, Fe</a:t>
            </a:r>
            <a:r>
              <a:rPr lang="tr-TR" baseline="30000" smtClean="0"/>
              <a:t>2+</a:t>
            </a:r>
            <a:r>
              <a:rPr lang="tr-TR" smtClean="0"/>
              <a:t>’ya indirgenir.</a:t>
            </a:r>
          </a:p>
          <a:p>
            <a:endParaRPr lang="tr-TR" smtClean="0"/>
          </a:p>
          <a:p>
            <a:r>
              <a:rPr lang="tr-TR" smtClean="0"/>
              <a:t>Ortama katılan ferrozin isimli kromojen madde indirgenmiş demir (Fe</a:t>
            </a:r>
            <a:r>
              <a:rPr lang="tr-TR" baseline="30000" smtClean="0"/>
              <a:t>2+</a:t>
            </a:r>
            <a:r>
              <a:rPr lang="tr-TR" smtClean="0"/>
              <a:t>) ile renkli bir kompleks oluşturur. Fotometrik olarak ölçülen rengin şiddeti, demir konsantrasyonu ile orantılıdır.</a:t>
            </a:r>
          </a:p>
          <a:p>
            <a:endParaRPr lang="tr-TR" smtClean="0"/>
          </a:p>
          <a:p>
            <a:r>
              <a:rPr lang="tr-TR" smtClean="0"/>
              <a:t>Not: Ferrozin ile bakırın etkileşmesini önlemek için tiyoüre, lipemik numuneyi arındırmak için deterjan kullanılır. </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0"/>
            <a:ext cx="8229600" cy="4853136"/>
          </a:xfrm>
        </p:spPr>
        <p:txBody>
          <a:bodyPr/>
          <a:lstStyle/>
          <a:p>
            <a:r>
              <a:rPr lang="tr-TR" smtClean="0"/>
              <a:t>Serum demirinin normal aralığı: 35-140 </a:t>
            </a:r>
            <a:r>
              <a:rPr lang="el-GR" smtClean="0"/>
              <a:t>μ</a:t>
            </a:r>
            <a:r>
              <a:rPr lang="tr-TR" smtClean="0"/>
              <a:t>g/dL</a:t>
            </a:r>
          </a:p>
          <a:p>
            <a:endParaRPr lang="tr-TR" smtClean="0"/>
          </a:p>
          <a:p>
            <a:r>
              <a:rPr lang="tr-TR" smtClean="0"/>
              <a:t>Serum demir düzeylerinin diurnal varyasyon gösterdiği; öğleden sonra ve akşam ölçülen demir düzeylerinin sabahkinden daha düşük çıkabileceği söylenmektedir.</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Demir Bağlama Kapasitesi Nasıl Ölçülür?</a:t>
            </a:r>
            <a:endParaRPr lang="tr-TR"/>
          </a:p>
        </p:txBody>
      </p:sp>
      <p:sp>
        <p:nvSpPr>
          <p:cNvPr id="3" name="2 İçerik Yer Tutucusu"/>
          <p:cNvSpPr>
            <a:spLocks noGrp="1"/>
          </p:cNvSpPr>
          <p:nvPr>
            <p:ph idx="1"/>
          </p:nvPr>
        </p:nvSpPr>
        <p:spPr/>
        <p:txBody>
          <a:bodyPr/>
          <a:lstStyle/>
          <a:p>
            <a:r>
              <a:rPr lang="tr-TR" smtClean="0"/>
              <a:t>Doğrudan total demir bağlama kapasitesi (total iron‑binding capacity, TIBC) ölçülebileceği gibi, önce doymamış demir bağlama kapasitesi (unsaturated iron‑binding capacity, UIBC) ölçülerek TIBC indirekt olarak hesaplanabilir.</a:t>
            </a:r>
          </a:p>
          <a:p>
            <a:endParaRPr lang="tr-TR" smtClean="0"/>
          </a:p>
          <a:p>
            <a:r>
              <a:rPr lang="tr-TR" smtClean="0"/>
              <a:t>TIBC = Serum Demiri + UIBC</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smtClean="0"/>
              <a:t>UIBC Ölçümü</a:t>
            </a:r>
            <a:endParaRPr lang="tr-TR"/>
          </a:p>
        </p:txBody>
      </p:sp>
      <p:sp>
        <p:nvSpPr>
          <p:cNvPr id="3" name="2 İçerik Yer Tutucusu"/>
          <p:cNvSpPr>
            <a:spLocks noGrp="1"/>
          </p:cNvSpPr>
          <p:nvPr>
            <p:ph idx="1"/>
          </p:nvPr>
        </p:nvSpPr>
        <p:spPr>
          <a:xfrm>
            <a:off x="457200" y="1268760"/>
            <a:ext cx="8229600" cy="5256584"/>
          </a:xfrm>
        </p:spPr>
        <p:txBody>
          <a:bodyPr>
            <a:normAutofit/>
          </a:bodyPr>
          <a:lstStyle/>
          <a:p>
            <a:r>
              <a:rPr lang="tr-TR" smtClean="0"/>
              <a:t>Seruma yüksek miktarda demir ilave edilir. İlave edilen bu demirin bir kısmı serumdaki taşıyıcılara (transferrin) bağlanacaktır; geriye kalan bağlanmamış/fazlalık kısmın özel kromojen maddelere bağlanması sağlanır. Fazlalık demir-kromojen kompleksinin oluşturduğu rengin şiddeti, UIBC ile ters orantılıdır.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700" b="1" smtClean="0"/>
              <a:t>Örnek: </a:t>
            </a:r>
            <a:br>
              <a:rPr lang="tr-TR" sz="2700" b="1" smtClean="0"/>
            </a:br>
            <a:r>
              <a:rPr lang="tr-TR" sz="2700" b="1" smtClean="0"/>
              <a:t>Cobas c501 (Roche) analizöründe yapılan ölçüm</a:t>
            </a:r>
            <a:endParaRPr lang="tr-TR" sz="2700"/>
          </a:p>
        </p:txBody>
      </p:sp>
      <p:sp>
        <p:nvSpPr>
          <p:cNvPr id="3" name="2 İçerik Yer Tutucusu"/>
          <p:cNvSpPr>
            <a:spLocks noGrp="1"/>
          </p:cNvSpPr>
          <p:nvPr>
            <p:ph idx="1"/>
          </p:nvPr>
        </p:nvSpPr>
        <p:spPr>
          <a:xfrm>
            <a:off x="457200" y="1600200"/>
            <a:ext cx="8229600" cy="4925144"/>
          </a:xfrm>
        </p:spPr>
        <p:txBody>
          <a:bodyPr>
            <a:normAutofit fontScale="85000" lnSpcReduction="10000"/>
          </a:bodyPr>
          <a:lstStyle/>
          <a:p>
            <a:r>
              <a:rPr lang="tr-TR" smtClean="0"/>
              <a:t>Seruma, yüksek miktarda ferröz klorür (FeCl</a:t>
            </a:r>
            <a:r>
              <a:rPr lang="tr-TR" baseline="-25000" smtClean="0"/>
              <a:t>2</a:t>
            </a:r>
            <a:r>
              <a:rPr lang="tr-TR" smtClean="0"/>
              <a:t>) ve ferröz demirin ferrik demire dönüşerek transferrine bağlanabilmesi için alkali tampon ilave edilir. Daha sonra transferrine bağlanmayan fazlalık demir, hidroksilamin ile yeniden Fe</a:t>
            </a:r>
            <a:r>
              <a:rPr lang="tr-TR" baseline="30000" smtClean="0"/>
              <a:t>2+</a:t>
            </a:r>
            <a:r>
              <a:rPr lang="tr-TR" smtClean="0"/>
              <a:t>’ya indirgenerek ferrozin ile kompleks oluşturması sağlanır. Bu işlemlerin ardından Fe</a:t>
            </a:r>
            <a:r>
              <a:rPr lang="tr-TR" baseline="30000" smtClean="0"/>
              <a:t>2+</a:t>
            </a:r>
            <a:r>
              <a:rPr lang="tr-TR" smtClean="0"/>
              <a:t>-ferrozin kompleksinin oluşturduğu rengin şiddeti fotometrik olarak belirlenir. Elde edilen değer, UIBC ile ters orantılıdır; serumun demir bağlama kapasitesi ne kadar yüksekse, ortama katılan demirden geriye kalan fazlalık miktar o kadar az olacaktır.</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mtClean="0"/>
              <a:t>Serumda demir neredeyse tamamen transferrine bağlı olarak taşınır. Bu yüzden TIBC, indirekt olarak transferrin düzeylerinin bir belirtecidir.</a:t>
            </a:r>
          </a:p>
          <a:p>
            <a:endParaRPr lang="tr-TR" smtClean="0"/>
          </a:p>
          <a:p>
            <a:r>
              <a:rPr lang="tr-TR" smtClean="0"/>
              <a:t>TIBC’nin normal aralığı: 245-400 </a:t>
            </a:r>
            <a:r>
              <a:rPr lang="el-GR" smtClean="0"/>
              <a:t>μ</a:t>
            </a:r>
            <a:r>
              <a:rPr lang="tr-TR" smtClean="0"/>
              <a:t>g/dL </a:t>
            </a:r>
          </a:p>
          <a:p>
            <a:endParaRPr lang="tr-TR" smtClean="0"/>
          </a:p>
          <a:p>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711</Words>
  <Application>Microsoft Office PowerPoint</Application>
  <PresentationFormat>Ekran Gösterisi (4:3)</PresentationFormat>
  <Paragraphs>70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Demir Testleri</vt:lpstr>
      <vt:lpstr>Demir Testleri</vt:lpstr>
      <vt:lpstr>Serum Demiri Nasıl Ölçülür?</vt:lpstr>
      <vt:lpstr>Örnek:  Cobas c501 (Roche) analizöründe yapılan ölçüm</vt:lpstr>
      <vt:lpstr>Slayt 5</vt:lpstr>
      <vt:lpstr>Demir Bağlama Kapasitesi Nasıl Ölçülür?</vt:lpstr>
      <vt:lpstr>UIBC Ölçümü</vt:lpstr>
      <vt:lpstr>Örnek:  Cobas c501 (Roche) analizöründe yapılan ölçüm</vt:lpstr>
      <vt:lpstr>Slayt 9</vt:lpstr>
      <vt:lpstr>Transferrin Satürasyonu</vt:lpstr>
      <vt:lpstr>Transferrin</vt:lpstr>
      <vt:lpstr>Slayt 12</vt:lpstr>
      <vt:lpstr>Ferritin</vt:lpstr>
      <vt:lpstr>Slayt 14</vt:lpstr>
      <vt:lpstr>Demir eksiliği anemisinde</vt:lpstr>
      <vt:lpstr>EK NOTLAR</vt:lpstr>
      <vt:lpstr>Vücutta Demir Dengesi </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Parathormon Ölçümü</dc:title>
  <dc:creator>kaüfatih-tıp</dc:creator>
  <cp:lastModifiedBy>kaüfatih-tıp</cp:lastModifiedBy>
  <cp:revision>66</cp:revision>
  <dcterms:created xsi:type="dcterms:W3CDTF">2020-09-25T13:10:34Z</dcterms:created>
  <dcterms:modified xsi:type="dcterms:W3CDTF">2020-10-05T18:15:07Z</dcterms:modified>
</cp:coreProperties>
</file>