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1" r:id="rId5"/>
    <p:sldId id="302" r:id="rId6"/>
    <p:sldId id="293" r:id="rId7"/>
    <p:sldId id="280" r:id="rId8"/>
    <p:sldId id="284" r:id="rId9"/>
    <p:sldId id="279" r:id="rId10"/>
    <p:sldId id="306" r:id="rId11"/>
    <p:sldId id="277" r:id="rId12"/>
    <p:sldId id="286" r:id="rId13"/>
    <p:sldId id="294" r:id="rId14"/>
    <p:sldId id="288" r:id="rId15"/>
    <p:sldId id="292" r:id="rId16"/>
    <p:sldId id="287" r:id="rId17"/>
    <p:sldId id="291" r:id="rId18"/>
    <p:sldId id="290" r:id="rId19"/>
    <p:sldId id="289" r:id="rId20"/>
    <p:sldId id="281" r:id="rId21"/>
    <p:sldId id="307" r:id="rId22"/>
    <p:sldId id="308" r:id="rId23"/>
    <p:sldId id="295" r:id="rId24"/>
    <p:sldId id="283" r:id="rId25"/>
    <p:sldId id="282" r:id="rId26"/>
    <p:sldId id="305" r:id="rId27"/>
    <p:sldId id="309" r:id="rId28"/>
    <p:sldId id="271" r:id="rId29"/>
    <p:sldId id="265" r:id="rId30"/>
    <p:sldId id="266" r:id="rId31"/>
    <p:sldId id="267" r:id="rId32"/>
    <p:sldId id="272" r:id="rId33"/>
    <p:sldId id="303" r:id="rId34"/>
    <p:sldId id="317" r:id="rId35"/>
    <p:sldId id="318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19.3.2019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Embriyolojik Kavramlar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26203" r="22247" b="11782"/>
          <a:stretch>
            <a:fillRect/>
          </a:stretch>
        </p:blipFill>
        <p:spPr bwMode="auto">
          <a:xfrm>
            <a:off x="-1" y="0"/>
            <a:ext cx="91600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yenibiyoloji.com/wp-content/uploads/2017/12/embriyonik-zarlar-ve-g%C3%B6rev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506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43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urachus human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"/>
            <a:ext cx="7000872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611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5058" name="Picture 2" descr="urachus human ile ilgili gÃ¶rsel sonucu"/>
          <p:cNvPicPr>
            <a:picLocks noChangeAspect="1" noChangeArrowheads="1"/>
          </p:cNvPicPr>
          <p:nvPr/>
        </p:nvPicPr>
        <p:blipFill>
          <a:blip r:embed="rId2" cstate="print"/>
          <a:srcRect r="7187" b="122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eckel diverticulum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52" y="0"/>
            <a:ext cx="9085148" cy="2448272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425" y="2609850"/>
            <a:ext cx="38385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0" name="Picture 2" descr="meckel diverticulum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710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0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r>
              <a:rPr lang="tr-TR" dirty="0" err="1" smtClean="0"/>
              <a:t>Fertilizasyon</a:t>
            </a:r>
            <a:r>
              <a:rPr lang="tr-TR" dirty="0" smtClean="0"/>
              <a:t>: </a:t>
            </a:r>
          </a:p>
          <a:p>
            <a:pPr lvl="1"/>
            <a:r>
              <a:rPr lang="tr-TR" dirty="0" smtClean="0"/>
              <a:t>Oosit + </a:t>
            </a:r>
            <a:r>
              <a:rPr lang="tr-TR" dirty="0" err="1" smtClean="0"/>
              <a:t>Spermatozoa</a:t>
            </a:r>
            <a:r>
              <a:rPr lang="tr-TR" dirty="0" smtClean="0"/>
              <a:t> = Zigot </a:t>
            </a:r>
          </a:p>
          <a:p>
            <a:endParaRPr lang="tr-TR" dirty="0" smtClean="0"/>
          </a:p>
          <a:p>
            <a:r>
              <a:rPr lang="tr-TR" dirty="0" smtClean="0"/>
              <a:t>Zigot </a:t>
            </a:r>
            <a:r>
              <a:rPr lang="tr-TR" dirty="0" smtClean="0"/>
              <a:t>-&gt; Morula </a:t>
            </a:r>
            <a:r>
              <a:rPr lang="tr-TR" dirty="0" smtClean="0"/>
              <a:t>-&gt; </a:t>
            </a:r>
            <a:r>
              <a:rPr lang="tr-TR" dirty="0" err="1" smtClean="0"/>
              <a:t>Blastokist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Blastokist</a:t>
            </a:r>
            <a:r>
              <a:rPr lang="tr-TR" dirty="0" smtClean="0"/>
              <a:t>:</a:t>
            </a:r>
            <a:endParaRPr lang="tr-TR" dirty="0" smtClean="0"/>
          </a:p>
          <a:p>
            <a:pPr lvl="1"/>
            <a:r>
              <a:rPr lang="tr-TR" dirty="0" err="1" smtClean="0"/>
              <a:t>Trofoblast</a:t>
            </a:r>
            <a:r>
              <a:rPr lang="tr-TR" dirty="0" smtClean="0"/>
              <a:t> tabakası (</a:t>
            </a:r>
            <a:r>
              <a:rPr lang="tr-TR" dirty="0" err="1" smtClean="0"/>
              <a:t>periferik</a:t>
            </a:r>
            <a:r>
              <a:rPr lang="tr-TR" dirty="0" smtClean="0"/>
              <a:t>): </a:t>
            </a:r>
            <a:r>
              <a:rPr lang="tr-TR" dirty="0" err="1" smtClean="0"/>
              <a:t>Trofoblastların</a:t>
            </a:r>
            <a:r>
              <a:rPr lang="tr-TR" dirty="0" smtClean="0"/>
              <a:t> çevrelediği </a:t>
            </a:r>
            <a:r>
              <a:rPr lang="tr-TR" dirty="0" smtClean="0"/>
              <a:t>boşluğa </a:t>
            </a:r>
            <a:r>
              <a:rPr lang="tr-TR" dirty="0" err="1" smtClean="0"/>
              <a:t>blastosöl</a:t>
            </a:r>
            <a:r>
              <a:rPr lang="tr-TR" dirty="0" smtClean="0"/>
              <a:t> denir. </a:t>
            </a:r>
            <a:r>
              <a:rPr lang="tr-TR" dirty="0" err="1" smtClean="0"/>
              <a:t>Trofoblastlar</a:t>
            </a:r>
            <a:r>
              <a:rPr lang="tr-TR" dirty="0" smtClean="0"/>
              <a:t> gelişerek plasentanın </a:t>
            </a:r>
            <a:r>
              <a:rPr lang="tr-TR" dirty="0" err="1" smtClean="0"/>
              <a:t>fetal</a:t>
            </a:r>
            <a:r>
              <a:rPr lang="tr-TR" dirty="0" smtClean="0"/>
              <a:t> parçasını </a:t>
            </a:r>
            <a:r>
              <a:rPr lang="tr-TR" dirty="0" smtClean="0"/>
              <a:t>oluşturur.</a:t>
            </a:r>
            <a:endParaRPr lang="tr-TR" dirty="0" smtClean="0"/>
          </a:p>
          <a:p>
            <a:pPr lvl="1"/>
            <a:r>
              <a:rPr lang="tr-TR" dirty="0" err="1" smtClean="0"/>
              <a:t>Embriyoblast</a:t>
            </a:r>
            <a:r>
              <a:rPr lang="tr-TR" dirty="0" smtClean="0"/>
              <a:t> tabakası (iç hücre kitlesi): </a:t>
            </a:r>
            <a:r>
              <a:rPr lang="tr-TR" dirty="0" smtClean="0"/>
              <a:t>E</a:t>
            </a:r>
            <a:r>
              <a:rPr lang="tr-TR" dirty="0" smtClean="0"/>
              <a:t>mbriyoyu oluşturur.</a:t>
            </a:r>
            <a:endParaRPr lang="tr-T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Umbilikal</a:t>
            </a:r>
            <a:r>
              <a:rPr lang="tr-TR" dirty="0" smtClean="0"/>
              <a:t> Kordon (Göbek Bağı)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Kordon içerisinde </a:t>
            </a:r>
            <a:r>
              <a:rPr lang="tr-TR" dirty="0" smtClean="0"/>
              <a:t>2 adet </a:t>
            </a:r>
            <a:r>
              <a:rPr lang="tr-TR" dirty="0" err="1" smtClean="0"/>
              <a:t>umbilikal</a:t>
            </a:r>
            <a:r>
              <a:rPr lang="tr-TR" dirty="0" smtClean="0"/>
              <a:t> arter ve 1 </a:t>
            </a:r>
            <a:r>
              <a:rPr lang="tr-TR" dirty="0" smtClean="0"/>
              <a:t>adet </a:t>
            </a:r>
            <a:r>
              <a:rPr lang="tr-TR" dirty="0" err="1" smtClean="0"/>
              <a:t>umbilikal</a:t>
            </a:r>
            <a:r>
              <a:rPr lang="tr-TR" dirty="0" smtClean="0"/>
              <a:t> </a:t>
            </a:r>
            <a:r>
              <a:rPr lang="tr-TR" dirty="0" err="1" smtClean="0"/>
              <a:t>ven</a:t>
            </a:r>
            <a:r>
              <a:rPr lang="tr-TR" dirty="0" smtClean="0"/>
              <a:t> </a:t>
            </a:r>
            <a:r>
              <a:rPr lang="tr-TR" dirty="0" smtClean="0"/>
              <a:t>vardır.</a:t>
            </a:r>
            <a:r>
              <a:rPr lang="tr-TR" dirty="0" smtClean="0"/>
              <a:t> 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Umbilikal</a:t>
            </a:r>
            <a:r>
              <a:rPr lang="tr-TR" dirty="0" smtClean="0"/>
              <a:t> arterler </a:t>
            </a:r>
            <a:r>
              <a:rPr lang="tr-TR" dirty="0" smtClean="0"/>
              <a:t>fetüsten </a:t>
            </a:r>
            <a:r>
              <a:rPr lang="tr-TR" dirty="0" smtClean="0"/>
              <a:t>plasentaya karbondioksit </a:t>
            </a:r>
            <a:r>
              <a:rPr lang="tr-TR" dirty="0" smtClean="0"/>
              <a:t>ve diğer </a:t>
            </a:r>
            <a:r>
              <a:rPr lang="tr-TR" dirty="0" err="1" smtClean="0"/>
              <a:t>metabolik</a:t>
            </a:r>
            <a:r>
              <a:rPr lang="tr-TR" dirty="0" smtClean="0"/>
              <a:t> atıkları taşırken; </a:t>
            </a:r>
            <a:r>
              <a:rPr lang="tr-TR" dirty="0" err="1" smtClean="0"/>
              <a:t>umbilikal</a:t>
            </a:r>
            <a:r>
              <a:rPr lang="tr-TR" dirty="0" smtClean="0"/>
              <a:t> </a:t>
            </a:r>
            <a:r>
              <a:rPr lang="tr-TR" dirty="0" err="1" smtClean="0"/>
              <a:t>ven</a:t>
            </a:r>
            <a:r>
              <a:rPr lang="tr-TR" dirty="0" smtClean="0"/>
              <a:t> plasentadan fetüse oksijen ve </a:t>
            </a:r>
            <a:r>
              <a:rPr lang="tr-TR" dirty="0" smtClean="0"/>
              <a:t>besin </a:t>
            </a:r>
            <a:r>
              <a:rPr lang="tr-TR" dirty="0" smtClean="0"/>
              <a:t>maddeleri taşır.</a:t>
            </a:r>
          </a:p>
          <a:p>
            <a:endParaRPr lang="tr-TR" dirty="0" smtClean="0"/>
          </a:p>
          <a:p>
            <a:r>
              <a:rPr lang="tr-TR" dirty="0" err="1" smtClean="0"/>
              <a:t>Kord</a:t>
            </a:r>
            <a:r>
              <a:rPr lang="tr-TR" dirty="0" smtClean="0"/>
              <a:t> (kordon) kanı kök hücreleri, hem arterlerden hem de </a:t>
            </a:r>
            <a:r>
              <a:rPr lang="tr-TR" dirty="0" err="1" smtClean="0"/>
              <a:t>venden</a:t>
            </a:r>
            <a:r>
              <a:rPr lang="tr-TR" dirty="0" smtClean="0"/>
              <a:t> elde edilebilir.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7837" t="33084" r="44194" b="8298"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7467" t="16360" r="3663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02" name="Picture 2" descr="Click on image to en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52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Fetal</a:t>
            </a:r>
            <a:r>
              <a:rPr lang="tr-TR" dirty="0" smtClean="0"/>
              <a:t> Dolaşım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Plasenta, </a:t>
            </a:r>
            <a:r>
              <a:rPr lang="tr-TR" dirty="0" err="1" smtClean="0"/>
              <a:t>umbilikal</a:t>
            </a:r>
            <a:r>
              <a:rPr lang="tr-TR" dirty="0" smtClean="0"/>
              <a:t> arterler aracılığıyla fetüsten oksijensiz kanı alır ve oksijenlenmiş kan </a:t>
            </a:r>
            <a:r>
              <a:rPr lang="tr-TR" dirty="0" err="1" smtClean="0"/>
              <a:t>umbilikal</a:t>
            </a:r>
            <a:r>
              <a:rPr lang="tr-TR" dirty="0" smtClean="0"/>
              <a:t> </a:t>
            </a:r>
            <a:r>
              <a:rPr lang="tr-TR" dirty="0" err="1" smtClean="0"/>
              <a:t>ven</a:t>
            </a:r>
            <a:r>
              <a:rPr lang="tr-TR" dirty="0" smtClean="0"/>
              <a:t> aracılığıyla fetüse döner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Oksijenli kan </a:t>
            </a:r>
            <a:r>
              <a:rPr lang="tr-TR" dirty="0" err="1" smtClean="0"/>
              <a:t>fetal</a:t>
            </a:r>
            <a:r>
              <a:rPr lang="tr-TR" dirty="0" smtClean="0"/>
              <a:t> karaciğeri geçer ve </a:t>
            </a:r>
            <a:r>
              <a:rPr lang="tr-TR" dirty="0" err="1" smtClean="0"/>
              <a:t>inferior</a:t>
            </a:r>
            <a:r>
              <a:rPr lang="tr-TR" dirty="0" smtClean="0"/>
              <a:t> vena kava yoluyla sağ kalbe girer.</a:t>
            </a:r>
            <a:endParaRPr lang="en-US" dirty="0" smtClean="0"/>
          </a:p>
          <a:p>
            <a:endParaRPr lang="tr-TR" dirty="0" smtClean="0"/>
          </a:p>
          <a:p>
            <a:r>
              <a:rPr lang="tr-TR" dirty="0" smtClean="0"/>
              <a:t>Sağ ve sol </a:t>
            </a:r>
            <a:r>
              <a:rPr lang="tr-TR" dirty="0" err="1" smtClean="0"/>
              <a:t>atrium</a:t>
            </a:r>
            <a:r>
              <a:rPr lang="tr-TR" dirty="0" smtClean="0"/>
              <a:t> arasındaki açıklık </a:t>
            </a:r>
            <a:r>
              <a:rPr lang="tr-TR" dirty="0" err="1" smtClean="0"/>
              <a:t>foramen</a:t>
            </a:r>
            <a:r>
              <a:rPr lang="tr-TR" dirty="0" smtClean="0"/>
              <a:t> ovale olarak bilinir. Bu açıklık yoluyla sağ </a:t>
            </a:r>
            <a:r>
              <a:rPr lang="tr-TR" dirty="0" err="1" smtClean="0"/>
              <a:t>atriyumdan</a:t>
            </a:r>
            <a:r>
              <a:rPr lang="tr-TR" dirty="0" smtClean="0"/>
              <a:t> sol </a:t>
            </a:r>
            <a:r>
              <a:rPr lang="tr-TR" dirty="0" err="1" smtClean="0"/>
              <a:t>atriyuma</a:t>
            </a:r>
            <a:r>
              <a:rPr lang="tr-TR" dirty="0" smtClean="0"/>
              <a:t> ve daha sonra da sol </a:t>
            </a:r>
            <a:r>
              <a:rPr lang="tr-TR" dirty="0" err="1" smtClean="0"/>
              <a:t>ventriküle</a:t>
            </a:r>
            <a:r>
              <a:rPr lang="tr-TR" dirty="0" smtClean="0"/>
              <a:t> oksijenli kan geçer. Böylece özellikle beyin, oksijen açısından zengin kanla beslenmiş olur.</a:t>
            </a:r>
          </a:p>
          <a:p>
            <a:endParaRPr lang="tr-TR" dirty="0" smtClean="0"/>
          </a:p>
          <a:p>
            <a:r>
              <a:rPr lang="tr-TR" dirty="0" smtClean="0"/>
              <a:t>Vena kava </a:t>
            </a:r>
            <a:r>
              <a:rPr lang="tr-TR" dirty="0" err="1" smtClean="0"/>
              <a:t>süperior</a:t>
            </a:r>
            <a:r>
              <a:rPr lang="tr-TR" dirty="0" smtClean="0"/>
              <a:t> aracılığıyla sağ kalbe dönen oksijenden fakir kan, sağ </a:t>
            </a:r>
            <a:r>
              <a:rPr lang="tr-TR" dirty="0" err="1" smtClean="0"/>
              <a:t>atriyumdan</a:t>
            </a:r>
            <a:r>
              <a:rPr lang="tr-TR" dirty="0" smtClean="0"/>
              <a:t> sağ </a:t>
            </a:r>
            <a:r>
              <a:rPr lang="tr-TR" dirty="0" err="1" smtClean="0"/>
              <a:t>ventriküle</a:t>
            </a:r>
            <a:r>
              <a:rPr lang="tr-TR" dirty="0" smtClean="0"/>
              <a:t> geçer. Buradan pompalanan kanın çoğu </a:t>
            </a:r>
            <a:r>
              <a:rPr lang="tr-TR" dirty="0" err="1" smtClean="0"/>
              <a:t>duktus</a:t>
            </a:r>
            <a:r>
              <a:rPr lang="tr-TR" dirty="0" smtClean="0"/>
              <a:t> </a:t>
            </a:r>
            <a:r>
              <a:rPr lang="tr-TR" dirty="0" err="1" smtClean="0"/>
              <a:t>arteriozus</a:t>
            </a:r>
            <a:r>
              <a:rPr lang="tr-TR" dirty="0" smtClean="0"/>
              <a:t> aracılığıyla akciğerleri bypass ederek fetüsün alt yarısındaki organları besler.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etal 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3002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Plasenta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971600" y="2132856"/>
            <a:ext cx="72728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Plasenta </a:t>
            </a:r>
          </a:p>
          <a:p>
            <a:pPr algn="ctr">
              <a:buNone/>
            </a:pPr>
            <a:r>
              <a:rPr lang="tr-T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</a:t>
            </a:r>
          </a:p>
          <a:p>
            <a:pPr algn="ctr"/>
            <a:r>
              <a:rPr lang="tr-TR" sz="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Villöz</a:t>
            </a:r>
            <a:r>
              <a:rPr lang="tr-T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Koryon</a:t>
            </a:r>
            <a:r>
              <a:rPr lang="tr-T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tr-TR" sz="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Fetal</a:t>
            </a:r>
            <a:r>
              <a:rPr lang="tr-T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tr-T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tr-TR" sz="3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tr-T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  <a:endParaRPr lang="tr-TR" sz="3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r>
              <a:rPr lang="tr-TR" sz="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Desidua</a:t>
            </a:r>
            <a:r>
              <a:rPr lang="tr-T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Bazalis</a:t>
            </a:r>
            <a:r>
              <a:rPr lang="tr-T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tr-TR" sz="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Maternal</a:t>
            </a:r>
            <a:r>
              <a:rPr lang="tr-T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</a:t>
            </a:r>
          </a:p>
          <a:p>
            <a:pPr algn="ctr">
              <a:buNone/>
            </a:pPr>
            <a:r>
              <a:rPr lang="tr-TR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tr-TR" sz="3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12360" cy="68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chorion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4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17344" r="34422" b="88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ofoblast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8020" t="18329" r="34422" b="10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tr-TR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6589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tr-TR" sz="3200" b="1" dirty="0" err="1" smtClean="0"/>
              <a:t>Gestasyonel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Trofoblastik</a:t>
            </a:r>
            <a:r>
              <a:rPr lang="tr-TR" sz="3200" b="1" dirty="0" smtClean="0"/>
              <a:t> Hastalıklar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/>
          </a:bodyPr>
          <a:lstStyle/>
          <a:p>
            <a:r>
              <a:rPr lang="en-US" dirty="0" err="1" smtClean="0"/>
              <a:t>Gestasyonal</a:t>
            </a:r>
            <a:r>
              <a:rPr lang="en-US" dirty="0" smtClean="0"/>
              <a:t> </a:t>
            </a:r>
            <a:r>
              <a:rPr lang="en-US" dirty="0" err="1" smtClean="0"/>
              <a:t>trofoblastik</a:t>
            </a:r>
            <a:r>
              <a:rPr lang="en-US" dirty="0" smtClean="0"/>
              <a:t> </a:t>
            </a:r>
            <a:r>
              <a:rPr lang="tr-TR" dirty="0" smtClean="0"/>
              <a:t>hastalıklar: T</a:t>
            </a:r>
            <a:r>
              <a:rPr lang="en-US" dirty="0" err="1" smtClean="0"/>
              <a:t>rofoblast</a:t>
            </a:r>
            <a:r>
              <a:rPr lang="tr-TR" dirty="0" err="1" smtClean="0"/>
              <a:t>lardan</a:t>
            </a:r>
            <a:r>
              <a:rPr lang="tr-TR" dirty="0" smtClean="0"/>
              <a:t> köken alan </a:t>
            </a:r>
            <a:r>
              <a:rPr lang="en-US" dirty="0" err="1" smtClean="0"/>
              <a:t>anormal</a:t>
            </a:r>
            <a:r>
              <a:rPr lang="en-US" dirty="0" smtClean="0"/>
              <a:t> </a:t>
            </a:r>
            <a:r>
              <a:rPr lang="en-US" dirty="0" err="1" smtClean="0"/>
              <a:t>gebelik</a:t>
            </a:r>
            <a:r>
              <a:rPr lang="en-US" dirty="0" smtClean="0"/>
              <a:t> </a:t>
            </a:r>
            <a:r>
              <a:rPr lang="tr-TR" dirty="0" smtClean="0"/>
              <a:t>durumları </a:t>
            </a:r>
            <a:r>
              <a:rPr lang="en-US" dirty="0" err="1" smtClean="0"/>
              <a:t>ve</a:t>
            </a:r>
            <a:r>
              <a:rPr lang="tr-TR" dirty="0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neoplaziler</a:t>
            </a:r>
            <a:r>
              <a:rPr lang="tr-TR" dirty="0" err="1" smtClean="0"/>
              <a:t>idir</a:t>
            </a:r>
            <a:r>
              <a:rPr lang="tr-TR" dirty="0" smtClean="0"/>
              <a:t>.</a:t>
            </a:r>
            <a:endParaRPr lang="tr-TR" dirty="0" smtClean="0"/>
          </a:p>
          <a:p>
            <a:pPr lvl="1"/>
            <a:r>
              <a:rPr lang="tr-TR" dirty="0" err="1" smtClean="0"/>
              <a:t>Molar</a:t>
            </a:r>
            <a:r>
              <a:rPr lang="tr-TR" dirty="0" smtClean="0"/>
              <a:t> lezyonlar: </a:t>
            </a:r>
            <a:r>
              <a:rPr lang="en-US" dirty="0" err="1" smtClean="0"/>
              <a:t>Anormal</a:t>
            </a:r>
            <a:r>
              <a:rPr lang="en-US" dirty="0" smtClean="0"/>
              <a:t> </a:t>
            </a:r>
            <a:r>
              <a:rPr lang="en-US" dirty="0" err="1" smtClean="0"/>
              <a:t>geli</a:t>
            </a:r>
            <a:r>
              <a:rPr lang="tr-TR" dirty="0" smtClean="0"/>
              <a:t>ş</a:t>
            </a:r>
            <a:r>
              <a:rPr lang="en-US" dirty="0" smtClean="0"/>
              <a:t>mi</a:t>
            </a:r>
            <a:r>
              <a:rPr lang="tr-TR" dirty="0" smtClean="0"/>
              <a:t>ş</a:t>
            </a:r>
            <a:r>
              <a:rPr lang="en-US" dirty="0" smtClean="0"/>
              <a:t> </a:t>
            </a:r>
            <a:r>
              <a:rPr lang="en-US" dirty="0" err="1" smtClean="0"/>
              <a:t>plasenta</a:t>
            </a:r>
            <a:endParaRPr lang="tr-TR" dirty="0" smtClean="0"/>
          </a:p>
          <a:p>
            <a:pPr lvl="2"/>
            <a:r>
              <a:rPr lang="tr-TR" dirty="0" smtClean="0"/>
              <a:t>K</a:t>
            </a:r>
            <a:r>
              <a:rPr lang="en-US" dirty="0" err="1" smtClean="0"/>
              <a:t>omplet</a:t>
            </a:r>
            <a:r>
              <a:rPr lang="tr-TR" dirty="0" smtClean="0"/>
              <a:t> (tam)</a:t>
            </a:r>
            <a:r>
              <a:rPr lang="en-US" dirty="0" smtClean="0"/>
              <a:t> </a:t>
            </a:r>
            <a:r>
              <a:rPr lang="en-US" dirty="0" err="1" smtClean="0"/>
              <a:t>hidatidiform</a:t>
            </a:r>
            <a:r>
              <a:rPr lang="en-US" dirty="0" smtClean="0"/>
              <a:t> </a:t>
            </a:r>
            <a:r>
              <a:rPr lang="en-US" dirty="0" smtClean="0"/>
              <a:t>mol</a:t>
            </a:r>
            <a:r>
              <a:rPr lang="tr-TR" dirty="0" smtClean="0"/>
              <a:t>: Çekirdeksiz </a:t>
            </a:r>
            <a:r>
              <a:rPr lang="tr-TR" dirty="0" smtClean="0"/>
              <a:t>yumurtanın spermle döllenmesi </a:t>
            </a:r>
            <a:r>
              <a:rPr lang="tr-TR" dirty="0" smtClean="0"/>
              <a:t>sonucu.</a:t>
            </a:r>
          </a:p>
          <a:p>
            <a:pPr lvl="2"/>
            <a:r>
              <a:rPr lang="tr-TR" dirty="0" smtClean="0"/>
              <a:t>Kısmi (</a:t>
            </a:r>
            <a:r>
              <a:rPr lang="tr-TR" dirty="0" err="1" smtClean="0"/>
              <a:t>inkomplet</a:t>
            </a:r>
            <a:r>
              <a:rPr lang="tr-TR" dirty="0" smtClean="0"/>
              <a:t>, </a:t>
            </a:r>
            <a:r>
              <a:rPr lang="tr-TR" dirty="0" err="1" smtClean="0"/>
              <a:t>parsiyel</a:t>
            </a:r>
            <a:r>
              <a:rPr lang="tr-TR" dirty="0" smtClean="0"/>
              <a:t>) </a:t>
            </a:r>
            <a:r>
              <a:rPr lang="en-US" dirty="0" err="1" smtClean="0"/>
              <a:t>hidatidiform</a:t>
            </a:r>
            <a:r>
              <a:rPr lang="en-US" dirty="0" smtClean="0"/>
              <a:t> </a:t>
            </a:r>
            <a:r>
              <a:rPr lang="tr-TR" dirty="0" err="1" smtClean="0"/>
              <a:t>mol</a:t>
            </a:r>
            <a:r>
              <a:rPr lang="tr-TR" dirty="0" smtClean="0"/>
              <a:t>: Çoğunlukla normal </a:t>
            </a:r>
            <a:r>
              <a:rPr lang="tr-TR" dirty="0" smtClean="0"/>
              <a:t>yumurta hücresinin </a:t>
            </a:r>
            <a:r>
              <a:rPr lang="tr-TR" dirty="0" smtClean="0"/>
              <a:t>iki </a:t>
            </a:r>
            <a:r>
              <a:rPr lang="tr-TR" dirty="0" smtClean="0"/>
              <a:t>spermle </a:t>
            </a:r>
            <a:r>
              <a:rPr lang="tr-TR" dirty="0" smtClean="0"/>
              <a:t>döllenmesi sonucu.</a:t>
            </a:r>
            <a:endParaRPr lang="tr-TR" dirty="0" smtClean="0"/>
          </a:p>
          <a:p>
            <a:pPr lvl="1"/>
            <a:r>
              <a:rPr lang="tr-TR" dirty="0" err="1" smtClean="0"/>
              <a:t>Nonmolar</a:t>
            </a:r>
            <a:r>
              <a:rPr lang="tr-TR" dirty="0" smtClean="0"/>
              <a:t> lezyonlar: K</a:t>
            </a:r>
            <a:r>
              <a:rPr lang="en-US" dirty="0" err="1" smtClean="0"/>
              <a:t>oryonik</a:t>
            </a:r>
            <a:r>
              <a:rPr lang="en-US" dirty="0" smtClean="0"/>
              <a:t> </a:t>
            </a:r>
            <a:r>
              <a:rPr lang="en-US" dirty="0" err="1" smtClean="0"/>
              <a:t>villus</a:t>
            </a:r>
            <a:r>
              <a:rPr lang="en-US" dirty="0" smtClean="0"/>
              <a:t> </a:t>
            </a:r>
            <a:r>
              <a:rPr lang="en-US" dirty="0" err="1" smtClean="0"/>
              <a:t>yoktur</a:t>
            </a:r>
            <a:r>
              <a:rPr lang="en-US" dirty="0" smtClean="0"/>
              <a:t>.</a:t>
            </a:r>
            <a:endParaRPr lang="tr-TR" dirty="0" smtClean="0"/>
          </a:p>
          <a:p>
            <a:pPr lvl="2"/>
            <a:r>
              <a:rPr lang="tr-TR" dirty="0" smtClean="0"/>
              <a:t>P</a:t>
            </a:r>
            <a:r>
              <a:rPr lang="en-US" dirty="0" err="1" smtClean="0"/>
              <a:t>lasental</a:t>
            </a:r>
            <a:r>
              <a:rPr lang="en-US" dirty="0" smtClean="0"/>
              <a:t> </a:t>
            </a:r>
            <a:r>
              <a:rPr lang="en-US" dirty="0" err="1" smtClean="0"/>
              <a:t>bölgenin</a:t>
            </a:r>
            <a:r>
              <a:rPr lang="en-US" dirty="0" smtClean="0"/>
              <a:t> </a:t>
            </a:r>
            <a:r>
              <a:rPr lang="en-US" dirty="0" err="1" smtClean="0"/>
              <a:t>trofoblastik</a:t>
            </a:r>
            <a:r>
              <a:rPr lang="en-US" dirty="0" smtClean="0"/>
              <a:t> </a:t>
            </a:r>
            <a:r>
              <a:rPr lang="en-US" dirty="0" err="1" smtClean="0"/>
              <a:t>tümorü</a:t>
            </a:r>
            <a:r>
              <a:rPr lang="en-US" dirty="0" smtClean="0"/>
              <a:t> (PSTT</a:t>
            </a:r>
            <a:r>
              <a:rPr lang="en-US" dirty="0" smtClean="0"/>
              <a:t>)</a:t>
            </a:r>
            <a:endParaRPr lang="tr-TR" dirty="0" smtClean="0"/>
          </a:p>
          <a:p>
            <a:pPr lvl="2"/>
            <a:r>
              <a:rPr lang="tr-TR" dirty="0" smtClean="0"/>
              <a:t>K</a:t>
            </a:r>
            <a:r>
              <a:rPr lang="en-US" dirty="0" err="1" smtClean="0"/>
              <a:t>oriyokarsinom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CC)</a:t>
            </a:r>
            <a:endParaRPr lang="tr-TR" dirty="0" smtClean="0"/>
          </a:p>
          <a:p>
            <a:pPr lvl="2"/>
            <a:r>
              <a:rPr lang="tr-TR" dirty="0" smtClean="0"/>
              <a:t>Diğer </a:t>
            </a:r>
            <a:r>
              <a:rPr lang="tr-TR" dirty="0" err="1" smtClean="0"/>
              <a:t>nonmolar</a:t>
            </a:r>
            <a:r>
              <a:rPr lang="tr-TR" dirty="0" smtClean="0"/>
              <a:t> lezyonlar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003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6" y="620688"/>
            <a:ext cx="9114214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Trofoblast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Trofoblast</a:t>
            </a:r>
            <a:r>
              <a:rPr lang="tr-TR" dirty="0" smtClean="0"/>
              <a:t> </a:t>
            </a:r>
            <a:r>
              <a:rPr lang="tr-TR" dirty="0" smtClean="0"/>
              <a:t>iki tipe </a:t>
            </a:r>
            <a:r>
              <a:rPr lang="tr-TR" dirty="0" smtClean="0"/>
              <a:t>farklılaşır: </a:t>
            </a:r>
          </a:p>
          <a:p>
            <a:pPr lvl="1"/>
            <a:r>
              <a:rPr lang="tr-TR" dirty="0" err="1" smtClean="0"/>
              <a:t>sitotrofoblast</a:t>
            </a:r>
            <a:r>
              <a:rPr lang="tr-TR" dirty="0" smtClean="0"/>
              <a:t> (iç kısımda)</a:t>
            </a:r>
            <a:endParaRPr lang="tr-TR" dirty="0" smtClean="0"/>
          </a:p>
          <a:p>
            <a:pPr lvl="1"/>
            <a:r>
              <a:rPr lang="tr-TR" dirty="0" err="1" smtClean="0"/>
              <a:t>sinsityotrofoblast</a:t>
            </a:r>
            <a:r>
              <a:rPr lang="tr-TR" dirty="0" smtClean="0"/>
              <a:t> (dış kısımda)</a:t>
            </a:r>
          </a:p>
          <a:p>
            <a:pPr lvl="1"/>
            <a:endParaRPr lang="tr-TR" dirty="0" smtClean="0"/>
          </a:p>
          <a:p>
            <a:r>
              <a:rPr lang="tr-TR" dirty="0" err="1" smtClean="0"/>
              <a:t>Sitotrofoblastlar</a:t>
            </a:r>
            <a:r>
              <a:rPr lang="tr-TR" dirty="0" smtClean="0"/>
              <a:t>, </a:t>
            </a:r>
            <a:r>
              <a:rPr lang="tr-TR" dirty="0" err="1" smtClean="0"/>
              <a:t>sinsityotrofoblastlara</a:t>
            </a:r>
            <a:r>
              <a:rPr lang="tr-TR" dirty="0" smtClean="0"/>
              <a:t> farklılaşır. </a:t>
            </a:r>
          </a:p>
          <a:p>
            <a:pPr lvl="1"/>
            <a:endParaRPr lang="tr-TR" dirty="0" smtClean="0"/>
          </a:p>
          <a:p>
            <a:r>
              <a:rPr lang="tr-TR" dirty="0" err="1" smtClean="0"/>
              <a:t>Sinsityotrofoblastlar</a:t>
            </a:r>
            <a:r>
              <a:rPr lang="tr-TR" dirty="0" smtClean="0"/>
              <a:t> </a:t>
            </a:r>
            <a:r>
              <a:rPr lang="tr-TR" dirty="0" err="1" smtClean="0"/>
              <a:t>uterus</a:t>
            </a:r>
            <a:r>
              <a:rPr lang="tr-TR" dirty="0" smtClean="0"/>
              <a:t> içerisinde yayılır.</a:t>
            </a:r>
            <a:r>
              <a:rPr lang="tr-TR" dirty="0" smtClean="0"/>
              <a:t> </a:t>
            </a:r>
            <a:r>
              <a:rPr lang="tr-TR" dirty="0" smtClean="0"/>
              <a:t>Buna bağlı olarak bazen </a:t>
            </a:r>
            <a:r>
              <a:rPr lang="tr-TR" dirty="0" err="1" smtClean="0"/>
              <a:t>uterus</a:t>
            </a:r>
            <a:r>
              <a:rPr lang="tr-TR" dirty="0" smtClean="0"/>
              <a:t> </a:t>
            </a:r>
            <a:r>
              <a:rPr lang="tr-TR" dirty="0" smtClean="0"/>
              <a:t>boşluğuna </a:t>
            </a:r>
            <a:r>
              <a:rPr lang="tr-TR" dirty="0" smtClean="0"/>
              <a:t>kan sızar</a:t>
            </a:r>
            <a:r>
              <a:rPr lang="tr-TR" dirty="0" smtClean="0"/>
              <a:t> </a:t>
            </a:r>
            <a:r>
              <a:rPr lang="tr-TR" dirty="0" smtClean="0"/>
              <a:t>ve bu kan (</a:t>
            </a:r>
            <a:r>
              <a:rPr lang="tr-TR" dirty="0" err="1" smtClean="0"/>
              <a:t>implantasyon</a:t>
            </a:r>
            <a:r>
              <a:rPr lang="tr-TR" dirty="0" smtClean="0"/>
              <a:t> kanaması) </a:t>
            </a:r>
            <a:r>
              <a:rPr lang="tr-TR" dirty="0" err="1" smtClean="0"/>
              <a:t>menstruasyon</a:t>
            </a:r>
            <a:r>
              <a:rPr lang="tr-TR" dirty="0" smtClean="0"/>
              <a:t> </a:t>
            </a:r>
            <a:r>
              <a:rPr lang="tr-TR" dirty="0" smtClean="0"/>
              <a:t>kanaması ile karıştırılabilir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Sinsityotrofoblastlar</a:t>
            </a:r>
            <a:r>
              <a:rPr lang="tr-TR" dirty="0" smtClean="0"/>
              <a:t> plasentanın </a:t>
            </a:r>
            <a:r>
              <a:rPr lang="tr-TR" dirty="0" err="1" smtClean="0"/>
              <a:t>fetal</a:t>
            </a:r>
            <a:r>
              <a:rPr lang="tr-TR" dirty="0" smtClean="0"/>
              <a:t> parçasını oluşturur. Bu hücrelerce üretilen hormonlar: </a:t>
            </a:r>
            <a:r>
              <a:rPr lang="tr-TR" dirty="0" err="1" smtClean="0"/>
              <a:t>hCG</a:t>
            </a:r>
            <a:r>
              <a:rPr lang="tr-TR" dirty="0" smtClean="0"/>
              <a:t> (özellikle ilk 2 ayda), </a:t>
            </a:r>
            <a:r>
              <a:rPr lang="tr-TR" dirty="0" err="1" smtClean="0"/>
              <a:t>östriol</a:t>
            </a:r>
            <a:r>
              <a:rPr lang="tr-TR" dirty="0" smtClean="0"/>
              <a:t>, </a:t>
            </a:r>
            <a:r>
              <a:rPr lang="tr-TR" dirty="0" err="1" smtClean="0"/>
              <a:t>progesteron</a:t>
            </a:r>
            <a:r>
              <a:rPr lang="tr-TR" dirty="0" smtClean="0"/>
              <a:t>, </a:t>
            </a:r>
            <a:r>
              <a:rPr lang="tr-TR" dirty="0" err="1" smtClean="0"/>
              <a:t>somatomammotropin</a:t>
            </a:r>
            <a:r>
              <a:rPr lang="tr-TR" dirty="0" smtClean="0"/>
              <a:t> (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placental</a:t>
            </a:r>
            <a:r>
              <a:rPr lang="tr-TR" dirty="0" smtClean="0"/>
              <a:t> </a:t>
            </a:r>
            <a:r>
              <a:rPr lang="tr-TR" dirty="0" err="1" smtClean="0"/>
              <a:t>lactogen</a:t>
            </a:r>
            <a:r>
              <a:rPr lang="tr-TR" dirty="0" smtClean="0"/>
              <a:t>; </a:t>
            </a:r>
            <a:r>
              <a:rPr lang="tr-TR" dirty="0" err="1" smtClean="0"/>
              <a:t>hPL</a:t>
            </a:r>
            <a:r>
              <a:rPr lang="tr-TR" dirty="0" smtClean="0"/>
              <a:t>).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06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Embriyonik</a:t>
            </a:r>
            <a:r>
              <a:rPr lang="tr-TR" dirty="0" smtClean="0"/>
              <a:t> Zarlar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Embriyo; sürüngenler, kuşlar ve memelilerde </a:t>
            </a:r>
            <a:r>
              <a:rPr lang="tr-TR" dirty="0" err="1" smtClean="0"/>
              <a:t>embriyonik</a:t>
            </a:r>
            <a:r>
              <a:rPr lang="tr-TR" dirty="0" smtClean="0"/>
              <a:t> zarlar ile korunur.</a:t>
            </a:r>
          </a:p>
          <a:p>
            <a:endParaRPr lang="tr-TR" dirty="0" smtClean="0"/>
          </a:p>
          <a:p>
            <a:r>
              <a:rPr lang="tr-TR" dirty="0" err="1" smtClean="0"/>
              <a:t>Embriyonik</a:t>
            </a:r>
            <a:r>
              <a:rPr lang="tr-TR" dirty="0" smtClean="0"/>
              <a:t> zarlar: </a:t>
            </a:r>
          </a:p>
          <a:p>
            <a:pPr lvl="1"/>
            <a:r>
              <a:rPr lang="tr-TR" b="1" dirty="0" err="1" smtClean="0"/>
              <a:t>amniyon</a:t>
            </a:r>
            <a:r>
              <a:rPr lang="tr-TR" b="1" dirty="0" smtClean="0"/>
              <a:t> zarı</a:t>
            </a:r>
          </a:p>
          <a:p>
            <a:pPr lvl="1"/>
            <a:r>
              <a:rPr lang="tr-TR" b="1" dirty="0" err="1" smtClean="0"/>
              <a:t>allantoyis</a:t>
            </a:r>
            <a:r>
              <a:rPr lang="tr-TR" b="1" dirty="0" smtClean="0"/>
              <a:t> kesesi </a:t>
            </a:r>
          </a:p>
          <a:p>
            <a:pPr lvl="1"/>
            <a:r>
              <a:rPr lang="tr-TR" b="1" dirty="0" err="1" smtClean="0"/>
              <a:t>vitellus</a:t>
            </a:r>
            <a:r>
              <a:rPr lang="tr-TR" b="1" dirty="0" smtClean="0"/>
              <a:t> kesesi </a:t>
            </a:r>
            <a:r>
              <a:rPr lang="tr-TR" b="1" dirty="0" smtClean="0"/>
              <a:t>(</a:t>
            </a:r>
            <a:r>
              <a:rPr lang="tr-TR" b="1" dirty="0" err="1" smtClean="0"/>
              <a:t>yolk</a:t>
            </a:r>
            <a:r>
              <a:rPr lang="tr-TR" b="1" dirty="0" smtClean="0"/>
              <a:t> kesesi; </a:t>
            </a:r>
            <a:r>
              <a:rPr lang="tr-TR" b="1" dirty="0" err="1" smtClean="0"/>
              <a:t>yolk</a:t>
            </a:r>
            <a:r>
              <a:rPr lang="tr-TR" b="1" dirty="0" smtClean="0"/>
              <a:t> sac)</a:t>
            </a:r>
            <a:endParaRPr lang="tr-TR" b="1" dirty="0" smtClean="0"/>
          </a:p>
          <a:p>
            <a:pPr lvl="1"/>
            <a:r>
              <a:rPr lang="tr-TR" b="1" dirty="0" err="1" smtClean="0"/>
              <a:t>koryon</a:t>
            </a:r>
            <a:r>
              <a:rPr lang="tr-TR" b="1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chorion</a:t>
            </a:r>
            <a:r>
              <a:rPr lang="tr-TR" dirty="0" smtClean="0"/>
              <a:t> </a:t>
            </a:r>
            <a:r>
              <a:rPr lang="tr-TR" dirty="0" err="1" smtClean="0"/>
              <a:t>frondosum</a:t>
            </a:r>
            <a:r>
              <a:rPr lang="tr-TR" dirty="0" smtClean="0"/>
              <a:t> + </a:t>
            </a:r>
            <a:r>
              <a:rPr lang="tr-TR" dirty="0" err="1" smtClean="0"/>
              <a:t>chorion</a:t>
            </a:r>
            <a:r>
              <a:rPr lang="tr-TR" dirty="0" smtClean="0"/>
              <a:t> </a:t>
            </a:r>
            <a:r>
              <a:rPr lang="tr-TR" dirty="0" err="1" smtClean="0"/>
              <a:t>laeve</a:t>
            </a:r>
            <a:r>
              <a:rPr lang="tr-TR" dirty="0" smtClean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Amnion</a:t>
            </a:r>
            <a:r>
              <a:rPr lang="tr-TR" dirty="0" smtClean="0"/>
              <a:t> zarı ile embriyo arasında </a:t>
            </a:r>
            <a:r>
              <a:rPr lang="tr-TR" dirty="0" err="1" smtClean="0"/>
              <a:t>amniyon</a:t>
            </a:r>
            <a:r>
              <a:rPr lang="tr-TR" dirty="0" smtClean="0"/>
              <a:t> sıvısı </a:t>
            </a:r>
            <a:r>
              <a:rPr lang="tr-TR" dirty="0" smtClean="0"/>
              <a:t>bulunur. Bu sıvı mekanik koruma sağlar.</a:t>
            </a:r>
          </a:p>
          <a:p>
            <a:endParaRPr lang="tr-TR" dirty="0" smtClean="0"/>
          </a:p>
          <a:p>
            <a:r>
              <a:rPr lang="tr-TR" dirty="0" err="1" smtClean="0"/>
              <a:t>Koryon</a:t>
            </a:r>
            <a:r>
              <a:rPr lang="tr-TR" dirty="0" smtClean="0"/>
              <a:t>; en </a:t>
            </a:r>
            <a:r>
              <a:rPr lang="tr-TR" dirty="0" smtClean="0"/>
              <a:t>dış </a:t>
            </a:r>
            <a:r>
              <a:rPr lang="tr-TR" dirty="0" smtClean="0"/>
              <a:t>tabakadır. Kuşlar </a:t>
            </a:r>
            <a:r>
              <a:rPr lang="tr-TR" dirty="0" smtClean="0"/>
              <a:t>ve </a:t>
            </a:r>
            <a:r>
              <a:rPr lang="tr-TR" dirty="0" smtClean="0"/>
              <a:t>sürüngenlerde </a:t>
            </a:r>
            <a:r>
              <a:rPr lang="tr-TR" dirty="0" err="1" smtClean="0"/>
              <a:t>koryon</a:t>
            </a:r>
            <a:r>
              <a:rPr lang="tr-TR" dirty="0" smtClean="0"/>
              <a:t> zarı, yumurta kabuğunun </a:t>
            </a:r>
            <a:r>
              <a:rPr lang="tr-TR" dirty="0" smtClean="0"/>
              <a:t>hemen altında </a:t>
            </a:r>
            <a:r>
              <a:rPr lang="tr-TR" dirty="0" smtClean="0"/>
              <a:t>bulunur. Plasentalı memelilerde </a:t>
            </a:r>
            <a:r>
              <a:rPr lang="tr-TR" dirty="0" err="1" smtClean="0"/>
              <a:t>koryon</a:t>
            </a:r>
            <a:r>
              <a:rPr lang="tr-TR" dirty="0" smtClean="0"/>
              <a:t>; plasentanın </a:t>
            </a:r>
            <a:r>
              <a:rPr lang="tr-TR" dirty="0" err="1" smtClean="0"/>
              <a:t>fetal</a:t>
            </a:r>
            <a:r>
              <a:rPr lang="tr-TR" dirty="0" smtClean="0"/>
              <a:t> parçasını oluşturur.</a:t>
            </a:r>
            <a:endParaRPr lang="en-US" dirty="0" smtClean="0"/>
          </a:p>
          <a:p>
            <a:pPr lvl="1"/>
            <a:r>
              <a:rPr lang="en-US" dirty="0" err="1" smtClean="0"/>
              <a:t>chorion</a:t>
            </a:r>
            <a:r>
              <a:rPr lang="en-US" dirty="0" smtClean="0"/>
              <a:t> </a:t>
            </a:r>
            <a:r>
              <a:rPr lang="en-US" dirty="0" err="1" smtClean="0"/>
              <a:t>frondosum</a:t>
            </a:r>
            <a:r>
              <a:rPr lang="tr-TR" dirty="0" smtClean="0"/>
              <a:t>:</a:t>
            </a:r>
            <a:r>
              <a:rPr lang="en-US" dirty="0" smtClean="0"/>
              <a:t> </a:t>
            </a:r>
            <a:r>
              <a:rPr lang="tr-TR" dirty="0" err="1" smtClean="0"/>
              <a:t>Koryonun</a:t>
            </a:r>
            <a:r>
              <a:rPr lang="tr-TR" dirty="0" smtClean="0"/>
              <a:t> </a:t>
            </a:r>
            <a:r>
              <a:rPr lang="tr-TR" dirty="0" err="1" smtClean="0"/>
              <a:t>plasental</a:t>
            </a:r>
            <a:r>
              <a:rPr lang="tr-TR" dirty="0" smtClean="0"/>
              <a:t> parçasıdır.</a:t>
            </a:r>
            <a:endParaRPr lang="en-US" dirty="0" smtClean="0"/>
          </a:p>
          <a:p>
            <a:pPr lvl="1"/>
            <a:r>
              <a:rPr lang="en-US" dirty="0" err="1" smtClean="0"/>
              <a:t>chorion</a:t>
            </a:r>
            <a:r>
              <a:rPr lang="en-US" dirty="0" smtClean="0"/>
              <a:t> </a:t>
            </a:r>
            <a:r>
              <a:rPr lang="en-US" dirty="0" err="1" smtClean="0"/>
              <a:t>laeve</a:t>
            </a:r>
            <a:r>
              <a:rPr lang="tr-TR" dirty="0" smtClean="0"/>
              <a:t>:</a:t>
            </a:r>
            <a:r>
              <a:rPr lang="en-US" dirty="0" smtClean="0"/>
              <a:t> </a:t>
            </a:r>
            <a:r>
              <a:rPr lang="tr-TR" dirty="0" err="1" smtClean="0"/>
              <a:t>Koryonun</a:t>
            </a:r>
            <a:r>
              <a:rPr lang="tr-TR" dirty="0" smtClean="0"/>
              <a:t> </a:t>
            </a:r>
            <a:r>
              <a:rPr lang="en-US" dirty="0" err="1" smtClean="0"/>
              <a:t>nonvill</a:t>
            </a:r>
            <a:r>
              <a:rPr lang="tr-TR" dirty="0" smtClean="0"/>
              <a:t>ö</a:t>
            </a:r>
            <a:r>
              <a:rPr lang="tr-TR" dirty="0" smtClean="0"/>
              <a:t>z</a:t>
            </a:r>
            <a:r>
              <a:rPr lang="en-US" dirty="0" smtClean="0"/>
              <a:t>,</a:t>
            </a:r>
            <a:r>
              <a:rPr lang="en-US" dirty="0" smtClean="0"/>
              <a:t> </a:t>
            </a:r>
            <a:r>
              <a:rPr lang="en-US" dirty="0" err="1" smtClean="0"/>
              <a:t>membran</a:t>
            </a:r>
            <a:r>
              <a:rPr lang="tr-TR" dirty="0" smtClean="0"/>
              <a:t>öz parçasıdır. Plasentanın oluşumuna katılmaz.</a:t>
            </a:r>
          </a:p>
          <a:p>
            <a:endParaRPr lang="tr-TR" dirty="0" smtClean="0"/>
          </a:p>
          <a:p>
            <a:r>
              <a:rPr lang="tr-TR" dirty="0" err="1" smtClean="0"/>
              <a:t>Allantois</a:t>
            </a:r>
            <a:r>
              <a:rPr lang="tr-TR" dirty="0" smtClean="0"/>
              <a:t>; kuşlar </a:t>
            </a:r>
            <a:r>
              <a:rPr lang="tr-TR" dirty="0" smtClean="0"/>
              <a:t>ve sürüngenlerde embriyonun </a:t>
            </a:r>
            <a:r>
              <a:rPr lang="tr-TR" dirty="0" smtClean="0"/>
              <a:t>atıklarının </a:t>
            </a:r>
            <a:r>
              <a:rPr lang="tr-TR" dirty="0" smtClean="0"/>
              <a:t>biriktirildiği kesedir. </a:t>
            </a:r>
            <a:r>
              <a:rPr lang="tr-TR" dirty="0" err="1" smtClean="0"/>
              <a:t>Allantoyis</a:t>
            </a:r>
            <a:r>
              <a:rPr lang="tr-TR" dirty="0" smtClean="0"/>
              <a:t> </a:t>
            </a:r>
            <a:r>
              <a:rPr lang="tr-TR" dirty="0" smtClean="0"/>
              <a:t>kesesi</a:t>
            </a:r>
            <a:r>
              <a:rPr lang="tr-TR" dirty="0" smtClean="0"/>
              <a:t>, </a:t>
            </a:r>
            <a:r>
              <a:rPr lang="tr-TR" dirty="0" err="1" smtClean="0"/>
              <a:t>urakusa</a:t>
            </a:r>
            <a:r>
              <a:rPr lang="tr-TR" dirty="0" smtClean="0"/>
              <a:t> (</a:t>
            </a:r>
            <a:r>
              <a:rPr lang="tr-TR" dirty="0" err="1" smtClean="0"/>
              <a:t>urachus</a:t>
            </a:r>
            <a:r>
              <a:rPr lang="tr-TR" dirty="0" smtClean="0"/>
              <a:t>) dönüşür ve bu kanal fetüsün idrar kesesini drene eder.</a:t>
            </a:r>
          </a:p>
          <a:p>
            <a:endParaRPr lang="tr-TR" dirty="0" smtClean="0"/>
          </a:p>
          <a:p>
            <a:r>
              <a:rPr lang="tr-TR" dirty="0" err="1" smtClean="0"/>
              <a:t>Vitellus</a:t>
            </a:r>
            <a:r>
              <a:rPr lang="tr-TR" dirty="0" smtClean="0"/>
              <a:t> (</a:t>
            </a:r>
            <a:r>
              <a:rPr lang="tr-TR" dirty="0" err="1" smtClean="0"/>
              <a:t>yolk</a:t>
            </a:r>
            <a:r>
              <a:rPr lang="tr-TR" dirty="0" smtClean="0"/>
              <a:t> sac); embriyoya </a:t>
            </a:r>
            <a:r>
              <a:rPr lang="tr-TR" dirty="0" smtClean="0"/>
              <a:t>besin maddelerini sağlayan bir </a:t>
            </a:r>
            <a:r>
              <a:rPr lang="tr-TR" dirty="0" smtClean="0"/>
              <a:t>kesedir. Plasentalı </a:t>
            </a:r>
            <a:r>
              <a:rPr lang="tr-TR" dirty="0" smtClean="0"/>
              <a:t>memelilerde </a:t>
            </a:r>
            <a:r>
              <a:rPr lang="tr-TR" dirty="0" err="1" smtClean="0"/>
              <a:t>vitellus</a:t>
            </a:r>
            <a:r>
              <a:rPr lang="tr-TR" dirty="0" smtClean="0"/>
              <a:t> küçüktür ve embriyo ihtiyaçlarını esas olarak anne rahmine tutunarak karşılar.</a:t>
            </a:r>
            <a:endParaRPr lang="tr-T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 descr="vitellus yolk sac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404664"/>
            <a:ext cx="91630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370</Words>
  <Application>Microsoft Office PowerPoint</Application>
  <PresentationFormat>Ekran Gösterisi (4:3)</PresentationFormat>
  <Paragraphs>67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Ofis Teması</vt:lpstr>
      <vt:lpstr>Embriyolojik Kavramlar</vt:lpstr>
      <vt:lpstr>Slayt 2</vt:lpstr>
      <vt:lpstr>Slayt 3</vt:lpstr>
      <vt:lpstr>Trofoblast</vt:lpstr>
      <vt:lpstr>Slayt 5</vt:lpstr>
      <vt:lpstr>Embriyonik Zarlar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Umbilikal Kordon (Göbek Bağı)</vt:lpstr>
      <vt:lpstr>Slayt 21</vt:lpstr>
      <vt:lpstr>Slayt 22</vt:lpstr>
      <vt:lpstr>Slayt 23</vt:lpstr>
      <vt:lpstr>Fetal Dolaşım</vt:lpstr>
      <vt:lpstr>Slayt 25</vt:lpstr>
      <vt:lpstr>Plasenta</vt:lpstr>
      <vt:lpstr>Slayt 27</vt:lpstr>
      <vt:lpstr>Slayt 28</vt:lpstr>
      <vt:lpstr>Slayt 29</vt:lpstr>
      <vt:lpstr>Slayt 30</vt:lpstr>
      <vt:lpstr>Slayt 31</vt:lpstr>
      <vt:lpstr>Slayt 32</vt:lpstr>
      <vt:lpstr>Gestasyonel Trofoblastik Hastalıklar</vt:lpstr>
      <vt:lpstr>Slayt 34</vt:lpstr>
      <vt:lpstr>Slayt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103</cp:revision>
  <dcterms:created xsi:type="dcterms:W3CDTF">2019-03-18T19:37:33Z</dcterms:created>
  <dcterms:modified xsi:type="dcterms:W3CDTF">2019-03-19T01:08:16Z</dcterms:modified>
</cp:coreProperties>
</file>