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3" r:id="rId5"/>
    <p:sldId id="304" r:id="rId6"/>
    <p:sldId id="259" r:id="rId7"/>
    <p:sldId id="262" r:id="rId8"/>
    <p:sldId id="264" r:id="rId9"/>
    <p:sldId id="265" r:id="rId10"/>
    <p:sldId id="266" r:id="rId11"/>
    <p:sldId id="267" r:id="rId12"/>
    <p:sldId id="305" r:id="rId13"/>
    <p:sldId id="306" r:id="rId14"/>
    <p:sldId id="272" r:id="rId15"/>
    <p:sldId id="307" r:id="rId16"/>
    <p:sldId id="269" r:id="rId17"/>
    <p:sldId id="308" r:id="rId18"/>
    <p:sldId id="271" r:id="rId19"/>
    <p:sldId id="309" r:id="rId20"/>
    <p:sldId id="270" r:id="rId21"/>
    <p:sldId id="275" r:id="rId22"/>
    <p:sldId id="276" r:id="rId23"/>
    <p:sldId id="310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91" r:id="rId33"/>
    <p:sldId id="292" r:id="rId34"/>
    <p:sldId id="293" r:id="rId35"/>
    <p:sldId id="294" r:id="rId36"/>
    <p:sldId id="299" r:id="rId37"/>
    <p:sldId id="300" r:id="rId38"/>
    <p:sldId id="301" r:id="rId39"/>
    <p:sldId id="311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18.3.2018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Enzimler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ktivasyon enerjisi kendiliğind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0"/>
            <a:ext cx="70187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Reaksiyon Hızını Etkileyen </a:t>
            </a:r>
            <a:r>
              <a:rPr lang="tr-TR" dirty="0" smtClean="0"/>
              <a:t>Faktörler </a:t>
            </a:r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Birim zamanda ürüne dönüştürülen </a:t>
            </a:r>
            <a:r>
              <a:rPr lang="tr-TR" dirty="0" err="1" smtClean="0"/>
              <a:t>substrat</a:t>
            </a:r>
            <a:r>
              <a:rPr lang="tr-TR" dirty="0" smtClean="0"/>
              <a:t> moleküllerinin sayısı hızı verir.</a:t>
            </a:r>
          </a:p>
          <a:p>
            <a:endParaRPr lang="tr-TR" dirty="0" smtClean="0"/>
          </a:p>
          <a:p>
            <a:r>
              <a:rPr lang="tr-TR" dirty="0" smtClean="0"/>
              <a:t>Enzimler tarafından katalizlenen reaksiyonlarda </a:t>
            </a:r>
            <a:r>
              <a:rPr lang="tr-TR" dirty="0" err="1" smtClean="0"/>
              <a:t>substrat</a:t>
            </a:r>
            <a:r>
              <a:rPr lang="tr-TR" dirty="0" smtClean="0"/>
              <a:t> </a:t>
            </a:r>
            <a:r>
              <a:rPr lang="tr-TR" dirty="0" smtClean="0"/>
              <a:t>ve enzim konsantrasyonunun, sıcaklığın </a:t>
            </a:r>
            <a:r>
              <a:rPr lang="tr-TR" dirty="0" smtClean="0"/>
              <a:t>ve </a:t>
            </a:r>
            <a:r>
              <a:rPr lang="tr-TR" dirty="0" err="1" smtClean="0"/>
              <a:t>pH’nın</a:t>
            </a:r>
            <a:r>
              <a:rPr lang="tr-TR" dirty="0" smtClean="0"/>
              <a:t> reaksiyon hızı üzerinde önemli etkileri vardır.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Substrat</a:t>
            </a:r>
            <a:r>
              <a:rPr lang="tr-TR" dirty="0" smtClean="0"/>
              <a:t> Konsantrasyonunun Reaksiyon Hızına Etkisi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Substrat</a:t>
            </a:r>
            <a:r>
              <a:rPr lang="tr-TR" dirty="0" smtClean="0"/>
              <a:t> konsantrasyonu arttıkça belli bir noktaya kadar </a:t>
            </a:r>
            <a:r>
              <a:rPr lang="tr-TR" dirty="0" err="1" smtClean="0"/>
              <a:t>enzimatik</a:t>
            </a:r>
            <a:r>
              <a:rPr lang="tr-TR" dirty="0" smtClean="0"/>
              <a:t> reaksiyonun hızı da artacaktır.</a:t>
            </a:r>
          </a:p>
          <a:p>
            <a:endParaRPr lang="tr-TR" dirty="0" smtClean="0"/>
          </a:p>
          <a:p>
            <a:r>
              <a:rPr lang="tr-TR" dirty="0" smtClean="0"/>
              <a:t>Belli bir noktadan itibaren, kısıtlı enzim miktarından ötürü, </a:t>
            </a:r>
            <a:r>
              <a:rPr lang="tr-TR" dirty="0" err="1" smtClean="0"/>
              <a:t>substrat</a:t>
            </a:r>
            <a:r>
              <a:rPr lang="tr-TR" dirty="0" smtClean="0"/>
              <a:t> konsantrasyonunu artırmak hız üzerinde bir değişime neden olmaz. Hızın değişmeden kaldığı bu noktaya maksimum hız (</a:t>
            </a:r>
            <a:r>
              <a:rPr lang="tr-TR" dirty="0" err="1" smtClean="0"/>
              <a:t>Vmax</a:t>
            </a:r>
            <a:r>
              <a:rPr lang="tr-TR" dirty="0" smtClean="0"/>
              <a:t>) adı verilir.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Enzim </a:t>
            </a:r>
            <a:r>
              <a:rPr lang="tr-TR" dirty="0" smtClean="0"/>
              <a:t>Konsantrasyonunun Reaksiyon Hızına Etkisi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tr-TR" u="sng" dirty="0" smtClean="0"/>
              <a:t>Yeterli </a:t>
            </a:r>
            <a:r>
              <a:rPr lang="tr-TR" u="sng" dirty="0" err="1" smtClean="0"/>
              <a:t>substrat</a:t>
            </a:r>
            <a:r>
              <a:rPr lang="tr-TR" u="sng" dirty="0" smtClean="0"/>
              <a:t> ve </a:t>
            </a:r>
            <a:r>
              <a:rPr lang="tr-TR" u="sng" dirty="0" err="1" smtClean="0"/>
              <a:t>kofaktör</a:t>
            </a:r>
            <a:r>
              <a:rPr lang="tr-TR" u="sng" dirty="0" smtClean="0"/>
              <a:t> varlığında</a:t>
            </a:r>
            <a:r>
              <a:rPr lang="tr-TR" dirty="0" smtClean="0"/>
              <a:t>; enzim konsantrasyonu arttıkça, </a:t>
            </a:r>
            <a:r>
              <a:rPr lang="tr-TR" dirty="0" err="1" smtClean="0"/>
              <a:t>e</a:t>
            </a:r>
            <a:r>
              <a:rPr lang="tr-TR" dirty="0" err="1" smtClean="0"/>
              <a:t>nzimatik</a:t>
            </a:r>
            <a:r>
              <a:rPr lang="tr-TR" dirty="0" smtClean="0"/>
              <a:t> reaksiyonun hızı da artar.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nzyme concentration rat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Sıcaklığın </a:t>
            </a:r>
            <a:r>
              <a:rPr lang="tr-TR" dirty="0" smtClean="0"/>
              <a:t>Reaksiyon Hızına Etkisi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Enzimatik</a:t>
            </a:r>
            <a:r>
              <a:rPr lang="tr-TR" dirty="0" smtClean="0"/>
              <a:t> reaksiyonların hızı, belli bir sıcaklığa kadar gittikçe artar ki bu noktaya optimum sıcaklık adı verilir.</a:t>
            </a:r>
          </a:p>
          <a:p>
            <a:endParaRPr lang="tr-TR" dirty="0" smtClean="0"/>
          </a:p>
          <a:p>
            <a:r>
              <a:rPr lang="tr-TR" dirty="0" smtClean="0"/>
              <a:t>Optimum sıcaklığın üzerindeki sıcaklıklarda enzim molekülleri </a:t>
            </a:r>
            <a:r>
              <a:rPr lang="tr-TR" dirty="0" err="1" smtClean="0"/>
              <a:t>denatüre</a:t>
            </a:r>
            <a:r>
              <a:rPr lang="tr-TR" dirty="0" smtClean="0"/>
              <a:t> olmaya başlar ve reaksiyon hızı giderek azalır.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emperature rate of reaction enzy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064896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Optimum sıcaklıktan önce reaksiyon hızını artıran şey moleküllerin artan kinetik enerjisidir.</a:t>
            </a:r>
          </a:p>
          <a:p>
            <a:endParaRPr lang="tr-TR" dirty="0" smtClean="0"/>
          </a:p>
          <a:p>
            <a:r>
              <a:rPr lang="tr-TR" dirty="0" smtClean="0"/>
              <a:t>Optimum sıcaklıktan sonra, reaksiyon hızını azaltan şey ise, enzimin </a:t>
            </a:r>
            <a:r>
              <a:rPr lang="tr-TR" dirty="0" err="1" smtClean="0"/>
              <a:t>denatürasyonu</a:t>
            </a:r>
            <a:r>
              <a:rPr lang="tr-TR" dirty="0" smtClean="0"/>
              <a:t>; yani aktivite göstermek için ihtiyaç duyduğu özel 3 boyutlu yapısını kaybetmesidir.</a:t>
            </a:r>
          </a:p>
          <a:p>
            <a:endParaRPr lang="tr-TR" dirty="0" smtClean="0"/>
          </a:p>
          <a:p>
            <a:r>
              <a:rPr lang="tr-TR" dirty="0" smtClean="0"/>
              <a:t>Kinetik enerjinin azalması ile reaksiyon hızının düşmesi, geri dönüşü mümkün olan bir süreç olduğu halde; </a:t>
            </a:r>
            <a:r>
              <a:rPr lang="tr-TR" dirty="0" err="1" smtClean="0"/>
              <a:t>denatürasyon</a:t>
            </a:r>
            <a:r>
              <a:rPr lang="tr-TR" dirty="0" smtClean="0"/>
              <a:t>, </a:t>
            </a:r>
            <a:r>
              <a:rPr lang="tr-TR" dirty="0" err="1" smtClean="0"/>
              <a:t>enzimatik</a:t>
            </a:r>
            <a:r>
              <a:rPr lang="tr-TR" dirty="0" smtClean="0"/>
              <a:t> aktivite üzerinde kalıcı bir etki oluşturur (bozulma).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56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pH’nın</a:t>
            </a:r>
            <a:r>
              <a:rPr lang="tr-TR" dirty="0" smtClean="0"/>
              <a:t> </a:t>
            </a:r>
            <a:r>
              <a:rPr lang="tr-TR" dirty="0" smtClean="0"/>
              <a:t>Reaksiyon Hızına Etkisi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Her enzim, aktivite göstermek için ihtiyaç duyduğu özel 3 boyutlu yapısını belli bir </a:t>
            </a:r>
            <a:r>
              <a:rPr lang="tr-TR" dirty="0" err="1" smtClean="0"/>
              <a:t>pH</a:t>
            </a:r>
            <a:r>
              <a:rPr lang="tr-TR" dirty="0" smtClean="0"/>
              <a:t> noktasında temin edebilir ki bu noktaya optimum </a:t>
            </a:r>
            <a:r>
              <a:rPr lang="tr-TR" dirty="0" err="1" smtClean="0"/>
              <a:t>pH</a:t>
            </a:r>
            <a:r>
              <a:rPr lang="tr-TR" dirty="0" smtClean="0"/>
              <a:t> noktası adı verilir.</a:t>
            </a:r>
          </a:p>
          <a:p>
            <a:endParaRPr lang="tr-TR" dirty="0" smtClean="0"/>
          </a:p>
          <a:p>
            <a:r>
              <a:rPr lang="tr-TR" dirty="0" smtClean="0"/>
              <a:t>Optimum </a:t>
            </a:r>
            <a:r>
              <a:rPr lang="tr-TR" dirty="0" err="1" smtClean="0"/>
              <a:t>pH</a:t>
            </a:r>
            <a:r>
              <a:rPr lang="tr-TR" dirty="0" smtClean="0"/>
              <a:t>, enzimden enzime değişkenlik gösterebilir. Örneğin, pepsin asidik </a:t>
            </a:r>
            <a:r>
              <a:rPr lang="tr-TR" dirty="0" err="1" smtClean="0"/>
              <a:t>pH’da</a:t>
            </a:r>
            <a:r>
              <a:rPr lang="tr-TR" dirty="0" smtClean="0"/>
              <a:t> aktif iken, </a:t>
            </a:r>
            <a:r>
              <a:rPr lang="tr-TR" dirty="0" err="1" smtClean="0"/>
              <a:t>alkalen</a:t>
            </a:r>
            <a:r>
              <a:rPr lang="tr-TR" dirty="0" smtClean="0"/>
              <a:t> </a:t>
            </a:r>
            <a:r>
              <a:rPr lang="tr-TR" dirty="0" err="1" smtClean="0"/>
              <a:t>fosfataz</a:t>
            </a:r>
            <a:r>
              <a:rPr lang="tr-TR" dirty="0" smtClean="0"/>
              <a:t> enzimi bazik </a:t>
            </a:r>
            <a:r>
              <a:rPr lang="tr-TR" dirty="0" err="1" smtClean="0"/>
              <a:t>pH’da</a:t>
            </a:r>
            <a:r>
              <a:rPr lang="tr-TR" dirty="0" smtClean="0"/>
              <a:t> çalışır.</a:t>
            </a:r>
          </a:p>
          <a:p>
            <a:endParaRPr lang="tr-TR" dirty="0" smtClean="0"/>
          </a:p>
          <a:p>
            <a:r>
              <a:rPr lang="tr-TR" dirty="0" smtClean="0"/>
              <a:t>Optimum </a:t>
            </a:r>
            <a:r>
              <a:rPr lang="tr-TR" dirty="0" err="1" smtClean="0"/>
              <a:t>pH’nın</a:t>
            </a:r>
            <a:r>
              <a:rPr lang="tr-TR" dirty="0" smtClean="0"/>
              <a:t> altındaki veya üzerindeki </a:t>
            </a:r>
            <a:r>
              <a:rPr lang="tr-TR" dirty="0" err="1" smtClean="0"/>
              <a:t>pH’larda</a:t>
            </a:r>
            <a:r>
              <a:rPr lang="tr-TR" dirty="0" smtClean="0"/>
              <a:t> enzimler özel 3 boyutlu yapılarını yitirmeye başlar. Bunun sebebi, protein molekülünü oluşturan amino asitlerin yan zincirlerinin iyonik yüklerinin değişmesidir.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(ÖNEMLİ)</a:t>
            </a:r>
          </a:p>
          <a:p>
            <a:r>
              <a:rPr lang="tr-TR" dirty="0" smtClean="0"/>
              <a:t>Enzimler</a:t>
            </a:r>
            <a:r>
              <a:rPr lang="tr-TR" dirty="0" smtClean="0"/>
              <a:t>, reaksiyonun sonunda tüketilmeyen ve reaksiyonun hızını artıran katalizörlerdir.</a:t>
            </a:r>
          </a:p>
          <a:p>
            <a:endParaRPr lang="tr-TR" dirty="0" smtClean="0"/>
          </a:p>
          <a:p>
            <a:r>
              <a:rPr lang="tr-TR" dirty="0" err="1" smtClean="0"/>
              <a:t>Ribozimler</a:t>
            </a:r>
            <a:r>
              <a:rPr lang="tr-TR" dirty="0" smtClean="0"/>
              <a:t> hariç, tüm enzimler protein yapısındadır. </a:t>
            </a:r>
            <a:r>
              <a:rPr lang="tr-TR" dirty="0" err="1" smtClean="0"/>
              <a:t>Ribozimler</a:t>
            </a:r>
            <a:r>
              <a:rPr lang="tr-TR" dirty="0" smtClean="0"/>
              <a:t> RNA yapısındadır.</a:t>
            </a:r>
          </a:p>
          <a:p>
            <a:endParaRPr lang="tr-TR" dirty="0" smtClean="0"/>
          </a:p>
          <a:p>
            <a:r>
              <a:rPr lang="tr-TR" dirty="0" smtClean="0"/>
              <a:t>Vücuttaki hemen hemen tüm reaksiyonlar enzimler tarafından gerçekleştirilir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Enzimler yüksek oranda </a:t>
            </a:r>
            <a:r>
              <a:rPr lang="tr-TR" dirty="0" err="1" smtClean="0"/>
              <a:t>substrata</a:t>
            </a:r>
            <a:r>
              <a:rPr lang="tr-TR" dirty="0" smtClean="0"/>
              <a:t> spesifiktir. 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H rate of reaction enzy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13" y="0"/>
            <a:ext cx="82977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Michaelis</a:t>
            </a:r>
            <a:r>
              <a:rPr lang="tr-TR" dirty="0" smtClean="0"/>
              <a:t>-</a:t>
            </a:r>
            <a:r>
              <a:rPr lang="tr-TR" dirty="0" err="1" smtClean="0"/>
              <a:t>Menten</a:t>
            </a:r>
            <a:r>
              <a:rPr lang="tr-TR" dirty="0" smtClean="0"/>
              <a:t> Kinetiği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Substrat</a:t>
            </a:r>
            <a:r>
              <a:rPr lang="tr-TR" dirty="0" smtClean="0"/>
              <a:t> konsantrasyonuna karşı hız grafiği üzerinden </a:t>
            </a:r>
            <a:r>
              <a:rPr lang="tr-TR" dirty="0" err="1" smtClean="0"/>
              <a:t>enzimatik</a:t>
            </a:r>
            <a:r>
              <a:rPr lang="tr-TR" dirty="0" smtClean="0"/>
              <a:t> reaksiyonlar değerlendirilebilir.</a:t>
            </a:r>
          </a:p>
          <a:p>
            <a:endParaRPr lang="tr-TR" dirty="0" smtClean="0"/>
          </a:p>
          <a:p>
            <a:r>
              <a:rPr lang="tr-TR" dirty="0" err="1" smtClean="0"/>
              <a:t>Substrat</a:t>
            </a:r>
            <a:r>
              <a:rPr lang="tr-TR" dirty="0" smtClean="0"/>
              <a:t> konsantrasyonunu artırmanın hız üzerinde değişiklik oluşturmadığı noktadaki hıza maksimum hız (</a:t>
            </a:r>
            <a:r>
              <a:rPr lang="tr-TR" dirty="0" err="1" smtClean="0"/>
              <a:t>Vmax</a:t>
            </a:r>
            <a:r>
              <a:rPr lang="tr-TR" dirty="0" smtClean="0"/>
              <a:t>) adı verilir.</a:t>
            </a:r>
          </a:p>
          <a:p>
            <a:endParaRPr lang="tr-TR" dirty="0" smtClean="0"/>
          </a:p>
          <a:p>
            <a:r>
              <a:rPr lang="tr-TR" dirty="0" err="1" smtClean="0"/>
              <a:t>Vmax’ın</a:t>
            </a:r>
            <a:r>
              <a:rPr lang="tr-TR" dirty="0" smtClean="0"/>
              <a:t> yarısına (</a:t>
            </a:r>
            <a:r>
              <a:rPr lang="tr-TR" dirty="0" err="1" smtClean="0"/>
              <a:t>Vmax</a:t>
            </a:r>
            <a:r>
              <a:rPr lang="tr-TR" dirty="0" smtClean="0"/>
              <a:t>/2) karşılık gelen </a:t>
            </a:r>
            <a:r>
              <a:rPr lang="tr-TR" dirty="0" err="1" smtClean="0"/>
              <a:t>substrat</a:t>
            </a:r>
            <a:r>
              <a:rPr lang="tr-TR" dirty="0" smtClean="0"/>
              <a:t> konsantrasyonu ise Km (</a:t>
            </a:r>
            <a:r>
              <a:rPr lang="tr-TR" dirty="0" err="1" smtClean="0"/>
              <a:t>Michaelis</a:t>
            </a:r>
            <a:r>
              <a:rPr lang="tr-TR" dirty="0" smtClean="0"/>
              <a:t> sabiti) olarak adlandırılır.</a:t>
            </a:r>
            <a:r>
              <a:rPr lang="tr-TR" dirty="0" smtClean="0"/>
              <a:t> </a:t>
            </a:r>
            <a:r>
              <a:rPr lang="tr-TR" dirty="0" smtClean="0"/>
              <a:t>Km, </a:t>
            </a:r>
            <a:r>
              <a:rPr lang="tr-TR" dirty="0" smtClean="0"/>
              <a:t>enzimin </a:t>
            </a:r>
            <a:r>
              <a:rPr lang="tr-TR" dirty="0" err="1" smtClean="0"/>
              <a:t>substrata</a:t>
            </a:r>
            <a:r>
              <a:rPr lang="tr-TR" dirty="0" smtClean="0"/>
              <a:t> ilgisini </a:t>
            </a:r>
            <a:r>
              <a:rPr lang="tr-TR" dirty="0" smtClean="0"/>
              <a:t>yansıtır ve enzim </a:t>
            </a:r>
            <a:r>
              <a:rPr lang="tr-TR" dirty="0" smtClean="0"/>
              <a:t>konsantrasyonundan bağımsızdır</a:t>
            </a:r>
            <a:r>
              <a:rPr lang="tr-TR" dirty="0" smtClean="0"/>
              <a:t>. </a:t>
            </a:r>
          </a:p>
          <a:p>
            <a:pPr lvl="1"/>
            <a:r>
              <a:rPr lang="tr-TR" dirty="0" smtClean="0"/>
              <a:t>Km düşükse, enzimin </a:t>
            </a:r>
            <a:r>
              <a:rPr lang="tr-TR" dirty="0" err="1" smtClean="0"/>
              <a:t>substrata</a:t>
            </a:r>
            <a:r>
              <a:rPr lang="tr-TR" dirty="0" smtClean="0"/>
              <a:t> ilgisi yüksektir, denir.</a:t>
            </a:r>
            <a:endParaRPr lang="tr-T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Lineweaver</a:t>
            </a:r>
            <a:r>
              <a:rPr lang="tr-TR" dirty="0" smtClean="0"/>
              <a:t>-Burk Grafiği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Hiperbolik bir eğri üzerinde çalışmak zor olduğundan dolayı, </a:t>
            </a:r>
            <a:r>
              <a:rPr lang="tr-TR" dirty="0" err="1" smtClean="0"/>
              <a:t>Michaelis</a:t>
            </a:r>
            <a:r>
              <a:rPr lang="tr-TR" dirty="0" smtClean="0"/>
              <a:t>-</a:t>
            </a:r>
            <a:r>
              <a:rPr lang="tr-TR" dirty="0" err="1" smtClean="0"/>
              <a:t>Menten</a:t>
            </a:r>
            <a:r>
              <a:rPr lang="tr-TR" dirty="0" smtClean="0"/>
              <a:t> eğrisinin yerine </a:t>
            </a:r>
            <a:r>
              <a:rPr lang="tr-TR" dirty="0" err="1" smtClean="0"/>
              <a:t>Lineweaver</a:t>
            </a:r>
            <a:r>
              <a:rPr lang="tr-TR" dirty="0" smtClean="0"/>
              <a:t>-Burk </a:t>
            </a:r>
            <a:r>
              <a:rPr lang="tr-TR" dirty="0" smtClean="0"/>
              <a:t>grafiği tercih edilebilir.</a:t>
            </a:r>
          </a:p>
          <a:p>
            <a:endParaRPr lang="tr-TR" dirty="0" smtClean="0"/>
          </a:p>
          <a:p>
            <a:r>
              <a:rPr lang="tr-TR" dirty="0" smtClean="0"/>
              <a:t>Bu grafikte, 1/[S]’e karşı 1/V değişimi izlenir.</a:t>
            </a:r>
          </a:p>
          <a:p>
            <a:endParaRPr lang="tr-TR" dirty="0" smtClean="0"/>
          </a:p>
          <a:p>
            <a:r>
              <a:rPr lang="tr-TR" dirty="0" smtClean="0"/>
              <a:t>Eğrinin eğimi, </a:t>
            </a:r>
            <a:r>
              <a:rPr lang="tr-TR" dirty="0" err="1" smtClean="0"/>
              <a:t>Km’nin</a:t>
            </a:r>
            <a:r>
              <a:rPr lang="tr-TR" dirty="0" smtClean="0"/>
              <a:t> </a:t>
            </a:r>
            <a:r>
              <a:rPr lang="tr-TR" dirty="0" err="1" smtClean="0"/>
              <a:t>Vmax’a</a:t>
            </a:r>
            <a:r>
              <a:rPr lang="tr-TR" dirty="0" smtClean="0"/>
              <a:t> oranını verir.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Lineweaver</a:t>
            </a:r>
            <a:r>
              <a:rPr lang="tr-TR" dirty="0" smtClean="0"/>
              <a:t>-Burk Grafiği</a:t>
            </a:r>
            <a:endParaRPr lang="tr-TR" dirty="0"/>
          </a:p>
        </p:txBody>
      </p:sp>
      <p:pic>
        <p:nvPicPr>
          <p:cNvPr id="34818" name="Picture 2" descr="lineweaver burk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884368" cy="514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Enzim Aktivitesinin </a:t>
            </a:r>
            <a:r>
              <a:rPr lang="tr-TR" dirty="0" err="1" smtClean="0"/>
              <a:t>İnhibisyonu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Enzim tarafından katalizlenen bir reaksiyonun hızını azaltabilen maddelere inhibitör denir.</a:t>
            </a:r>
          </a:p>
          <a:p>
            <a:endParaRPr lang="tr-TR" dirty="0" smtClean="0"/>
          </a:p>
          <a:p>
            <a:r>
              <a:rPr lang="tr-TR" dirty="0" err="1" smtClean="0"/>
              <a:t>İnhibisyon</a:t>
            </a:r>
            <a:r>
              <a:rPr lang="tr-TR" dirty="0" smtClean="0"/>
              <a:t>; </a:t>
            </a:r>
            <a:r>
              <a:rPr lang="tr-TR" dirty="0" smtClean="0"/>
              <a:t>geri-dönüşlü (</a:t>
            </a:r>
            <a:r>
              <a:rPr lang="tr-TR" dirty="0" err="1" smtClean="0"/>
              <a:t>reversible</a:t>
            </a:r>
            <a:r>
              <a:rPr lang="tr-TR" dirty="0" smtClean="0"/>
              <a:t>) ya da geri-dönüşsüz (</a:t>
            </a:r>
            <a:r>
              <a:rPr lang="tr-TR" dirty="0" err="1" smtClean="0"/>
              <a:t>irreversible</a:t>
            </a:r>
            <a:r>
              <a:rPr lang="tr-TR" dirty="0" smtClean="0"/>
              <a:t>) olabilir.</a:t>
            </a:r>
          </a:p>
          <a:p>
            <a:endParaRPr lang="tr-TR" dirty="0" smtClean="0"/>
          </a:p>
          <a:p>
            <a:r>
              <a:rPr lang="tr-TR" dirty="0" smtClean="0"/>
              <a:t>Geri-dönüşlü inhibitörler enzime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kovalent</a:t>
            </a:r>
            <a:r>
              <a:rPr lang="tr-TR" dirty="0" smtClean="0"/>
              <a:t> bağlarla; geri-dönüşsüz inhibitörler ise </a:t>
            </a:r>
            <a:r>
              <a:rPr lang="tr-TR" dirty="0" err="1" smtClean="0"/>
              <a:t>kovalent</a:t>
            </a:r>
            <a:r>
              <a:rPr lang="tr-TR" dirty="0" smtClean="0"/>
              <a:t> bağlarla bağlanır.</a:t>
            </a:r>
          </a:p>
          <a:p>
            <a:pPr lvl="1"/>
            <a:r>
              <a:rPr lang="tr-TR" dirty="0" smtClean="0"/>
              <a:t>Geri dönüşlü </a:t>
            </a:r>
            <a:r>
              <a:rPr lang="tr-TR" dirty="0" err="1" smtClean="0"/>
              <a:t>inhibisyon</a:t>
            </a:r>
            <a:r>
              <a:rPr lang="tr-TR" dirty="0" smtClean="0"/>
              <a:t>, </a:t>
            </a:r>
            <a:r>
              <a:rPr lang="tr-TR" b="1" dirty="0" smtClean="0"/>
              <a:t>kompetitif (yarışmalı)</a:t>
            </a:r>
            <a:r>
              <a:rPr lang="tr-TR" dirty="0" smtClean="0"/>
              <a:t>, </a:t>
            </a:r>
            <a:r>
              <a:rPr lang="tr-TR" b="1" dirty="0" err="1" smtClean="0"/>
              <a:t>nonkompetitif</a:t>
            </a:r>
            <a:r>
              <a:rPr lang="tr-TR" b="1" dirty="0" smtClean="0"/>
              <a:t> (yarışmasız) </a:t>
            </a:r>
            <a:r>
              <a:rPr lang="tr-TR" dirty="0" smtClean="0"/>
              <a:t>ya da </a:t>
            </a:r>
            <a:r>
              <a:rPr lang="tr-TR" b="1" dirty="0" err="1" smtClean="0"/>
              <a:t>unkompetitif</a:t>
            </a:r>
            <a:r>
              <a:rPr lang="tr-TR" b="1" dirty="0" smtClean="0"/>
              <a:t> (yarışmalı olmayan / yarı </a:t>
            </a:r>
            <a:r>
              <a:rPr lang="tr-TR" b="1" dirty="0" smtClean="0"/>
              <a:t>yarışmalı / sınırlı yarışmalı</a:t>
            </a:r>
            <a:r>
              <a:rPr lang="tr-TR" dirty="0" smtClean="0"/>
              <a:t>) </a:t>
            </a:r>
            <a:r>
              <a:rPr lang="tr-TR" dirty="0" smtClean="0"/>
              <a:t>olabilir. 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Yarışmalı </a:t>
            </a:r>
            <a:r>
              <a:rPr lang="tr-TR" dirty="0" err="1" smtClean="0"/>
              <a:t>İnhibisyon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İnhibitör </a:t>
            </a:r>
            <a:r>
              <a:rPr lang="tr-TR" dirty="0" err="1" smtClean="0"/>
              <a:t>substrat</a:t>
            </a:r>
            <a:r>
              <a:rPr lang="tr-TR" dirty="0" smtClean="0"/>
              <a:t> ile aynı bölgeye bağlanmak için </a:t>
            </a:r>
            <a:r>
              <a:rPr lang="tr-TR" u="sng" dirty="0" smtClean="0"/>
              <a:t>yarışır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İnhibitörün yapısı </a:t>
            </a:r>
            <a:r>
              <a:rPr lang="tr-TR" dirty="0" err="1" smtClean="0"/>
              <a:t>substrata</a:t>
            </a:r>
            <a:r>
              <a:rPr lang="tr-TR" dirty="0" smtClean="0"/>
              <a:t> benzer.</a:t>
            </a:r>
          </a:p>
          <a:p>
            <a:endParaRPr lang="tr-TR" dirty="0" smtClean="0"/>
          </a:p>
          <a:p>
            <a:r>
              <a:rPr lang="tr-TR" dirty="0" smtClean="0"/>
              <a:t>Yarışmalı inhibitör varlığında enzimin </a:t>
            </a:r>
            <a:r>
              <a:rPr lang="tr-TR" dirty="0" err="1" smtClean="0"/>
              <a:t>Vmax</a:t>
            </a:r>
            <a:r>
              <a:rPr lang="tr-TR" dirty="0" smtClean="0"/>
              <a:t> değeri değişmez; Km değeri artar.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6203" r="11731" b="14735"/>
          <a:stretch>
            <a:fillRect/>
          </a:stretch>
        </p:blipFill>
        <p:spPr bwMode="auto">
          <a:xfrm>
            <a:off x="0" y="1268760"/>
            <a:ext cx="9144000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Yarışmasız </a:t>
            </a:r>
            <a:r>
              <a:rPr lang="tr-TR" dirty="0" err="1" smtClean="0"/>
              <a:t>İnhibisyon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İnhibitör ve </a:t>
            </a:r>
            <a:r>
              <a:rPr lang="tr-TR" dirty="0" err="1" smtClean="0"/>
              <a:t>substrat</a:t>
            </a:r>
            <a:r>
              <a:rPr lang="tr-TR" dirty="0" smtClean="0"/>
              <a:t> enzimin farklı bölgelerine bağlanır.</a:t>
            </a:r>
          </a:p>
          <a:p>
            <a:endParaRPr lang="tr-TR" dirty="0" smtClean="0"/>
          </a:p>
          <a:p>
            <a:r>
              <a:rPr lang="tr-TR" dirty="0" smtClean="0"/>
              <a:t>İnhibitör serbest enzime ya da enzim-</a:t>
            </a:r>
            <a:r>
              <a:rPr lang="tr-TR" dirty="0" err="1" smtClean="0"/>
              <a:t>substrat</a:t>
            </a:r>
            <a:r>
              <a:rPr lang="tr-TR" dirty="0" smtClean="0"/>
              <a:t> kompleksine bağlanır.</a:t>
            </a:r>
          </a:p>
          <a:p>
            <a:endParaRPr lang="tr-TR" dirty="0" smtClean="0"/>
          </a:p>
          <a:p>
            <a:r>
              <a:rPr lang="tr-TR" dirty="0" smtClean="0"/>
              <a:t>İnhibitör enzim ile </a:t>
            </a:r>
            <a:r>
              <a:rPr lang="tr-TR" dirty="0" err="1" smtClean="0"/>
              <a:t>substratın</a:t>
            </a:r>
            <a:r>
              <a:rPr lang="tr-TR" dirty="0" smtClean="0"/>
              <a:t> birbirine bağlanmasını etkilemez; fakat reaksiyonun meydana gelmesini baskılar.</a:t>
            </a:r>
          </a:p>
          <a:p>
            <a:endParaRPr lang="tr-TR" dirty="0" smtClean="0"/>
          </a:p>
          <a:p>
            <a:r>
              <a:rPr lang="tr-TR" dirty="0" smtClean="0"/>
              <a:t>Yarışmasız inhibitörler </a:t>
            </a:r>
            <a:r>
              <a:rPr lang="tr-TR" dirty="0" err="1" smtClean="0"/>
              <a:t>Vmax’ı</a:t>
            </a:r>
            <a:r>
              <a:rPr lang="tr-TR" dirty="0" smtClean="0"/>
              <a:t> azaltır; </a:t>
            </a:r>
            <a:r>
              <a:rPr lang="tr-TR" dirty="0" err="1" smtClean="0"/>
              <a:t>Km’yi</a:t>
            </a:r>
            <a:r>
              <a:rPr lang="tr-TR" dirty="0" smtClean="0"/>
              <a:t> ise değiştirmez.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7188" r="8964" b="14735"/>
          <a:stretch>
            <a:fillRect/>
          </a:stretch>
        </p:blipFill>
        <p:spPr bwMode="auto">
          <a:xfrm>
            <a:off x="0" y="1268759"/>
            <a:ext cx="9144000" cy="393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İsimlendirme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Günlük isimlendirme</a:t>
            </a:r>
          </a:p>
          <a:p>
            <a:pPr lvl="1"/>
            <a:r>
              <a:rPr lang="tr-TR" dirty="0" err="1" smtClean="0"/>
              <a:t>Substrata</a:t>
            </a:r>
            <a:r>
              <a:rPr lang="tr-TR" dirty="0" smtClean="0"/>
              <a:t> eklenen –az eki (örneğin; </a:t>
            </a:r>
            <a:r>
              <a:rPr lang="tr-TR" dirty="0" err="1" smtClean="0"/>
              <a:t>üreaz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Reaksiyon türüne –az eki (örneğin; </a:t>
            </a:r>
            <a:r>
              <a:rPr lang="tr-TR" dirty="0" err="1" smtClean="0"/>
              <a:t>laktat</a:t>
            </a:r>
            <a:r>
              <a:rPr lang="tr-TR" dirty="0" smtClean="0"/>
              <a:t> </a:t>
            </a:r>
            <a:r>
              <a:rPr lang="tr-TR" dirty="0" err="1" smtClean="0"/>
              <a:t>dehidrogenaz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Orijinal, rastgele isimler (örneğin; </a:t>
            </a:r>
            <a:r>
              <a:rPr lang="tr-TR" dirty="0" smtClean="0"/>
              <a:t>pepsin, Yunancada </a:t>
            </a:r>
            <a:r>
              <a:rPr lang="tr-TR" dirty="0" smtClean="0"/>
              <a:t>“sindirim” </a:t>
            </a:r>
            <a:r>
              <a:rPr lang="tr-TR" dirty="0" smtClean="0"/>
              <a:t>demek)</a:t>
            </a:r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smtClean="0"/>
              <a:t>Sistematik isimlendirme:</a:t>
            </a:r>
          </a:p>
          <a:p>
            <a:pPr lvl="1"/>
            <a:r>
              <a:rPr lang="tr-TR" dirty="0" smtClean="0"/>
              <a:t>Enzimler 6 </a:t>
            </a:r>
            <a:r>
              <a:rPr lang="tr-TR" dirty="0" err="1" smtClean="0"/>
              <a:t>major</a:t>
            </a:r>
            <a:r>
              <a:rPr lang="tr-TR" dirty="0" smtClean="0"/>
              <a:t> sınıfa ayrılır.</a:t>
            </a:r>
          </a:p>
          <a:p>
            <a:pPr lvl="1"/>
            <a:r>
              <a:rPr lang="tr-TR" dirty="0" smtClean="0"/>
              <a:t>“-az” eki, tüm </a:t>
            </a:r>
            <a:r>
              <a:rPr lang="tr-TR" dirty="0" err="1" smtClean="0"/>
              <a:t>substratların</a:t>
            </a:r>
            <a:r>
              <a:rPr lang="tr-TR" dirty="0" smtClean="0"/>
              <a:t> isimlerini içeren reaksiyon tanımının sonuna ilave edilir (örneğin; </a:t>
            </a:r>
            <a:r>
              <a:rPr lang="tr-TR" dirty="0" err="1" smtClean="0"/>
              <a:t>laktat</a:t>
            </a:r>
            <a:r>
              <a:rPr lang="tr-TR" dirty="0" smtClean="0"/>
              <a:t>:NAD</a:t>
            </a:r>
            <a:r>
              <a:rPr lang="tr-TR" baseline="30000" dirty="0" smtClean="0"/>
              <a:t>+</a:t>
            </a:r>
            <a:r>
              <a:rPr lang="tr-TR" dirty="0" smtClean="0"/>
              <a:t> </a:t>
            </a:r>
            <a:r>
              <a:rPr lang="tr-TR" dirty="0" err="1" smtClean="0"/>
              <a:t>oksidoredüktaz</a:t>
            </a:r>
            <a:r>
              <a:rPr lang="tr-TR" dirty="0" smtClean="0"/>
              <a:t>).</a:t>
            </a:r>
          </a:p>
          <a:p>
            <a:pPr lvl="1"/>
            <a:r>
              <a:rPr lang="tr-TR" dirty="0" smtClean="0"/>
              <a:t>Her enzimin bir E.C. (</a:t>
            </a:r>
            <a:r>
              <a:rPr lang="tr-TR" dirty="0" err="1" smtClean="0"/>
              <a:t>Enzyme</a:t>
            </a:r>
            <a:r>
              <a:rPr lang="tr-TR" dirty="0" smtClean="0"/>
              <a:t> </a:t>
            </a:r>
            <a:r>
              <a:rPr lang="tr-TR" dirty="0" err="1" smtClean="0"/>
              <a:t>Commission</a:t>
            </a:r>
            <a:r>
              <a:rPr lang="tr-TR" dirty="0" smtClean="0"/>
              <a:t>) numarası vardır (örneğin; E.C. 1.1.1.27.)</a:t>
            </a:r>
          </a:p>
          <a:p>
            <a:pPr lvl="2"/>
            <a:r>
              <a:rPr lang="tr-TR" dirty="0" smtClean="0"/>
              <a:t>https://enzyme.expasy.org/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Yarışmalı Olmayan </a:t>
            </a:r>
            <a:r>
              <a:rPr lang="tr-TR" dirty="0" err="1" smtClean="0"/>
              <a:t>İnhibisyon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İnhibitör ve </a:t>
            </a:r>
            <a:r>
              <a:rPr lang="tr-TR" dirty="0" err="1" smtClean="0"/>
              <a:t>substrat</a:t>
            </a:r>
            <a:r>
              <a:rPr lang="tr-TR" dirty="0" smtClean="0"/>
              <a:t> enzimin farklı bölgelerine bağlanır.</a:t>
            </a:r>
          </a:p>
          <a:p>
            <a:endParaRPr lang="tr-TR" dirty="0" smtClean="0"/>
          </a:p>
          <a:p>
            <a:r>
              <a:rPr lang="tr-TR" dirty="0" smtClean="0"/>
              <a:t>Yarışmalı olmayan inhibitör, </a:t>
            </a:r>
            <a:r>
              <a:rPr lang="tr-TR" u="sng" dirty="0" smtClean="0"/>
              <a:t>sadece enzim-</a:t>
            </a:r>
            <a:r>
              <a:rPr lang="tr-TR" u="sng" dirty="0" err="1" smtClean="0"/>
              <a:t>substrat</a:t>
            </a:r>
            <a:r>
              <a:rPr lang="tr-TR" u="sng" dirty="0" smtClean="0"/>
              <a:t> kompleksine bağlanabilir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Yarışmalı olmayan inhibitör varlığında, hem </a:t>
            </a:r>
            <a:r>
              <a:rPr lang="tr-TR" dirty="0" err="1" smtClean="0"/>
              <a:t>Vmax</a:t>
            </a:r>
            <a:r>
              <a:rPr lang="tr-TR" dirty="0" smtClean="0"/>
              <a:t> hem de Km azalır.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625720" y="2636838"/>
            <a:ext cx="3870080" cy="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5779" name="Freeform 3"/>
          <p:cNvSpPr>
            <a:spLocks/>
          </p:cNvSpPr>
          <p:nvPr/>
        </p:nvSpPr>
        <p:spPr bwMode="auto">
          <a:xfrm>
            <a:off x="625720" y="188913"/>
            <a:ext cx="3947746" cy="2482850"/>
          </a:xfrm>
          <a:custGeom>
            <a:avLst/>
            <a:gdLst>
              <a:gd name="T0" fmla="*/ 0 w 2359"/>
              <a:gd name="T1" fmla="*/ 2147483647 h 1564"/>
              <a:gd name="T2" fmla="*/ 2147483647 w 2359"/>
              <a:gd name="T3" fmla="*/ 627518115 h 1564"/>
              <a:gd name="T4" fmla="*/ 2147483647 w 2359"/>
              <a:gd name="T5" fmla="*/ 171370621 h 1564"/>
              <a:gd name="T6" fmla="*/ 0 60000 65536"/>
              <a:gd name="T7" fmla="*/ 0 60000 65536"/>
              <a:gd name="T8" fmla="*/ 0 60000 65536"/>
              <a:gd name="T9" fmla="*/ 0 w 2359"/>
              <a:gd name="T10" fmla="*/ 0 h 1564"/>
              <a:gd name="T11" fmla="*/ 2359 w 2359"/>
              <a:gd name="T12" fmla="*/ 1564 h 15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9" h="1564">
                <a:moveTo>
                  <a:pt x="0" y="1564"/>
                </a:moveTo>
                <a:cubicBezTo>
                  <a:pt x="302" y="1031"/>
                  <a:pt x="605" y="498"/>
                  <a:pt x="998" y="249"/>
                </a:cubicBezTo>
                <a:cubicBezTo>
                  <a:pt x="1391" y="0"/>
                  <a:pt x="2125" y="98"/>
                  <a:pt x="2359" y="68"/>
                </a:cubicBezTo>
              </a:path>
            </a:pathLst>
          </a:cu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 flipV="1">
            <a:off x="625720" y="0"/>
            <a:ext cx="76200" cy="2636838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5781" name="Line 6"/>
          <p:cNvSpPr>
            <a:spLocks noChangeShapeType="1"/>
          </p:cNvSpPr>
          <p:nvPr/>
        </p:nvSpPr>
        <p:spPr bwMode="auto">
          <a:xfrm>
            <a:off x="625720" y="1557338"/>
            <a:ext cx="684334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82" name="Line 7"/>
          <p:cNvSpPr>
            <a:spLocks noChangeShapeType="1"/>
          </p:cNvSpPr>
          <p:nvPr/>
        </p:nvSpPr>
        <p:spPr bwMode="auto">
          <a:xfrm>
            <a:off x="1310054" y="1557338"/>
            <a:ext cx="0" cy="1079500"/>
          </a:xfrm>
          <a:prstGeom prst="line">
            <a:avLst/>
          </a:prstGeom>
          <a:noFill/>
          <a:ln w="3175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5783" name="Text Box 10"/>
          <p:cNvSpPr txBox="1">
            <a:spLocks noChangeArrowheads="1"/>
          </p:cNvSpPr>
          <p:nvPr/>
        </p:nvSpPr>
        <p:spPr bwMode="auto">
          <a:xfrm>
            <a:off x="1178169" y="2651126"/>
            <a:ext cx="69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1800" b="1">
                <a:solidFill>
                  <a:srgbClr val="000000"/>
                </a:solidFill>
                <a:latin typeface="Verdana" pitchFamily="34" charset="0"/>
              </a:rPr>
              <a:t>K</a:t>
            </a:r>
            <a:r>
              <a:rPr lang="tr-TR" sz="1800" b="1" baseline="-25000">
                <a:solidFill>
                  <a:srgbClr val="000000"/>
                </a:solidFill>
                <a:latin typeface="Verdana" pitchFamily="34" charset="0"/>
              </a:rPr>
              <a:t>m</a:t>
            </a:r>
            <a:endParaRPr lang="tr-TR" sz="18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5784" name="Text Box 11"/>
          <p:cNvSpPr txBox="1">
            <a:spLocks noChangeArrowheads="1"/>
          </p:cNvSpPr>
          <p:nvPr/>
        </p:nvSpPr>
        <p:spPr bwMode="auto">
          <a:xfrm>
            <a:off x="691661" y="2636838"/>
            <a:ext cx="4865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1800" b="1">
                <a:solidFill>
                  <a:srgbClr val="FF0000"/>
                </a:solidFill>
                <a:latin typeface="Verdana" pitchFamily="34" charset="0"/>
              </a:rPr>
              <a:t>K</a:t>
            </a:r>
            <a:r>
              <a:rPr lang="tr-TR" sz="1800" b="1" baseline="-25000">
                <a:solidFill>
                  <a:srgbClr val="FF0000"/>
                </a:solidFill>
                <a:latin typeface="Verdana" pitchFamily="34" charset="0"/>
              </a:rPr>
              <a:t>m</a:t>
            </a:r>
            <a:endParaRPr lang="tr-TR" sz="18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5785" name="Text Box 12"/>
          <p:cNvSpPr txBox="1">
            <a:spLocks noChangeArrowheads="1"/>
          </p:cNvSpPr>
          <p:nvPr/>
        </p:nvSpPr>
        <p:spPr bwMode="auto">
          <a:xfrm>
            <a:off x="2577612" y="949326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r-TR" sz="1600" b="1">
                <a:solidFill>
                  <a:srgbClr val="FF0000"/>
                </a:solidFill>
                <a:latin typeface="Verdana" pitchFamily="34" charset="0"/>
              </a:rPr>
              <a:t>Unkompetitif</a:t>
            </a:r>
          </a:p>
          <a:p>
            <a:pPr algn="l"/>
            <a:r>
              <a:rPr lang="tr-TR" sz="1600" b="1">
                <a:solidFill>
                  <a:srgbClr val="FF0000"/>
                </a:solidFill>
                <a:latin typeface="Verdana" pitchFamily="34" charset="0"/>
              </a:rPr>
              <a:t> inhibitör </a:t>
            </a:r>
          </a:p>
        </p:txBody>
      </p:sp>
      <p:sp>
        <p:nvSpPr>
          <p:cNvPr id="75786" name="Text Box 16"/>
          <p:cNvSpPr txBox="1">
            <a:spLocks noChangeArrowheads="1"/>
          </p:cNvSpPr>
          <p:nvPr/>
        </p:nvSpPr>
        <p:spPr bwMode="auto">
          <a:xfrm>
            <a:off x="0" y="1196975"/>
            <a:ext cx="83087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1800" b="1">
                <a:solidFill>
                  <a:srgbClr val="000000"/>
                </a:solidFill>
                <a:latin typeface="Verdana" pitchFamily="34" charset="0"/>
              </a:rPr>
              <a:t>V</a:t>
            </a:r>
            <a:r>
              <a:rPr lang="tr-TR" sz="1800" b="1" baseline="-25000">
                <a:solidFill>
                  <a:srgbClr val="000000"/>
                </a:solidFill>
                <a:latin typeface="Verdana" pitchFamily="34" charset="0"/>
              </a:rPr>
              <a:t>MAX</a:t>
            </a:r>
          </a:p>
          <a:p>
            <a:pPr algn="l"/>
            <a:r>
              <a:rPr lang="tr-TR" sz="1800" b="1">
                <a:solidFill>
                  <a:srgbClr val="000000"/>
                </a:solidFill>
                <a:latin typeface="Verdana" pitchFamily="34" charset="0"/>
              </a:rPr>
              <a:t>  2</a:t>
            </a:r>
          </a:p>
        </p:txBody>
      </p:sp>
      <p:sp>
        <p:nvSpPr>
          <p:cNvPr id="75787" name="Line 17"/>
          <p:cNvSpPr>
            <a:spLocks noChangeShapeType="1"/>
          </p:cNvSpPr>
          <p:nvPr/>
        </p:nvSpPr>
        <p:spPr bwMode="auto">
          <a:xfrm>
            <a:off x="0" y="1557338"/>
            <a:ext cx="622789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88" name="Line 18"/>
          <p:cNvSpPr>
            <a:spLocks noChangeShapeType="1"/>
          </p:cNvSpPr>
          <p:nvPr/>
        </p:nvSpPr>
        <p:spPr bwMode="auto">
          <a:xfrm flipV="1">
            <a:off x="691662" y="333375"/>
            <a:ext cx="2494085" cy="71438"/>
          </a:xfrm>
          <a:prstGeom prst="line">
            <a:avLst/>
          </a:prstGeom>
          <a:noFill/>
          <a:ln w="412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89" name="Text Box 19"/>
          <p:cNvSpPr txBox="1">
            <a:spLocks noChangeArrowheads="1"/>
          </p:cNvSpPr>
          <p:nvPr/>
        </p:nvSpPr>
        <p:spPr bwMode="auto">
          <a:xfrm>
            <a:off x="0" y="18891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1800" b="1">
                <a:solidFill>
                  <a:srgbClr val="000000"/>
                </a:solidFill>
                <a:latin typeface="Verdana" pitchFamily="34" charset="0"/>
              </a:rPr>
              <a:t>V</a:t>
            </a:r>
            <a:r>
              <a:rPr lang="tr-TR" sz="1800" b="1" baseline="-25000">
                <a:solidFill>
                  <a:srgbClr val="000000"/>
                </a:solidFill>
                <a:latin typeface="Verdana" pitchFamily="34" charset="0"/>
              </a:rPr>
              <a:t>MAX</a:t>
            </a:r>
            <a:endParaRPr lang="tr-TR" sz="18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5790" name="Text Box 20"/>
          <p:cNvSpPr txBox="1">
            <a:spLocks noChangeArrowheads="1"/>
          </p:cNvSpPr>
          <p:nvPr/>
        </p:nvSpPr>
        <p:spPr bwMode="auto">
          <a:xfrm>
            <a:off x="4363916" y="2565401"/>
            <a:ext cx="69019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000FF"/>
                </a:solidFill>
                <a:latin typeface="Verdana" pitchFamily="34" charset="0"/>
              </a:rPr>
              <a:t>[</a:t>
            </a:r>
            <a:r>
              <a:rPr lang="tr-TR" sz="1800" b="1">
                <a:solidFill>
                  <a:srgbClr val="0000FF"/>
                </a:solidFill>
                <a:latin typeface="Verdana" pitchFamily="34" charset="0"/>
              </a:rPr>
              <a:t>S</a:t>
            </a:r>
            <a:r>
              <a:rPr lang="en-US" sz="1800" b="1">
                <a:solidFill>
                  <a:srgbClr val="0000FF"/>
                </a:solidFill>
                <a:latin typeface="Verdana" pitchFamily="34" charset="0"/>
              </a:rPr>
              <a:t>]</a:t>
            </a:r>
          </a:p>
        </p:txBody>
      </p:sp>
      <p:sp>
        <p:nvSpPr>
          <p:cNvPr id="75791" name="Line 21"/>
          <p:cNvSpPr>
            <a:spLocks noChangeShapeType="1"/>
          </p:cNvSpPr>
          <p:nvPr/>
        </p:nvSpPr>
        <p:spPr bwMode="auto">
          <a:xfrm flipV="1">
            <a:off x="4848958" y="3716338"/>
            <a:ext cx="68873" cy="252095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92" name="Line 22"/>
          <p:cNvSpPr>
            <a:spLocks noChangeShapeType="1"/>
          </p:cNvSpPr>
          <p:nvPr/>
        </p:nvSpPr>
        <p:spPr bwMode="auto">
          <a:xfrm>
            <a:off x="3256085" y="6237288"/>
            <a:ext cx="5196254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93" name="Line 23"/>
          <p:cNvSpPr>
            <a:spLocks noChangeShapeType="1"/>
          </p:cNvSpPr>
          <p:nvPr/>
        </p:nvSpPr>
        <p:spPr bwMode="auto">
          <a:xfrm flipV="1">
            <a:off x="4086958" y="5013326"/>
            <a:ext cx="4155831" cy="1223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94" name="Text Box 27"/>
          <p:cNvSpPr txBox="1">
            <a:spLocks noChangeArrowheads="1"/>
          </p:cNvSpPr>
          <p:nvPr/>
        </p:nvSpPr>
        <p:spPr bwMode="auto">
          <a:xfrm>
            <a:off x="4155830" y="6216650"/>
            <a:ext cx="7042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tr-TR" sz="1800" dirty="0">
                <a:latin typeface="Verdana" pitchFamily="34" charset="0"/>
              </a:rPr>
              <a:t> </a:t>
            </a:r>
            <a:r>
              <a:rPr lang="tr-TR" sz="1800" b="1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  <a:p>
            <a:pPr algn="l"/>
            <a:r>
              <a:rPr lang="tr-TR" sz="1800" b="1" dirty="0">
                <a:solidFill>
                  <a:srgbClr val="000000"/>
                </a:solidFill>
                <a:latin typeface="Verdana" pitchFamily="34" charset="0"/>
              </a:rPr>
              <a:t>K</a:t>
            </a:r>
            <a:r>
              <a:rPr lang="tr-TR" sz="1800" b="1" baseline="-25000" dirty="0">
                <a:solidFill>
                  <a:srgbClr val="000000"/>
                </a:solidFill>
                <a:latin typeface="Verdana" pitchFamily="34" charset="0"/>
              </a:rPr>
              <a:t>m</a:t>
            </a:r>
            <a:endParaRPr lang="tr-TR" sz="1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5795" name="Line 28"/>
          <p:cNvSpPr>
            <a:spLocks noChangeShapeType="1"/>
          </p:cNvSpPr>
          <p:nvPr/>
        </p:nvSpPr>
        <p:spPr bwMode="auto">
          <a:xfrm>
            <a:off x="4226170" y="6524625"/>
            <a:ext cx="278423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96" name="Line 29"/>
          <p:cNvSpPr>
            <a:spLocks noChangeShapeType="1"/>
          </p:cNvSpPr>
          <p:nvPr/>
        </p:nvSpPr>
        <p:spPr bwMode="auto">
          <a:xfrm>
            <a:off x="3947747" y="6524625"/>
            <a:ext cx="139212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97" name="Text Box 32"/>
          <p:cNvSpPr txBox="1">
            <a:spLocks noChangeArrowheads="1"/>
          </p:cNvSpPr>
          <p:nvPr/>
        </p:nvSpPr>
        <p:spPr bwMode="auto">
          <a:xfrm>
            <a:off x="8431823" y="6180138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r-TR" sz="1800">
                <a:latin typeface="Verdana" pitchFamily="34" charset="0"/>
              </a:rPr>
              <a:t> </a:t>
            </a:r>
            <a:r>
              <a:rPr lang="tr-TR" sz="1800" b="1">
                <a:solidFill>
                  <a:srgbClr val="0000FF"/>
                </a:solidFill>
                <a:latin typeface="Verdana" pitchFamily="34" charset="0"/>
              </a:rPr>
              <a:t>1</a:t>
            </a:r>
          </a:p>
          <a:p>
            <a:pPr algn="l"/>
            <a:r>
              <a:rPr lang="en-US" sz="1800" b="1">
                <a:solidFill>
                  <a:srgbClr val="0000FF"/>
                </a:solidFill>
                <a:latin typeface="Verdana" pitchFamily="34" charset="0"/>
              </a:rPr>
              <a:t>[</a:t>
            </a:r>
            <a:r>
              <a:rPr lang="tr-TR" sz="1800" b="1">
                <a:solidFill>
                  <a:srgbClr val="0000FF"/>
                </a:solidFill>
                <a:latin typeface="Verdana" pitchFamily="34" charset="0"/>
              </a:rPr>
              <a:t>S</a:t>
            </a:r>
            <a:r>
              <a:rPr lang="en-US" sz="1800" b="1">
                <a:solidFill>
                  <a:srgbClr val="0000FF"/>
                </a:solidFill>
                <a:latin typeface="Verdana" pitchFamily="34" charset="0"/>
              </a:rPr>
              <a:t>]</a:t>
            </a:r>
          </a:p>
        </p:txBody>
      </p:sp>
      <p:sp>
        <p:nvSpPr>
          <p:cNvPr id="75798" name="Line 33"/>
          <p:cNvSpPr>
            <a:spLocks noChangeShapeType="1"/>
          </p:cNvSpPr>
          <p:nvPr/>
        </p:nvSpPr>
        <p:spPr bwMode="auto">
          <a:xfrm>
            <a:off x="8590085" y="6524625"/>
            <a:ext cx="27549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99" name="Text Box 34"/>
          <p:cNvSpPr txBox="1">
            <a:spLocks noChangeArrowheads="1"/>
          </p:cNvSpPr>
          <p:nvPr/>
        </p:nvSpPr>
        <p:spPr bwMode="auto">
          <a:xfrm>
            <a:off x="4692162" y="2997200"/>
            <a:ext cx="4454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1800" b="1">
                <a:solidFill>
                  <a:srgbClr val="0000FF"/>
                </a:solidFill>
                <a:latin typeface="Verdana" pitchFamily="34" charset="0"/>
              </a:rPr>
              <a:t>1</a:t>
            </a:r>
          </a:p>
          <a:p>
            <a:pPr algn="l"/>
            <a:r>
              <a:rPr lang="tr-TR" sz="1800" b="1">
                <a:solidFill>
                  <a:srgbClr val="0000FF"/>
                </a:solidFill>
                <a:latin typeface="Verdana" pitchFamily="34" charset="0"/>
              </a:rPr>
              <a:t>V</a:t>
            </a:r>
            <a:r>
              <a:rPr lang="tr-TR" sz="1800" b="1" baseline="-25000">
                <a:solidFill>
                  <a:srgbClr val="0000FF"/>
                </a:solidFill>
                <a:latin typeface="Verdana" pitchFamily="34" charset="0"/>
              </a:rPr>
              <a:t>o</a:t>
            </a:r>
            <a:endParaRPr lang="tr-TR" sz="1800" b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75800" name="Line 35"/>
          <p:cNvSpPr>
            <a:spLocks noChangeShapeType="1"/>
          </p:cNvSpPr>
          <p:nvPr/>
        </p:nvSpPr>
        <p:spPr bwMode="auto">
          <a:xfrm>
            <a:off x="4780085" y="3284538"/>
            <a:ext cx="20808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801" name="Text Box 36"/>
          <p:cNvSpPr txBox="1">
            <a:spLocks noChangeArrowheads="1"/>
          </p:cNvSpPr>
          <p:nvPr/>
        </p:nvSpPr>
        <p:spPr bwMode="auto">
          <a:xfrm>
            <a:off x="4917831" y="6491288"/>
            <a:ext cx="34729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1800">
                <a:latin typeface="Verdana" pitchFamily="34" charset="0"/>
              </a:rPr>
              <a:t> </a:t>
            </a:r>
            <a:endParaRPr lang="tr-TR" sz="18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5802" name="Text Box 37"/>
          <p:cNvSpPr txBox="1">
            <a:spLocks noChangeArrowheads="1"/>
          </p:cNvSpPr>
          <p:nvPr/>
        </p:nvSpPr>
        <p:spPr bwMode="auto">
          <a:xfrm>
            <a:off x="3185746" y="5589588"/>
            <a:ext cx="666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tr-TR" sz="1800" b="1" dirty="0">
                <a:solidFill>
                  <a:srgbClr val="FF0000"/>
                </a:solidFill>
                <a:latin typeface="Verdana" pitchFamily="34" charset="0"/>
              </a:rPr>
              <a:t>1</a:t>
            </a:r>
          </a:p>
          <a:p>
            <a:pPr algn="l"/>
            <a:r>
              <a:rPr lang="tr-TR" sz="1800" b="1" dirty="0">
                <a:solidFill>
                  <a:srgbClr val="FF0000"/>
                </a:solidFill>
                <a:latin typeface="Verdana" pitchFamily="34" charset="0"/>
              </a:rPr>
              <a:t>K</a:t>
            </a:r>
            <a:r>
              <a:rPr lang="tr-TR" sz="1800" b="1" baseline="-25000" dirty="0">
                <a:solidFill>
                  <a:srgbClr val="FF0000"/>
                </a:solidFill>
                <a:latin typeface="Verdana" pitchFamily="34" charset="0"/>
              </a:rPr>
              <a:t>m</a:t>
            </a:r>
            <a:endParaRPr lang="tr-TR" sz="1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5803" name="Line 38"/>
          <p:cNvSpPr>
            <a:spLocks noChangeShapeType="1"/>
          </p:cNvSpPr>
          <p:nvPr/>
        </p:nvSpPr>
        <p:spPr bwMode="auto">
          <a:xfrm>
            <a:off x="3256085" y="5949950"/>
            <a:ext cx="278423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804" name="Text Box 39"/>
          <p:cNvSpPr txBox="1">
            <a:spLocks noChangeArrowheads="1"/>
          </p:cNvSpPr>
          <p:nvPr/>
        </p:nvSpPr>
        <p:spPr bwMode="auto">
          <a:xfrm>
            <a:off x="4988169" y="5516563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1800" b="1">
                <a:solidFill>
                  <a:srgbClr val="000000"/>
                </a:solidFill>
                <a:latin typeface="Verdana" pitchFamily="34" charset="0"/>
              </a:rPr>
              <a:t> 1</a:t>
            </a:r>
          </a:p>
          <a:p>
            <a:pPr algn="l"/>
            <a:r>
              <a:rPr lang="tr-TR" sz="1800" b="1">
                <a:solidFill>
                  <a:srgbClr val="000000"/>
                </a:solidFill>
                <a:latin typeface="Verdana" pitchFamily="34" charset="0"/>
              </a:rPr>
              <a:t>V</a:t>
            </a:r>
            <a:r>
              <a:rPr lang="tr-TR" sz="1800" b="1" baseline="-25000">
                <a:solidFill>
                  <a:srgbClr val="000000"/>
                </a:solidFill>
                <a:latin typeface="Verdana" pitchFamily="34" charset="0"/>
              </a:rPr>
              <a:t>MAX</a:t>
            </a:r>
            <a:endParaRPr lang="tr-TR" sz="18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5805" name="Line 40"/>
          <p:cNvSpPr>
            <a:spLocks noChangeShapeType="1"/>
          </p:cNvSpPr>
          <p:nvPr/>
        </p:nvSpPr>
        <p:spPr bwMode="auto">
          <a:xfrm>
            <a:off x="5057043" y="5876925"/>
            <a:ext cx="34729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806" name="Line 41"/>
          <p:cNvSpPr>
            <a:spLocks noChangeShapeType="1"/>
          </p:cNvSpPr>
          <p:nvPr/>
        </p:nvSpPr>
        <p:spPr bwMode="auto">
          <a:xfrm flipV="1">
            <a:off x="3256085" y="4581526"/>
            <a:ext cx="5196254" cy="1655763"/>
          </a:xfrm>
          <a:prstGeom prst="line">
            <a:avLst/>
          </a:prstGeom>
          <a:noFill/>
          <a:ln w="4445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807" name="Text Box 42"/>
          <p:cNvSpPr txBox="1">
            <a:spLocks noChangeArrowheads="1"/>
          </p:cNvSpPr>
          <p:nvPr/>
        </p:nvSpPr>
        <p:spPr bwMode="auto">
          <a:xfrm>
            <a:off x="8500697" y="415925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r-TR" b="1">
                <a:solidFill>
                  <a:srgbClr val="FF0000"/>
                </a:solidFill>
                <a:latin typeface="Verdana" pitchFamily="34" charset="0"/>
              </a:rPr>
              <a:t>İ</a:t>
            </a:r>
          </a:p>
        </p:txBody>
      </p:sp>
      <p:sp>
        <p:nvSpPr>
          <p:cNvPr id="75808" name="Line 43"/>
          <p:cNvSpPr>
            <a:spLocks noChangeShapeType="1"/>
          </p:cNvSpPr>
          <p:nvPr/>
        </p:nvSpPr>
        <p:spPr bwMode="auto">
          <a:xfrm>
            <a:off x="3116873" y="5949950"/>
            <a:ext cx="688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809" name="Text Box 44"/>
          <p:cNvSpPr txBox="1">
            <a:spLocks noChangeArrowheads="1"/>
          </p:cNvSpPr>
          <p:nvPr/>
        </p:nvSpPr>
        <p:spPr bwMode="auto">
          <a:xfrm>
            <a:off x="4226169" y="5084763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1800" b="1">
                <a:solidFill>
                  <a:srgbClr val="FF0000"/>
                </a:solidFill>
                <a:latin typeface="Verdana" pitchFamily="34" charset="0"/>
              </a:rPr>
              <a:t> 1</a:t>
            </a:r>
          </a:p>
          <a:p>
            <a:pPr algn="l"/>
            <a:r>
              <a:rPr lang="tr-TR" sz="1800" b="1">
                <a:solidFill>
                  <a:srgbClr val="FF0000"/>
                </a:solidFill>
                <a:latin typeface="Verdana" pitchFamily="34" charset="0"/>
              </a:rPr>
              <a:t>V</a:t>
            </a:r>
            <a:r>
              <a:rPr lang="tr-TR" sz="1800" b="1" baseline="-25000">
                <a:solidFill>
                  <a:srgbClr val="FF0000"/>
                </a:solidFill>
                <a:latin typeface="Verdana" pitchFamily="34" charset="0"/>
              </a:rPr>
              <a:t>MAX</a:t>
            </a:r>
            <a:endParaRPr lang="tr-TR" sz="18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5810" name="Line 45"/>
          <p:cNvSpPr>
            <a:spLocks noChangeShapeType="1"/>
          </p:cNvSpPr>
          <p:nvPr/>
        </p:nvSpPr>
        <p:spPr bwMode="auto">
          <a:xfrm>
            <a:off x="4363915" y="5373688"/>
            <a:ext cx="27695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811" name="Line 46"/>
          <p:cNvSpPr>
            <a:spLocks noChangeShapeType="1"/>
          </p:cNvSpPr>
          <p:nvPr/>
        </p:nvSpPr>
        <p:spPr bwMode="auto">
          <a:xfrm>
            <a:off x="622789" y="2276475"/>
            <a:ext cx="416169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812" name="Line 47"/>
          <p:cNvSpPr>
            <a:spLocks noChangeShapeType="1"/>
          </p:cNvSpPr>
          <p:nvPr/>
        </p:nvSpPr>
        <p:spPr bwMode="auto">
          <a:xfrm>
            <a:off x="1038958" y="2276476"/>
            <a:ext cx="0" cy="360363"/>
          </a:xfrm>
          <a:prstGeom prst="line">
            <a:avLst/>
          </a:prstGeom>
          <a:noFill/>
          <a:ln w="317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5813" name="Text Box 48"/>
          <p:cNvSpPr txBox="1">
            <a:spLocks noChangeArrowheads="1"/>
          </p:cNvSpPr>
          <p:nvPr/>
        </p:nvSpPr>
        <p:spPr bwMode="auto">
          <a:xfrm>
            <a:off x="0" y="2101851"/>
            <a:ext cx="124850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1600" b="1">
                <a:solidFill>
                  <a:srgbClr val="FF0000"/>
                </a:solidFill>
                <a:latin typeface="Verdana" pitchFamily="34" charset="0"/>
              </a:rPr>
              <a:t>½ </a:t>
            </a:r>
          </a:p>
          <a:p>
            <a:pPr algn="l"/>
            <a:r>
              <a:rPr lang="tr-TR" sz="1600" b="1">
                <a:solidFill>
                  <a:srgbClr val="FF0000"/>
                </a:solidFill>
                <a:latin typeface="Verdana" pitchFamily="34" charset="0"/>
              </a:rPr>
              <a:t>V</a:t>
            </a:r>
            <a:r>
              <a:rPr lang="tr-TR" sz="1600" b="1" baseline="-25000">
                <a:solidFill>
                  <a:srgbClr val="FF0000"/>
                </a:solidFill>
                <a:latin typeface="Verdana" pitchFamily="34" charset="0"/>
              </a:rPr>
              <a:t>MAX</a:t>
            </a:r>
            <a:endParaRPr lang="tr-TR" sz="16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75814" name="Freeform 49"/>
          <p:cNvSpPr>
            <a:spLocks/>
          </p:cNvSpPr>
          <p:nvPr/>
        </p:nvSpPr>
        <p:spPr bwMode="auto">
          <a:xfrm>
            <a:off x="622789" y="741364"/>
            <a:ext cx="3950677" cy="1895475"/>
          </a:xfrm>
          <a:custGeom>
            <a:avLst/>
            <a:gdLst>
              <a:gd name="T0" fmla="*/ 0 w 2586"/>
              <a:gd name="T1" fmla="*/ 2147483647 h 1194"/>
              <a:gd name="T2" fmla="*/ 2147483647 w 2586"/>
              <a:gd name="T3" fmla="*/ 493950621 h 1194"/>
              <a:gd name="T4" fmla="*/ 2147483647 w 2586"/>
              <a:gd name="T5" fmla="*/ 37801547 h 1194"/>
              <a:gd name="T6" fmla="*/ 0 60000 65536"/>
              <a:gd name="T7" fmla="*/ 0 60000 65536"/>
              <a:gd name="T8" fmla="*/ 0 60000 65536"/>
              <a:gd name="T9" fmla="*/ 0 w 2586"/>
              <a:gd name="T10" fmla="*/ 0 h 1194"/>
              <a:gd name="T11" fmla="*/ 2586 w 2586"/>
              <a:gd name="T12" fmla="*/ 1194 h 1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6" h="1194">
                <a:moveTo>
                  <a:pt x="0" y="1194"/>
                </a:moveTo>
                <a:cubicBezTo>
                  <a:pt x="397" y="793"/>
                  <a:pt x="794" y="392"/>
                  <a:pt x="1225" y="196"/>
                </a:cubicBezTo>
                <a:cubicBezTo>
                  <a:pt x="1656" y="0"/>
                  <a:pt x="2359" y="45"/>
                  <a:pt x="2586" y="15"/>
                </a:cubicBezTo>
              </a:path>
            </a:pathLst>
          </a:custGeom>
          <a:noFill/>
          <a:ln w="412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Enzim Aktivitesinin </a:t>
            </a:r>
            <a:br>
              <a:rPr lang="tr-TR" dirty="0" smtClean="0"/>
            </a:br>
            <a:r>
              <a:rPr lang="tr-TR" dirty="0" smtClean="0"/>
              <a:t>Düzenlenmesi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tr-TR" dirty="0" err="1" smtClean="0"/>
              <a:t>Allosterik</a:t>
            </a:r>
            <a:r>
              <a:rPr lang="tr-TR" dirty="0" smtClean="0"/>
              <a:t> </a:t>
            </a:r>
            <a:r>
              <a:rPr lang="tr-TR" dirty="0" err="1" smtClean="0"/>
              <a:t>effektörler</a:t>
            </a:r>
            <a:r>
              <a:rPr lang="tr-TR" dirty="0" smtClean="0"/>
              <a:t> yoluyla</a:t>
            </a:r>
          </a:p>
          <a:p>
            <a:pPr marL="514350" indent="-514350">
              <a:buAutoNum type="arabicParenR"/>
            </a:pPr>
            <a:endParaRPr lang="tr-TR" dirty="0" smtClean="0"/>
          </a:p>
          <a:p>
            <a:pPr marL="514350" indent="-514350">
              <a:buAutoNum type="arabicParenR"/>
            </a:pPr>
            <a:r>
              <a:rPr lang="tr-TR" dirty="0" err="1" smtClean="0"/>
              <a:t>Kovalent</a:t>
            </a:r>
            <a:r>
              <a:rPr lang="tr-TR" dirty="0" smtClean="0"/>
              <a:t> modifikasyon yoluyla</a:t>
            </a:r>
          </a:p>
          <a:p>
            <a:pPr marL="514350" indent="-514350">
              <a:buAutoNum type="arabicParenR"/>
            </a:pPr>
            <a:endParaRPr lang="tr-TR" dirty="0" smtClean="0"/>
          </a:p>
          <a:p>
            <a:pPr marL="514350" indent="-514350">
              <a:buAutoNum type="arabicParenR"/>
            </a:pPr>
            <a:r>
              <a:rPr lang="tr-TR" dirty="0" smtClean="0"/>
              <a:t>Enzim sentezinin düzenlenmesi yoluyla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Allosterik</a:t>
            </a:r>
            <a:r>
              <a:rPr lang="tr-TR" dirty="0" smtClean="0"/>
              <a:t> </a:t>
            </a:r>
            <a:r>
              <a:rPr lang="tr-TR" dirty="0" err="1" smtClean="0"/>
              <a:t>Effektörler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Allos</a:t>
            </a:r>
            <a:r>
              <a:rPr lang="tr-TR" dirty="0" smtClean="0"/>
              <a:t> (Grekçe): başka, diğer</a:t>
            </a:r>
          </a:p>
          <a:p>
            <a:endParaRPr lang="tr-TR" dirty="0" smtClean="0"/>
          </a:p>
          <a:p>
            <a:r>
              <a:rPr lang="tr-TR" dirty="0" err="1" smtClean="0"/>
              <a:t>Allosterik</a:t>
            </a:r>
            <a:r>
              <a:rPr lang="tr-TR" dirty="0" smtClean="0"/>
              <a:t> </a:t>
            </a:r>
            <a:r>
              <a:rPr lang="tr-TR" dirty="0" err="1" smtClean="0"/>
              <a:t>effektörler</a:t>
            </a:r>
            <a:r>
              <a:rPr lang="tr-TR" dirty="0" smtClean="0"/>
              <a:t>, </a:t>
            </a:r>
            <a:r>
              <a:rPr lang="tr-TR" dirty="0" err="1" smtClean="0"/>
              <a:t>substratın</a:t>
            </a:r>
            <a:r>
              <a:rPr lang="tr-TR" dirty="0" smtClean="0"/>
              <a:t> bağlandığı aktif bölgeden </a:t>
            </a:r>
            <a:r>
              <a:rPr lang="tr-TR" b="1" dirty="0" smtClean="0"/>
              <a:t>başka</a:t>
            </a:r>
            <a:r>
              <a:rPr lang="tr-TR" dirty="0" smtClean="0"/>
              <a:t> bir bölgeye </a:t>
            </a:r>
            <a:r>
              <a:rPr lang="tr-TR" dirty="0" err="1" smtClean="0"/>
              <a:t>nonkovalent</a:t>
            </a:r>
            <a:r>
              <a:rPr lang="tr-TR" dirty="0" smtClean="0"/>
              <a:t> olarak bağlanır ve enzim aktivitesini düzenler.</a:t>
            </a:r>
          </a:p>
          <a:p>
            <a:endParaRPr lang="tr-TR" dirty="0" smtClean="0"/>
          </a:p>
          <a:p>
            <a:r>
              <a:rPr lang="tr-TR" dirty="0" smtClean="0"/>
              <a:t>Enzim aktivitesini artıran </a:t>
            </a:r>
            <a:r>
              <a:rPr lang="tr-TR" dirty="0" err="1" smtClean="0"/>
              <a:t>allosterik</a:t>
            </a:r>
            <a:r>
              <a:rPr lang="tr-TR" dirty="0" smtClean="0"/>
              <a:t> </a:t>
            </a:r>
            <a:r>
              <a:rPr lang="tr-TR" dirty="0" err="1" smtClean="0"/>
              <a:t>effektörler</a:t>
            </a:r>
            <a:r>
              <a:rPr lang="tr-TR" dirty="0" smtClean="0"/>
              <a:t> pozitif; enzim aktivitesini azaltanlar ise negatif </a:t>
            </a:r>
            <a:r>
              <a:rPr lang="tr-TR" dirty="0" err="1" smtClean="0"/>
              <a:t>effektörler</a:t>
            </a:r>
            <a:r>
              <a:rPr lang="tr-TR" dirty="0" smtClean="0"/>
              <a:t> olarak adlandırılır. Bu </a:t>
            </a:r>
            <a:r>
              <a:rPr lang="tr-TR" dirty="0" err="1" smtClean="0"/>
              <a:t>effektörler</a:t>
            </a:r>
            <a:r>
              <a:rPr lang="tr-TR" dirty="0" smtClean="0"/>
              <a:t> maksimum hızı veya enzimin </a:t>
            </a:r>
            <a:r>
              <a:rPr lang="tr-TR" dirty="0" err="1" smtClean="0"/>
              <a:t>substrata</a:t>
            </a:r>
            <a:r>
              <a:rPr lang="tr-TR" dirty="0" smtClean="0"/>
              <a:t> ilgisini veya her ikisini etkileyebilir.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Kovalent</a:t>
            </a:r>
            <a:r>
              <a:rPr lang="tr-TR" dirty="0" smtClean="0"/>
              <a:t> Modifikasyon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Enzime </a:t>
            </a:r>
            <a:r>
              <a:rPr lang="tr-TR" dirty="0" err="1" smtClean="0"/>
              <a:t>kovalent</a:t>
            </a:r>
            <a:r>
              <a:rPr lang="tr-TR" dirty="0" smtClean="0"/>
              <a:t> olarak bağlanan bir molekül ile enzim aktivitesinin düzenlenmesidir.</a:t>
            </a:r>
          </a:p>
          <a:p>
            <a:endParaRPr lang="tr-TR" dirty="0" smtClean="0"/>
          </a:p>
          <a:p>
            <a:r>
              <a:rPr lang="tr-TR" dirty="0" smtClean="0"/>
              <a:t>Bu tür bir düzenlemenin en yaygın örneği enzimlerin fosfatlanmasıdır. Fosfat grupları, enzim üzerindeki serin, </a:t>
            </a:r>
            <a:r>
              <a:rPr lang="tr-TR" dirty="0" err="1" smtClean="0"/>
              <a:t>treonin</a:t>
            </a:r>
            <a:r>
              <a:rPr lang="tr-TR" dirty="0" smtClean="0"/>
              <a:t> veya </a:t>
            </a:r>
            <a:r>
              <a:rPr lang="tr-TR" dirty="0" err="1" smtClean="0"/>
              <a:t>tirozin</a:t>
            </a:r>
            <a:r>
              <a:rPr lang="tr-TR" dirty="0" smtClean="0"/>
              <a:t> </a:t>
            </a:r>
            <a:r>
              <a:rPr lang="tr-TR" dirty="0" err="1" smtClean="0"/>
              <a:t>rezidülerine</a:t>
            </a:r>
            <a:r>
              <a:rPr lang="tr-TR" dirty="0" smtClean="0"/>
              <a:t> eklenip çıkarılabilir. </a:t>
            </a:r>
            <a:r>
              <a:rPr lang="tr-TR" dirty="0" err="1" smtClean="0"/>
              <a:t>Fofat</a:t>
            </a:r>
            <a:r>
              <a:rPr lang="tr-TR" dirty="0" smtClean="0"/>
              <a:t> grubu ekleyen enzimler </a:t>
            </a:r>
            <a:r>
              <a:rPr lang="tr-TR" dirty="0" err="1" smtClean="0"/>
              <a:t>kinazlar</a:t>
            </a:r>
            <a:r>
              <a:rPr lang="tr-TR" dirty="0" smtClean="0"/>
              <a:t>; çıkaranlar ise </a:t>
            </a:r>
            <a:r>
              <a:rPr lang="tr-TR" dirty="0" err="1" smtClean="0"/>
              <a:t>fosfatazlar</a:t>
            </a:r>
            <a:r>
              <a:rPr lang="tr-TR" dirty="0" smtClean="0"/>
              <a:t> olarak adlandırılır.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r>
              <a:rPr lang="tr-TR" dirty="0" err="1" smtClean="0"/>
              <a:t>Fosforilasyon</a:t>
            </a:r>
            <a:r>
              <a:rPr lang="tr-TR" dirty="0" smtClean="0"/>
              <a:t> işlemi; enzimin türüne göre, </a:t>
            </a:r>
            <a:r>
              <a:rPr lang="tr-TR" dirty="0" err="1" smtClean="0"/>
              <a:t>enzimatik</a:t>
            </a:r>
            <a:r>
              <a:rPr lang="tr-TR" dirty="0" smtClean="0"/>
              <a:t> aktiviteyi artırabilir veya azaltabilir.</a:t>
            </a:r>
            <a:endParaRPr lang="tr-TR" dirty="0"/>
          </a:p>
        </p:txBody>
      </p:sp>
      <p:pic>
        <p:nvPicPr>
          <p:cNvPr id="5122" name="Picture 2" descr="kinase phosphata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2269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Enzim Sentezinin Düzenlenmesi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Hücreler, enzim sentezinin veya parçalanmasının hızını ayarlayarak da </a:t>
            </a:r>
            <a:r>
              <a:rPr lang="tr-TR" dirty="0" err="1" smtClean="0"/>
              <a:t>enzimatik</a:t>
            </a:r>
            <a:r>
              <a:rPr lang="tr-TR" dirty="0" smtClean="0"/>
              <a:t> aktiviteyi düzenleyebilir.</a:t>
            </a:r>
          </a:p>
          <a:p>
            <a:endParaRPr lang="tr-TR" dirty="0" smtClean="0"/>
          </a:p>
          <a:p>
            <a:r>
              <a:rPr lang="tr-TR" dirty="0" smtClean="0"/>
              <a:t>Bu tür bir düzenleme daha yavaş etki gösterir ve saatler veya günler içerisinde sonuç verir.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Klinik Tanıda Enzimler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Kan plazmasındaki enzimler, iki gruba ayrılabilir: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Kana aktif olarak </a:t>
            </a:r>
            <a:r>
              <a:rPr lang="tr-TR" dirty="0" err="1" smtClean="0"/>
              <a:t>sekrete</a:t>
            </a:r>
            <a:r>
              <a:rPr lang="tr-TR" dirty="0" smtClean="0"/>
              <a:t> edilenler (örneğin; kanın pıhtılaşmasından sorumlu enzimlerin karaciğer tarafından </a:t>
            </a:r>
            <a:r>
              <a:rPr lang="tr-TR" dirty="0" err="1" smtClean="0"/>
              <a:t>inaktif</a:t>
            </a:r>
            <a:r>
              <a:rPr lang="tr-TR" dirty="0" smtClean="0"/>
              <a:t> (</a:t>
            </a:r>
            <a:r>
              <a:rPr lang="tr-TR" dirty="0" err="1" smtClean="0"/>
              <a:t>zimojen</a:t>
            </a:r>
            <a:r>
              <a:rPr lang="tr-TR" dirty="0" smtClean="0"/>
              <a:t>) formda kana verilmesi)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Hücre </a:t>
            </a:r>
            <a:r>
              <a:rPr lang="tr-TR" dirty="0" err="1" smtClean="0"/>
              <a:t>turn</a:t>
            </a:r>
            <a:r>
              <a:rPr lang="tr-TR" dirty="0" smtClean="0"/>
              <a:t> </a:t>
            </a:r>
            <a:r>
              <a:rPr lang="tr-TR" dirty="0" err="1" smtClean="0"/>
              <a:t>overi</a:t>
            </a:r>
            <a:r>
              <a:rPr lang="tr-TR" dirty="0" smtClean="0"/>
              <a:t> veya doku </a:t>
            </a:r>
            <a:r>
              <a:rPr lang="tr-TR" dirty="0" err="1" smtClean="0"/>
              <a:t>harabiyeti</a:t>
            </a:r>
            <a:r>
              <a:rPr lang="tr-TR" dirty="0" smtClean="0"/>
              <a:t> nedeniyle kana yansıyan hücre içi enzimler</a:t>
            </a:r>
          </a:p>
          <a:p>
            <a:endParaRPr lang="tr-TR" dirty="0" smtClean="0"/>
          </a:p>
          <a:p>
            <a:r>
              <a:rPr lang="tr-TR" dirty="0" smtClean="0"/>
              <a:t>Belli dokularda hücre içi işlev gören enzimlerin kan düzeylerinin ölçümü; bu dokularda bir </a:t>
            </a:r>
            <a:r>
              <a:rPr lang="tr-TR" dirty="0" err="1" smtClean="0"/>
              <a:t>harabiyet</a:t>
            </a:r>
            <a:r>
              <a:rPr lang="tr-TR" dirty="0" smtClean="0"/>
              <a:t>/hastalık olup olmadığının tespit edilmesinde faydalıdır.</a:t>
            </a:r>
          </a:p>
          <a:p>
            <a:pPr lvl="1"/>
            <a:r>
              <a:rPr lang="tr-TR" dirty="0" smtClean="0"/>
              <a:t>Örneğin; ALT karaciğer hücre </a:t>
            </a:r>
            <a:r>
              <a:rPr lang="tr-TR" dirty="0" err="1" smtClean="0"/>
              <a:t>harabiyetine</a:t>
            </a:r>
            <a:r>
              <a:rPr lang="tr-TR" dirty="0" smtClean="0"/>
              <a:t>, CK-MB ise kalp kası </a:t>
            </a:r>
            <a:r>
              <a:rPr lang="tr-TR" dirty="0" err="1" smtClean="0"/>
              <a:t>harabiyetine</a:t>
            </a:r>
            <a:r>
              <a:rPr lang="tr-TR" dirty="0" smtClean="0"/>
              <a:t> işaret eder.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3427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Ayrıntılı Kaynak</a:t>
            </a:r>
            <a:r>
              <a:rPr lang="tr-TR" dirty="0" smtClean="0"/>
              <a:t>:</a:t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dirty="0" smtClean="0"/>
              <a:t>https://acikders.ankara.edu.tr/course/view.php?id=2776#section-4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EC numarasının ilk rakamı, enzimlerin ait olduğu 6 </a:t>
            </a:r>
            <a:r>
              <a:rPr lang="tr-TR" dirty="0" err="1" smtClean="0"/>
              <a:t>major</a:t>
            </a:r>
            <a:r>
              <a:rPr lang="tr-TR" dirty="0" smtClean="0"/>
              <a:t> sınıfı gösterir:</a:t>
            </a:r>
          </a:p>
          <a:p>
            <a:pPr lvl="1"/>
            <a:r>
              <a:rPr lang="tr-TR" dirty="0" smtClean="0"/>
              <a:t>1: </a:t>
            </a:r>
            <a:r>
              <a:rPr lang="tr-TR" b="1" dirty="0" err="1" smtClean="0"/>
              <a:t>O</a:t>
            </a:r>
            <a:r>
              <a:rPr lang="tr-TR" dirty="0" err="1" smtClean="0"/>
              <a:t>ksidoredüktazlar</a:t>
            </a:r>
            <a:endParaRPr lang="tr-TR" dirty="0" smtClean="0"/>
          </a:p>
          <a:p>
            <a:pPr lvl="1"/>
            <a:r>
              <a:rPr lang="tr-TR" dirty="0" smtClean="0"/>
              <a:t>2: </a:t>
            </a:r>
            <a:r>
              <a:rPr lang="tr-TR" b="1" dirty="0" err="1" smtClean="0"/>
              <a:t>T</a:t>
            </a:r>
            <a:r>
              <a:rPr lang="tr-TR" dirty="0" err="1" smtClean="0"/>
              <a:t>ransferazlar</a:t>
            </a:r>
            <a:endParaRPr lang="tr-TR" dirty="0" smtClean="0"/>
          </a:p>
          <a:p>
            <a:pPr lvl="1"/>
            <a:r>
              <a:rPr lang="tr-TR" dirty="0" smtClean="0"/>
              <a:t>3: </a:t>
            </a:r>
            <a:r>
              <a:rPr lang="tr-TR" b="1" dirty="0" err="1" smtClean="0"/>
              <a:t>H</a:t>
            </a:r>
            <a:r>
              <a:rPr lang="tr-TR" dirty="0" err="1" smtClean="0"/>
              <a:t>idrolazlar</a:t>
            </a:r>
            <a:endParaRPr lang="tr-TR" dirty="0" smtClean="0"/>
          </a:p>
          <a:p>
            <a:pPr lvl="1"/>
            <a:r>
              <a:rPr lang="tr-TR" dirty="0" smtClean="0"/>
              <a:t>4: </a:t>
            </a:r>
            <a:r>
              <a:rPr lang="tr-TR" b="1" dirty="0" err="1" smtClean="0"/>
              <a:t>L</a:t>
            </a:r>
            <a:r>
              <a:rPr lang="tr-TR" dirty="0" err="1" smtClean="0"/>
              <a:t>iyazlar</a:t>
            </a:r>
            <a:endParaRPr lang="tr-TR" dirty="0" smtClean="0"/>
          </a:p>
          <a:p>
            <a:pPr lvl="1"/>
            <a:r>
              <a:rPr lang="tr-TR" dirty="0" smtClean="0"/>
              <a:t>5: </a:t>
            </a:r>
            <a:r>
              <a:rPr lang="tr-TR" b="1" dirty="0" err="1" smtClean="0"/>
              <a:t>İ</a:t>
            </a:r>
            <a:r>
              <a:rPr lang="tr-TR" dirty="0" err="1" smtClean="0"/>
              <a:t>zomerazlar</a:t>
            </a:r>
            <a:endParaRPr lang="tr-TR" dirty="0" smtClean="0"/>
          </a:p>
          <a:p>
            <a:pPr lvl="1"/>
            <a:r>
              <a:rPr lang="tr-TR" dirty="0" smtClean="0"/>
              <a:t>6: </a:t>
            </a:r>
            <a:r>
              <a:rPr lang="tr-TR" b="1" dirty="0" err="1" smtClean="0"/>
              <a:t>L</a:t>
            </a:r>
            <a:r>
              <a:rPr lang="tr-TR" dirty="0" err="1" smtClean="0"/>
              <a:t>igazlar</a:t>
            </a: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r>
              <a:rPr lang="tr-TR" b="1" dirty="0" smtClean="0"/>
              <a:t>Şifre:</a:t>
            </a:r>
            <a:r>
              <a:rPr lang="tr-TR" dirty="0" smtClean="0"/>
              <a:t> </a:t>
            </a:r>
            <a:r>
              <a:rPr lang="tr-TR" sz="3500" b="1" dirty="0" smtClean="0"/>
              <a:t>OT </a:t>
            </a:r>
            <a:r>
              <a:rPr lang="tr-TR" sz="3500" b="1" dirty="0" err="1" smtClean="0"/>
              <a:t>H</a:t>
            </a:r>
            <a:r>
              <a:rPr lang="tr-TR" dirty="0" err="1" smtClean="0"/>
              <a:t>a</a:t>
            </a:r>
            <a:r>
              <a:rPr lang="tr-TR" sz="3500" b="1" dirty="0" err="1" smtClean="0"/>
              <a:t>Lİ</a:t>
            </a:r>
            <a:r>
              <a:rPr lang="tr-TR" dirty="0" err="1" smtClean="0"/>
              <a:t>y</a:t>
            </a:r>
            <a:r>
              <a:rPr lang="tr-TR" sz="3500" b="1" dirty="0" err="1" smtClean="0"/>
              <a:t>L</a:t>
            </a:r>
            <a:endParaRPr lang="tr-TR" sz="35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EC 1 (</a:t>
            </a:r>
            <a:r>
              <a:rPr lang="tr-TR" dirty="0" err="1" smtClean="0"/>
              <a:t>oksidoredüktazlar</a:t>
            </a:r>
            <a:r>
              <a:rPr lang="tr-TR" dirty="0" smtClean="0"/>
              <a:t>): </a:t>
            </a:r>
            <a:r>
              <a:rPr lang="tr-TR" dirty="0" err="1" smtClean="0"/>
              <a:t>oksidasyon</a:t>
            </a:r>
            <a:r>
              <a:rPr lang="tr-TR" dirty="0" smtClean="0"/>
              <a:t>/redüksiyon reaksiyonlarını katalizler</a:t>
            </a:r>
          </a:p>
          <a:p>
            <a:endParaRPr lang="tr-TR" dirty="0" smtClean="0"/>
          </a:p>
          <a:p>
            <a:r>
              <a:rPr lang="tr-TR" dirty="0" smtClean="0"/>
              <a:t>EC 2 (</a:t>
            </a:r>
            <a:r>
              <a:rPr lang="tr-TR" dirty="0" err="1" smtClean="0"/>
              <a:t>transferazlar</a:t>
            </a:r>
            <a:r>
              <a:rPr lang="tr-TR" dirty="0" smtClean="0"/>
              <a:t>): bir molekülden diğerine fonksiyonel grupların transferini gerçekleştirir</a:t>
            </a:r>
          </a:p>
          <a:p>
            <a:endParaRPr lang="tr-TR" dirty="0" smtClean="0"/>
          </a:p>
          <a:p>
            <a:r>
              <a:rPr lang="tr-TR" dirty="0" smtClean="0"/>
              <a:t>EC 3 (</a:t>
            </a:r>
            <a:r>
              <a:rPr lang="tr-TR" dirty="0" err="1" smtClean="0"/>
              <a:t>hidrolazlar</a:t>
            </a:r>
            <a:r>
              <a:rPr lang="tr-TR" dirty="0" smtClean="0"/>
              <a:t>): su katarak molekülü parçalar</a:t>
            </a:r>
          </a:p>
          <a:p>
            <a:endParaRPr lang="tr-TR" dirty="0" smtClean="0"/>
          </a:p>
          <a:p>
            <a:r>
              <a:rPr lang="tr-TR" dirty="0" smtClean="0"/>
              <a:t>EC 4 (</a:t>
            </a:r>
            <a:r>
              <a:rPr lang="tr-TR" dirty="0" err="1" smtClean="0"/>
              <a:t>liyazlar</a:t>
            </a:r>
            <a:r>
              <a:rPr lang="tr-TR" dirty="0" smtClean="0"/>
              <a:t>):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hidrolitik</a:t>
            </a:r>
            <a:r>
              <a:rPr lang="tr-TR" dirty="0" smtClean="0"/>
              <a:t> parçalama gerçekleştirir</a:t>
            </a:r>
          </a:p>
          <a:p>
            <a:endParaRPr lang="tr-TR" dirty="0" smtClean="0"/>
          </a:p>
          <a:p>
            <a:r>
              <a:rPr lang="tr-TR" dirty="0" smtClean="0"/>
              <a:t>EC 5 (</a:t>
            </a:r>
            <a:r>
              <a:rPr lang="tr-TR" dirty="0" err="1" smtClean="0"/>
              <a:t>i</a:t>
            </a:r>
            <a:r>
              <a:rPr lang="tr-TR" dirty="0" err="1" smtClean="0"/>
              <a:t>zomerazlar</a:t>
            </a:r>
            <a:r>
              <a:rPr lang="tr-TR" dirty="0" smtClean="0"/>
              <a:t>): molekülün </a:t>
            </a:r>
            <a:r>
              <a:rPr lang="tr-TR" dirty="0" err="1" smtClean="0"/>
              <a:t>izomerizasyonu</a:t>
            </a:r>
            <a:r>
              <a:rPr lang="tr-TR" dirty="0" smtClean="0"/>
              <a:t> (molekül içi düzenleme)</a:t>
            </a:r>
          </a:p>
          <a:p>
            <a:endParaRPr lang="tr-TR" dirty="0" smtClean="0"/>
          </a:p>
          <a:p>
            <a:r>
              <a:rPr lang="tr-TR" dirty="0" smtClean="0"/>
              <a:t>EC 6 (</a:t>
            </a:r>
            <a:r>
              <a:rPr lang="tr-TR" dirty="0" err="1" smtClean="0"/>
              <a:t>ligazlar</a:t>
            </a:r>
            <a:r>
              <a:rPr lang="tr-TR" dirty="0" smtClean="0"/>
              <a:t>): molekülleri birleştirerek yeni bir molekül sentezleme  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Bazı Önemli Alt Gruplar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 smtClean="0"/>
              <a:t>Dehidrojenaz</a:t>
            </a:r>
            <a:r>
              <a:rPr lang="tr-TR" dirty="0" smtClean="0"/>
              <a:t>: Elektron alıcısı olarak </a:t>
            </a:r>
            <a:r>
              <a:rPr lang="tr-TR" dirty="0" smtClean="0"/>
              <a:t>NAD/FAD/FMN </a:t>
            </a:r>
            <a:r>
              <a:rPr lang="tr-TR" dirty="0" smtClean="0"/>
              <a:t>kullanılır. </a:t>
            </a:r>
            <a:r>
              <a:rPr lang="tr-TR" dirty="0" err="1" smtClean="0"/>
              <a:t>Oksidoredüktazların</a:t>
            </a:r>
            <a:r>
              <a:rPr lang="tr-TR" dirty="0" smtClean="0"/>
              <a:t> alt grubudur.</a:t>
            </a:r>
          </a:p>
          <a:p>
            <a:endParaRPr lang="tr-TR" dirty="0" smtClean="0"/>
          </a:p>
          <a:p>
            <a:r>
              <a:rPr lang="tr-TR" dirty="0" err="1" smtClean="0"/>
              <a:t>Oksijenaz</a:t>
            </a:r>
            <a:r>
              <a:rPr lang="tr-TR" dirty="0" smtClean="0"/>
              <a:t>: Oksijen atomlarından biri ya da ikisi </a:t>
            </a:r>
            <a:r>
              <a:rPr lang="tr-TR" dirty="0" err="1" smtClean="0"/>
              <a:t>substrata</a:t>
            </a:r>
            <a:r>
              <a:rPr lang="tr-TR" dirty="0" smtClean="0"/>
              <a:t> katılır. </a:t>
            </a:r>
            <a:r>
              <a:rPr lang="tr-TR" dirty="0" err="1" smtClean="0"/>
              <a:t>Oksidoredüktazların</a:t>
            </a:r>
            <a:r>
              <a:rPr lang="tr-TR" dirty="0" smtClean="0"/>
              <a:t> alt grubudur.</a:t>
            </a:r>
          </a:p>
          <a:p>
            <a:endParaRPr lang="tr-TR" dirty="0" smtClean="0"/>
          </a:p>
          <a:p>
            <a:r>
              <a:rPr lang="tr-TR" dirty="0" err="1" smtClean="0"/>
              <a:t>Oksidaz</a:t>
            </a:r>
            <a:r>
              <a:rPr lang="tr-TR" dirty="0" smtClean="0"/>
              <a:t>: Oksijen atomu elektron alıcısı olarak rol oynar; fakat </a:t>
            </a:r>
            <a:r>
              <a:rPr lang="tr-TR" dirty="0" err="1" smtClean="0"/>
              <a:t>substrata</a:t>
            </a:r>
            <a:r>
              <a:rPr lang="tr-TR" dirty="0" smtClean="0"/>
              <a:t> katılmaz. </a:t>
            </a:r>
            <a:r>
              <a:rPr lang="tr-TR" dirty="0" err="1" smtClean="0"/>
              <a:t>Oksidoredüktazların</a:t>
            </a:r>
            <a:r>
              <a:rPr lang="tr-TR" dirty="0" smtClean="0"/>
              <a:t> alt grubudur.</a:t>
            </a:r>
          </a:p>
          <a:p>
            <a:endParaRPr lang="tr-TR" dirty="0" smtClean="0"/>
          </a:p>
          <a:p>
            <a:r>
              <a:rPr lang="tr-TR" dirty="0" err="1" smtClean="0"/>
              <a:t>Fosfataz</a:t>
            </a:r>
            <a:r>
              <a:rPr lang="tr-TR" dirty="0" smtClean="0"/>
              <a:t>: Fosfat grubunu çıkarmak için su kullanır. </a:t>
            </a:r>
            <a:r>
              <a:rPr lang="tr-TR" dirty="0" err="1" smtClean="0"/>
              <a:t>Hidrolazların</a:t>
            </a:r>
            <a:r>
              <a:rPr lang="tr-TR" dirty="0" smtClean="0"/>
              <a:t> alt grubudur.</a:t>
            </a:r>
          </a:p>
          <a:p>
            <a:endParaRPr lang="tr-TR" dirty="0" smtClean="0"/>
          </a:p>
          <a:p>
            <a:r>
              <a:rPr lang="tr-TR" dirty="0" err="1" smtClean="0"/>
              <a:t>Fosforilaz</a:t>
            </a:r>
            <a:r>
              <a:rPr lang="tr-TR" dirty="0" smtClean="0"/>
              <a:t>: İnorganik fosfatı kullanarak fosfat grubu ekler. </a:t>
            </a:r>
            <a:r>
              <a:rPr lang="tr-TR" dirty="0" err="1" smtClean="0"/>
              <a:t>Transferazların</a:t>
            </a:r>
            <a:r>
              <a:rPr lang="tr-TR" dirty="0" smtClean="0"/>
              <a:t> alt grubudur.</a:t>
            </a:r>
          </a:p>
          <a:p>
            <a:endParaRPr lang="tr-TR" dirty="0" smtClean="0"/>
          </a:p>
          <a:p>
            <a:r>
              <a:rPr lang="tr-TR" dirty="0" err="1" smtClean="0"/>
              <a:t>Sentetaz</a:t>
            </a:r>
            <a:r>
              <a:rPr lang="tr-TR" dirty="0" smtClean="0"/>
              <a:t>: Sentez reaksiyonu için ATP (ve diğer </a:t>
            </a:r>
            <a:r>
              <a:rPr lang="tr-TR" dirty="0" err="1" smtClean="0"/>
              <a:t>nükleozid</a:t>
            </a:r>
            <a:r>
              <a:rPr lang="tr-TR" dirty="0" smtClean="0"/>
              <a:t> </a:t>
            </a:r>
            <a:r>
              <a:rPr lang="tr-TR" dirty="0" err="1" smtClean="0"/>
              <a:t>trifosfatları</a:t>
            </a:r>
            <a:r>
              <a:rPr lang="tr-TR" dirty="0" smtClean="0"/>
              <a:t>) kullanan enzimlerdir. </a:t>
            </a:r>
            <a:r>
              <a:rPr lang="tr-TR" dirty="0" err="1" smtClean="0"/>
              <a:t>Ligazların</a:t>
            </a:r>
            <a:r>
              <a:rPr lang="tr-TR" dirty="0" smtClean="0"/>
              <a:t> alt sınıfıdır.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Enzimlerin Yapısı </a:t>
            </a:r>
            <a:r>
              <a:rPr lang="tr-TR" b="1" dirty="0" smtClean="0">
                <a:solidFill>
                  <a:srgbClr val="FF0000"/>
                </a:solidFill>
              </a:rPr>
              <a:t>(ÖNEMLİ)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Holoenzim</a:t>
            </a:r>
            <a:r>
              <a:rPr lang="tr-TR" dirty="0" smtClean="0"/>
              <a:t> = </a:t>
            </a:r>
            <a:r>
              <a:rPr lang="tr-TR" dirty="0" err="1" smtClean="0"/>
              <a:t>Apoenzim</a:t>
            </a:r>
            <a:r>
              <a:rPr lang="tr-TR" dirty="0" smtClean="0"/>
              <a:t> + </a:t>
            </a:r>
            <a:r>
              <a:rPr lang="tr-TR" dirty="0" err="1" smtClean="0"/>
              <a:t>Nonprotein</a:t>
            </a:r>
            <a:r>
              <a:rPr lang="tr-TR" dirty="0" smtClean="0"/>
              <a:t> parça</a:t>
            </a:r>
          </a:p>
          <a:p>
            <a:endParaRPr lang="tr-TR" dirty="0" smtClean="0"/>
          </a:p>
          <a:p>
            <a:r>
              <a:rPr lang="tr-TR" dirty="0" err="1" smtClean="0"/>
              <a:t>Nonprotein</a:t>
            </a:r>
            <a:r>
              <a:rPr lang="tr-TR" dirty="0" smtClean="0"/>
              <a:t> parça (</a:t>
            </a:r>
            <a:r>
              <a:rPr lang="tr-TR" dirty="0" err="1" smtClean="0"/>
              <a:t>Ko</a:t>
            </a:r>
            <a:r>
              <a:rPr lang="tr-TR" dirty="0" smtClean="0"/>
              <a:t>-faktör)</a:t>
            </a:r>
          </a:p>
          <a:p>
            <a:pPr lvl="1"/>
            <a:r>
              <a:rPr lang="tr-TR" dirty="0" smtClean="0"/>
              <a:t>Metal iyonu</a:t>
            </a:r>
          </a:p>
          <a:p>
            <a:pPr lvl="1"/>
            <a:r>
              <a:rPr lang="tr-TR" dirty="0" smtClean="0"/>
              <a:t>Organik (</a:t>
            </a:r>
            <a:r>
              <a:rPr lang="tr-TR" dirty="0" err="1" smtClean="0"/>
              <a:t>Ko</a:t>
            </a:r>
            <a:r>
              <a:rPr lang="tr-TR" dirty="0" smtClean="0"/>
              <a:t>-enzim)</a:t>
            </a:r>
          </a:p>
          <a:p>
            <a:pPr lvl="2"/>
            <a:r>
              <a:rPr lang="tr-TR" dirty="0" err="1" smtClean="0"/>
              <a:t>Ko</a:t>
            </a:r>
            <a:r>
              <a:rPr lang="tr-TR" dirty="0" smtClean="0"/>
              <a:t>-</a:t>
            </a:r>
            <a:r>
              <a:rPr lang="tr-TR" dirty="0" err="1" smtClean="0"/>
              <a:t>substrat</a:t>
            </a:r>
            <a:r>
              <a:rPr lang="tr-TR" dirty="0" smtClean="0"/>
              <a:t> (geçici bağlı)</a:t>
            </a:r>
          </a:p>
          <a:p>
            <a:pPr lvl="2"/>
            <a:r>
              <a:rPr lang="tr-TR" dirty="0" err="1" smtClean="0"/>
              <a:t>Prostetik</a:t>
            </a:r>
            <a:r>
              <a:rPr lang="tr-TR" dirty="0" smtClean="0"/>
              <a:t> grup (kalıcı bağlı)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13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Enzimlerin Reaksiyona Etkisi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Kimyasal reaksiyonlar, </a:t>
            </a:r>
            <a:r>
              <a:rPr lang="tr-TR" dirty="0" err="1" smtClean="0"/>
              <a:t>reaktantlar</a:t>
            </a:r>
            <a:r>
              <a:rPr lang="tr-TR" dirty="0" smtClean="0"/>
              <a:t> ile ürünleri ayıran bir enerji bariyerine sahiptir. Bu bariyer aktivasyon enerjisi olarak adlandırılır. </a:t>
            </a:r>
          </a:p>
          <a:p>
            <a:endParaRPr lang="tr-TR" dirty="0" smtClean="0"/>
          </a:p>
          <a:p>
            <a:r>
              <a:rPr lang="tr-TR" b="1" u="sng" dirty="0" smtClean="0"/>
              <a:t>Enzimler aktivasyon enerjisini düşürerek işlev görür</a:t>
            </a:r>
            <a:r>
              <a:rPr lang="tr-TR" b="1" u="sng" dirty="0" smtClean="0"/>
              <a:t>. </a:t>
            </a:r>
            <a:r>
              <a:rPr lang="tr-TR" b="1" u="sng" dirty="0" smtClean="0">
                <a:solidFill>
                  <a:srgbClr val="FF0000"/>
                </a:solidFill>
              </a:rPr>
              <a:t>(ÖNEMLİ)</a:t>
            </a:r>
            <a:endParaRPr lang="tr-TR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1243</Words>
  <Application>Microsoft Office PowerPoint</Application>
  <PresentationFormat>Ekran Gösterisi (4:3)</PresentationFormat>
  <Paragraphs>186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Ofis Teması</vt:lpstr>
      <vt:lpstr>Enzimler</vt:lpstr>
      <vt:lpstr>Slayt 2</vt:lpstr>
      <vt:lpstr>İsimlendirme</vt:lpstr>
      <vt:lpstr>(ÖNEMLİ)</vt:lpstr>
      <vt:lpstr>Slayt 5</vt:lpstr>
      <vt:lpstr>Bazı Önemli Alt Gruplar</vt:lpstr>
      <vt:lpstr>Enzimlerin Yapısı (ÖNEMLİ)</vt:lpstr>
      <vt:lpstr>Slayt 8</vt:lpstr>
      <vt:lpstr>Enzimlerin Reaksiyona Etkisi</vt:lpstr>
      <vt:lpstr>Slayt 10</vt:lpstr>
      <vt:lpstr>Reaksiyon Hızını Etkileyen Faktörler (ÖNEMLİ)</vt:lpstr>
      <vt:lpstr>Substrat Konsantrasyonunun Reaksiyon Hızına Etkisi</vt:lpstr>
      <vt:lpstr>Enzim Konsantrasyonunun Reaksiyon Hızına Etkisi</vt:lpstr>
      <vt:lpstr>Slayt 14</vt:lpstr>
      <vt:lpstr>Sıcaklığın Reaksiyon Hızına Etkisi</vt:lpstr>
      <vt:lpstr>Slayt 16</vt:lpstr>
      <vt:lpstr>Slayt 17</vt:lpstr>
      <vt:lpstr>Slayt 18</vt:lpstr>
      <vt:lpstr>pH’nın Reaksiyon Hızına Etkisi</vt:lpstr>
      <vt:lpstr>Slayt 20</vt:lpstr>
      <vt:lpstr>Michaelis-Menten Kinetiği</vt:lpstr>
      <vt:lpstr>Slayt 22</vt:lpstr>
      <vt:lpstr>Lineweaver-Burk Grafiği</vt:lpstr>
      <vt:lpstr>Lineweaver-Burk Grafiği</vt:lpstr>
      <vt:lpstr>Enzim Aktivitesinin İnhibisyonu</vt:lpstr>
      <vt:lpstr>Yarışmalı İnhibisyon</vt:lpstr>
      <vt:lpstr>Slayt 27</vt:lpstr>
      <vt:lpstr>Yarışmasız İnhibisyon</vt:lpstr>
      <vt:lpstr>Slayt 29</vt:lpstr>
      <vt:lpstr>Yarışmalı Olmayan İnhibisyon</vt:lpstr>
      <vt:lpstr>Slayt 31</vt:lpstr>
      <vt:lpstr>Enzim Aktivitesinin  Düzenlenmesi</vt:lpstr>
      <vt:lpstr>Allosterik Effektörler</vt:lpstr>
      <vt:lpstr>Kovalent Modifikasyon</vt:lpstr>
      <vt:lpstr>Slayt 35</vt:lpstr>
      <vt:lpstr>Enzim Sentezinin Düzenlenmesi</vt:lpstr>
      <vt:lpstr>Klinik Tanıda Enzimler</vt:lpstr>
      <vt:lpstr>Slayt 38</vt:lpstr>
      <vt:lpstr>Slayt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Enzimler</dc:title>
  <dc:creator>User</dc:creator>
  <cp:lastModifiedBy>User</cp:lastModifiedBy>
  <cp:revision>84</cp:revision>
  <dcterms:created xsi:type="dcterms:W3CDTF">2018-02-11T20:54:00Z</dcterms:created>
  <dcterms:modified xsi:type="dcterms:W3CDTF">2018-03-19T08:34:50Z</dcterms:modified>
</cp:coreProperties>
</file>