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305" r:id="rId5"/>
    <p:sldId id="306" r:id="rId6"/>
    <p:sldId id="272" r:id="rId7"/>
    <p:sldId id="312" r:id="rId8"/>
    <p:sldId id="307" r:id="rId9"/>
    <p:sldId id="269" r:id="rId10"/>
    <p:sldId id="308" r:id="rId11"/>
    <p:sldId id="271" r:id="rId12"/>
    <p:sldId id="313" r:id="rId13"/>
    <p:sldId id="314" r:id="rId14"/>
    <p:sldId id="309" r:id="rId15"/>
    <p:sldId id="270" r:id="rId16"/>
    <p:sldId id="31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19.3.2018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Enzimatik</a:t>
            </a:r>
            <a:r>
              <a:rPr lang="tr-TR" dirty="0" smtClean="0"/>
              <a:t> Reaksiyonu Etkileyen Faktörler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smtClean="0"/>
              <a:t>Pratik Ders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Optimum sıcaklıktan önce reaksiyon hızını artıran şey moleküllerin artan kinetik enerjisidir.</a:t>
            </a:r>
          </a:p>
          <a:p>
            <a:endParaRPr lang="tr-TR" dirty="0" smtClean="0"/>
          </a:p>
          <a:p>
            <a:r>
              <a:rPr lang="tr-TR" dirty="0" smtClean="0"/>
              <a:t>Optimum sıcaklıktan sonra, reaksiyon hızını azaltan şey ise, enzimin </a:t>
            </a:r>
            <a:r>
              <a:rPr lang="tr-TR" dirty="0" err="1" smtClean="0"/>
              <a:t>denatürasyonu</a:t>
            </a:r>
            <a:r>
              <a:rPr lang="tr-TR" dirty="0" smtClean="0"/>
              <a:t>; yani aktivite göstermek için ihtiyaç duyduğu özel 3 boyutlu yapısını kaybetmesidir.</a:t>
            </a:r>
          </a:p>
          <a:p>
            <a:endParaRPr lang="tr-TR" dirty="0" smtClean="0"/>
          </a:p>
          <a:p>
            <a:r>
              <a:rPr lang="tr-TR" dirty="0" smtClean="0"/>
              <a:t>Kinetik enerjinin azalması ile reaksiyon hızının düşmesi, geri dönüşü mümkün olan bir süreç olduğu halde; </a:t>
            </a:r>
            <a:r>
              <a:rPr lang="tr-TR" dirty="0" err="1" smtClean="0"/>
              <a:t>denatürasyon</a:t>
            </a:r>
            <a:r>
              <a:rPr lang="tr-TR" dirty="0" smtClean="0"/>
              <a:t>, </a:t>
            </a:r>
            <a:r>
              <a:rPr lang="tr-TR" dirty="0" err="1" smtClean="0"/>
              <a:t>enzimatik</a:t>
            </a:r>
            <a:r>
              <a:rPr lang="tr-TR" dirty="0" smtClean="0"/>
              <a:t> aktivite üzerinde kalıcı bir etki oluşturur (bozulma).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56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3 mL amilaz çözeltisi içeren iki tüpten biri 37 </a:t>
            </a:r>
            <a:r>
              <a:rPr lang="tr-TR" baseline="30000" dirty="0" err="1" smtClean="0"/>
              <a:t>o</a:t>
            </a:r>
            <a:r>
              <a:rPr lang="tr-TR" dirty="0" err="1" smtClean="0"/>
              <a:t>C’de</a:t>
            </a:r>
            <a:r>
              <a:rPr lang="tr-TR" dirty="0" smtClean="0"/>
              <a:t>, diğeri kaynar su banyosunda 15 dakika boyunca bekletilir.</a:t>
            </a:r>
          </a:p>
          <a:p>
            <a:endParaRPr lang="tr-TR" dirty="0" smtClean="0"/>
          </a:p>
          <a:p>
            <a:r>
              <a:rPr lang="tr-TR" dirty="0" smtClean="0"/>
              <a:t>Daha sonra, 3 mL nişasta çözeltisi tüplere ilave edilir ve bu karışımın üzerine 1 damla iyot çözeltisi damlatılır. Her iki tüpte de reaksiyonun nasıl gerçekleşeceğini gözlemek için, tüpler 30 dakika boyunca bekletilir.</a:t>
            </a:r>
          </a:p>
          <a:p>
            <a:endParaRPr lang="tr-TR" dirty="0" smtClean="0"/>
          </a:p>
          <a:p>
            <a:r>
              <a:rPr lang="tr-TR" dirty="0" smtClean="0"/>
              <a:t>Yüksek sıcaklıkta </a:t>
            </a:r>
            <a:r>
              <a:rPr lang="tr-TR" dirty="0" err="1" smtClean="0"/>
              <a:t>inkübe</a:t>
            </a:r>
            <a:r>
              <a:rPr lang="tr-TR" dirty="0" smtClean="0"/>
              <a:t> edilen enzim aktivitesinin ortadan kaybolduğu ve rengin zamanla değişmediği gözlenir. 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Kinetik enerjinin azalması ile reaksiyon hızının </a:t>
            </a:r>
            <a:r>
              <a:rPr lang="tr-TR" dirty="0" smtClean="0"/>
              <a:t>düşmesinin, </a:t>
            </a:r>
            <a:r>
              <a:rPr lang="tr-TR" dirty="0" smtClean="0"/>
              <a:t>geri dönüşü mümkün olan bir süreç </a:t>
            </a:r>
            <a:r>
              <a:rPr lang="tr-TR" dirty="0" smtClean="0"/>
              <a:t>olduğunu göstermek için, 3 mL kadar amilaz çözeltisi (tükürük) -20 </a:t>
            </a:r>
            <a:r>
              <a:rPr lang="tr-TR" baseline="30000" dirty="0" err="1" smtClean="0"/>
              <a:t>o</a:t>
            </a:r>
            <a:r>
              <a:rPr lang="tr-TR" dirty="0" err="1" smtClean="0"/>
              <a:t>C’de</a:t>
            </a:r>
            <a:r>
              <a:rPr lang="tr-TR" dirty="0" smtClean="0"/>
              <a:t> dondurulur.</a:t>
            </a:r>
          </a:p>
          <a:p>
            <a:endParaRPr lang="tr-TR" dirty="0" smtClean="0"/>
          </a:p>
          <a:p>
            <a:r>
              <a:rPr lang="tr-TR" dirty="0" smtClean="0"/>
              <a:t>Daha sonra amilaz çözeltisi kademeli olarak çözülür.</a:t>
            </a:r>
          </a:p>
          <a:p>
            <a:endParaRPr lang="tr-TR" dirty="0" smtClean="0"/>
          </a:p>
          <a:p>
            <a:r>
              <a:rPr lang="tr-TR" dirty="0" smtClean="0"/>
              <a:t>3 mL nişasta çözeltisinin üzerine 1 damla kadar iyot damlatılır ve mavi-mor renkli kompleksin oluşması sağlanır.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Dondurulduktan sonra çözünen tükürük, renkli nişasta çözeltisinin üzerine ilave edilir ve karışım </a:t>
            </a:r>
            <a:r>
              <a:rPr lang="tr-TR" dirty="0" smtClean="0"/>
              <a:t>37 </a:t>
            </a:r>
            <a:r>
              <a:rPr lang="tr-TR" baseline="30000" dirty="0" err="1" smtClean="0"/>
              <a:t>o</a:t>
            </a:r>
            <a:r>
              <a:rPr lang="tr-TR" dirty="0" err="1" smtClean="0"/>
              <a:t>C’de</a:t>
            </a:r>
            <a:r>
              <a:rPr lang="tr-TR" dirty="0" smtClean="0"/>
              <a:t> 15 </a:t>
            </a:r>
            <a:r>
              <a:rPr lang="tr-TR" dirty="0" smtClean="0"/>
              <a:t>dakika boyunca bekletilir.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Amilaz enziminin sıcaklığın optimize edilmesiyle aktivite kazandığı gözlenir.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pH’nın</a:t>
            </a:r>
            <a:r>
              <a:rPr lang="tr-TR" dirty="0" smtClean="0"/>
              <a:t> Reaksiyon Hızına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Her enzim, aktivite göstermek için ihtiyaç duyduğu özel 3 boyutlu yapısını belli bir </a:t>
            </a:r>
            <a:r>
              <a:rPr lang="tr-TR" dirty="0" err="1" smtClean="0"/>
              <a:t>pH</a:t>
            </a:r>
            <a:r>
              <a:rPr lang="tr-TR" dirty="0" smtClean="0"/>
              <a:t> noktasında temin edebilir ki bu noktaya optimum </a:t>
            </a:r>
            <a:r>
              <a:rPr lang="tr-TR" dirty="0" err="1" smtClean="0"/>
              <a:t>pH</a:t>
            </a:r>
            <a:r>
              <a:rPr lang="tr-TR" dirty="0" smtClean="0"/>
              <a:t> noktası adı verilir.</a:t>
            </a:r>
          </a:p>
          <a:p>
            <a:endParaRPr lang="tr-TR" dirty="0" smtClean="0"/>
          </a:p>
          <a:p>
            <a:r>
              <a:rPr lang="tr-TR" dirty="0" smtClean="0"/>
              <a:t>Optimum </a:t>
            </a:r>
            <a:r>
              <a:rPr lang="tr-TR" dirty="0" err="1" smtClean="0"/>
              <a:t>pH</a:t>
            </a:r>
            <a:r>
              <a:rPr lang="tr-TR" dirty="0" smtClean="0"/>
              <a:t>, enzimden enzime değişkenlik gösterebilir. Örneğin, pepsin asidik </a:t>
            </a:r>
            <a:r>
              <a:rPr lang="tr-TR" dirty="0" err="1" smtClean="0"/>
              <a:t>pH’da</a:t>
            </a:r>
            <a:r>
              <a:rPr lang="tr-TR" dirty="0" smtClean="0"/>
              <a:t> aktif iken, </a:t>
            </a:r>
            <a:r>
              <a:rPr lang="tr-TR" dirty="0" err="1" smtClean="0"/>
              <a:t>alkalen</a:t>
            </a:r>
            <a:r>
              <a:rPr lang="tr-TR" dirty="0" smtClean="0"/>
              <a:t> </a:t>
            </a:r>
            <a:r>
              <a:rPr lang="tr-TR" dirty="0" err="1" smtClean="0"/>
              <a:t>fosfataz</a:t>
            </a:r>
            <a:r>
              <a:rPr lang="tr-TR" dirty="0" smtClean="0"/>
              <a:t> enzimi bazik </a:t>
            </a:r>
            <a:r>
              <a:rPr lang="tr-TR" dirty="0" err="1" smtClean="0"/>
              <a:t>pH’da</a:t>
            </a:r>
            <a:r>
              <a:rPr lang="tr-TR" dirty="0" smtClean="0"/>
              <a:t> çalışır.</a:t>
            </a:r>
          </a:p>
          <a:p>
            <a:endParaRPr lang="tr-TR" dirty="0" smtClean="0"/>
          </a:p>
          <a:p>
            <a:r>
              <a:rPr lang="tr-TR" dirty="0" smtClean="0"/>
              <a:t>Optimum </a:t>
            </a:r>
            <a:r>
              <a:rPr lang="tr-TR" dirty="0" err="1" smtClean="0"/>
              <a:t>pH’nın</a:t>
            </a:r>
            <a:r>
              <a:rPr lang="tr-TR" dirty="0" smtClean="0"/>
              <a:t> altındaki veya üzerindeki </a:t>
            </a:r>
            <a:r>
              <a:rPr lang="tr-TR" dirty="0" err="1" smtClean="0"/>
              <a:t>pH’larda</a:t>
            </a:r>
            <a:r>
              <a:rPr lang="tr-TR" dirty="0" smtClean="0"/>
              <a:t> enzimler özel 3 boyutlu yapılarını yitirmeye başlar. Bunun sebebi, protein molekülünü oluşturan amino asitlerin yan zincirlerinin iyonik yüklerinin değişmesidir.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H rate of reaction enzyme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113" y="0"/>
            <a:ext cx="82977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3 </a:t>
            </a:r>
            <a:r>
              <a:rPr lang="tr-TR" dirty="0" smtClean="0"/>
              <a:t>mL amilaz çözeltisi içeren </a:t>
            </a:r>
            <a:r>
              <a:rPr lang="tr-TR" dirty="0" smtClean="0"/>
              <a:t>iki tüpten, birine 0.5 mL derişik </a:t>
            </a:r>
            <a:r>
              <a:rPr lang="tr-TR" dirty="0" err="1" smtClean="0"/>
              <a:t>HCl</a:t>
            </a:r>
            <a:r>
              <a:rPr lang="tr-TR" dirty="0" smtClean="0"/>
              <a:t>, diğerine 0.5 mL </a:t>
            </a:r>
            <a:r>
              <a:rPr lang="tr-TR" dirty="0" err="1" smtClean="0"/>
              <a:t>distile</a:t>
            </a:r>
            <a:r>
              <a:rPr lang="tr-TR" dirty="0" smtClean="0"/>
              <a:t> su ilave edilir.</a:t>
            </a:r>
          </a:p>
          <a:p>
            <a:endParaRPr lang="tr-TR" dirty="0" smtClean="0"/>
          </a:p>
          <a:p>
            <a:r>
              <a:rPr lang="tr-TR" dirty="0" smtClean="0"/>
              <a:t>Tüpler </a:t>
            </a:r>
            <a:r>
              <a:rPr lang="tr-TR" dirty="0" err="1" smtClean="0"/>
              <a:t>vortekslenerek</a:t>
            </a:r>
            <a:r>
              <a:rPr lang="tr-TR" dirty="0" smtClean="0"/>
              <a:t> bir süre bekletilir.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Daha sonra, </a:t>
            </a:r>
            <a:r>
              <a:rPr lang="tr-TR" dirty="0" smtClean="0"/>
              <a:t>iki ayrı tüpte 3 </a:t>
            </a:r>
            <a:r>
              <a:rPr lang="tr-TR" dirty="0" smtClean="0"/>
              <a:t>mL nişasta </a:t>
            </a:r>
            <a:r>
              <a:rPr lang="tr-TR" dirty="0" smtClean="0"/>
              <a:t>çözeltisinin üzerine </a:t>
            </a:r>
            <a:r>
              <a:rPr lang="tr-TR" dirty="0" smtClean="0"/>
              <a:t>1 damla iyot çözeltisi </a:t>
            </a:r>
            <a:r>
              <a:rPr lang="tr-TR" dirty="0" smtClean="0"/>
              <a:t>damlatılır ve mavi-mor renkli kompleksin oluşması sağlanır. </a:t>
            </a:r>
          </a:p>
          <a:p>
            <a:endParaRPr lang="tr-TR" dirty="0" smtClean="0"/>
          </a:p>
          <a:p>
            <a:r>
              <a:rPr lang="tr-TR" dirty="0" smtClean="0"/>
              <a:t>Amilaz çözeltileri, renkli nişasta </a:t>
            </a:r>
            <a:r>
              <a:rPr lang="tr-TR" dirty="0" err="1" smtClean="0"/>
              <a:t>çözeltilerilerinin</a:t>
            </a:r>
            <a:r>
              <a:rPr lang="tr-TR" dirty="0" smtClean="0"/>
              <a:t> üzerine ilave edilir ve </a:t>
            </a:r>
            <a:r>
              <a:rPr lang="tr-TR" dirty="0" smtClean="0"/>
              <a:t>37 </a:t>
            </a:r>
            <a:r>
              <a:rPr lang="tr-TR" baseline="30000" dirty="0" err="1" smtClean="0"/>
              <a:t>o</a:t>
            </a:r>
            <a:r>
              <a:rPr lang="tr-TR" dirty="0" err="1" smtClean="0"/>
              <a:t>C’de</a:t>
            </a:r>
            <a:r>
              <a:rPr lang="tr-TR" dirty="0" smtClean="0"/>
              <a:t> 15 </a:t>
            </a:r>
            <a:r>
              <a:rPr lang="tr-TR" dirty="0" smtClean="0"/>
              <a:t>dakika boyunca bekletilir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Amilaz enziminin asidik </a:t>
            </a:r>
            <a:r>
              <a:rPr lang="tr-TR" dirty="0" err="1" smtClean="0"/>
              <a:t>pH’da</a:t>
            </a:r>
            <a:r>
              <a:rPr lang="tr-TR" dirty="0" smtClean="0"/>
              <a:t> aktivitesini kaybettiği (asitle muamele edilmiş tüpteki amilazın nişasta çözeltisinin renginde açılmaya neden olmadığı) gözlenir. 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Enzimler</a:t>
            </a:r>
            <a:r>
              <a:rPr lang="tr-TR" dirty="0" smtClean="0"/>
              <a:t>, reaksiyonun sonunda tüketilmeyen ve reaksiyonun hızını artıran katalizörlerdir.</a:t>
            </a:r>
          </a:p>
          <a:p>
            <a:endParaRPr lang="tr-TR" dirty="0" smtClean="0"/>
          </a:p>
          <a:p>
            <a:r>
              <a:rPr lang="tr-TR" dirty="0" err="1" smtClean="0"/>
              <a:t>Ribozimler</a:t>
            </a:r>
            <a:r>
              <a:rPr lang="tr-TR" dirty="0" smtClean="0"/>
              <a:t> hariç, tüm enzimler protein yapısındadır. </a:t>
            </a:r>
            <a:r>
              <a:rPr lang="tr-TR" dirty="0" err="1" smtClean="0"/>
              <a:t>Ribozimler</a:t>
            </a:r>
            <a:r>
              <a:rPr lang="tr-TR" dirty="0" smtClean="0"/>
              <a:t> RNA yapısındadır.</a:t>
            </a:r>
          </a:p>
          <a:p>
            <a:endParaRPr lang="tr-TR" dirty="0" smtClean="0"/>
          </a:p>
          <a:p>
            <a:r>
              <a:rPr lang="tr-TR" dirty="0" smtClean="0"/>
              <a:t>Vücuttaki hemen hemen tüm reaksiyonlar enzimler tarafından gerçekleştirilir.</a:t>
            </a:r>
          </a:p>
          <a:p>
            <a:endParaRPr lang="tr-TR" dirty="0" smtClean="0"/>
          </a:p>
          <a:p>
            <a:r>
              <a:rPr lang="tr-TR" dirty="0" smtClean="0"/>
              <a:t>Enzimler yüksek oranda </a:t>
            </a:r>
            <a:r>
              <a:rPr lang="tr-TR" dirty="0" err="1" smtClean="0"/>
              <a:t>substrata</a:t>
            </a:r>
            <a:r>
              <a:rPr lang="tr-TR" dirty="0" smtClean="0"/>
              <a:t> spesifiktir.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Reaksiyon Hızını Etkileyen </a:t>
            </a:r>
            <a:r>
              <a:rPr lang="tr-TR" dirty="0" smtClean="0"/>
              <a:t>Faktörler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Birim zamanda ürüne dönüştürülen </a:t>
            </a:r>
            <a:r>
              <a:rPr lang="tr-TR" dirty="0" err="1" smtClean="0"/>
              <a:t>substrat</a:t>
            </a:r>
            <a:r>
              <a:rPr lang="tr-TR" dirty="0" smtClean="0"/>
              <a:t> moleküllerinin sayısı hızı verir.</a:t>
            </a:r>
          </a:p>
          <a:p>
            <a:endParaRPr lang="tr-TR" dirty="0" smtClean="0"/>
          </a:p>
          <a:p>
            <a:r>
              <a:rPr lang="tr-TR" dirty="0" smtClean="0"/>
              <a:t>Enzimler tarafından katalizlenen reaksiyonlarda </a:t>
            </a:r>
            <a:r>
              <a:rPr lang="tr-TR" u="sng" dirty="0" err="1" smtClean="0"/>
              <a:t>substrat</a:t>
            </a:r>
            <a:r>
              <a:rPr lang="tr-TR" u="sng" dirty="0" smtClean="0"/>
              <a:t> ve enzim konsantrasyonunun, sıcaklığın ve </a:t>
            </a:r>
            <a:r>
              <a:rPr lang="tr-TR" u="sng" dirty="0" err="1" smtClean="0"/>
              <a:t>pH’nın</a:t>
            </a:r>
            <a:r>
              <a:rPr lang="tr-TR" u="sng" dirty="0" smtClean="0"/>
              <a:t> </a:t>
            </a:r>
            <a:r>
              <a:rPr lang="tr-TR" dirty="0" smtClean="0"/>
              <a:t>reaksiyon hızı üzerinde önemli etkileri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Substrat</a:t>
            </a:r>
            <a:r>
              <a:rPr lang="tr-TR" dirty="0" smtClean="0"/>
              <a:t> Konsantrasyonunun Reaksiyon Hızına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Substrat</a:t>
            </a:r>
            <a:r>
              <a:rPr lang="tr-TR" dirty="0" smtClean="0"/>
              <a:t> konsantrasyonu arttıkça belli bir noktaya kadar </a:t>
            </a:r>
            <a:r>
              <a:rPr lang="tr-TR" dirty="0" err="1" smtClean="0"/>
              <a:t>enzimatik</a:t>
            </a:r>
            <a:r>
              <a:rPr lang="tr-TR" dirty="0" smtClean="0"/>
              <a:t> reaksiyonun hızı da artacaktır.</a:t>
            </a:r>
          </a:p>
          <a:p>
            <a:endParaRPr lang="tr-TR" dirty="0" smtClean="0"/>
          </a:p>
          <a:p>
            <a:r>
              <a:rPr lang="tr-TR" dirty="0" smtClean="0"/>
              <a:t>Belli bir noktadan itibaren, kısıtlı enzim miktarından ötürü, </a:t>
            </a:r>
            <a:r>
              <a:rPr lang="tr-TR" dirty="0" err="1" smtClean="0"/>
              <a:t>substrat</a:t>
            </a:r>
            <a:r>
              <a:rPr lang="tr-TR" dirty="0" smtClean="0"/>
              <a:t> konsantrasyonunu artırmak hız üzerinde bir değişime neden olmaz. Hızın değişmeden kaldığı bu noktaya maksimum hız (</a:t>
            </a:r>
            <a:r>
              <a:rPr lang="tr-TR" dirty="0" err="1" smtClean="0"/>
              <a:t>Vmax</a:t>
            </a:r>
            <a:r>
              <a:rPr lang="tr-TR" dirty="0" smtClean="0"/>
              <a:t>) adı verilir.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Enzim Konsantrasyonunun Reaksiyon Hızına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tr-TR" u="sng" dirty="0" smtClean="0"/>
              <a:t>Yeterli </a:t>
            </a:r>
            <a:r>
              <a:rPr lang="tr-TR" u="sng" dirty="0" err="1" smtClean="0"/>
              <a:t>substrat</a:t>
            </a:r>
            <a:r>
              <a:rPr lang="tr-TR" u="sng" dirty="0" smtClean="0"/>
              <a:t> ve </a:t>
            </a:r>
            <a:r>
              <a:rPr lang="tr-TR" u="sng" dirty="0" err="1" smtClean="0"/>
              <a:t>kofaktör</a:t>
            </a:r>
            <a:r>
              <a:rPr lang="tr-TR" u="sng" dirty="0" smtClean="0"/>
              <a:t> varlığında</a:t>
            </a:r>
            <a:r>
              <a:rPr lang="tr-TR" dirty="0" smtClean="0"/>
              <a:t>; enzim konsantrasyonu arttıkça, </a:t>
            </a:r>
            <a:r>
              <a:rPr lang="tr-TR" dirty="0" err="1" smtClean="0"/>
              <a:t>enzimatik</a:t>
            </a:r>
            <a:r>
              <a:rPr lang="tr-TR" dirty="0" smtClean="0"/>
              <a:t> reaksiyonun hızı da artar.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nzyme concentration rate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Eşit miktarlarda (3 mL) nişasta çözeltisi içeren iki tüpten, birine 0.1 mL amilaz çözeltisi ve 2.9 mL </a:t>
            </a:r>
            <a:r>
              <a:rPr lang="tr-TR" dirty="0" err="1" smtClean="0"/>
              <a:t>distile</a:t>
            </a:r>
            <a:r>
              <a:rPr lang="tr-TR" dirty="0" smtClean="0"/>
              <a:t> su, diğerine 3 mL amilaz çözeltisi eklenir. </a:t>
            </a:r>
          </a:p>
          <a:p>
            <a:endParaRPr lang="tr-TR" dirty="0" smtClean="0"/>
          </a:p>
          <a:p>
            <a:r>
              <a:rPr lang="tr-TR" dirty="0" smtClean="0"/>
              <a:t>Tüplerin üzerine bir damla iyot çözeltisi ilave edilir ve tüpler 37 </a:t>
            </a:r>
            <a:r>
              <a:rPr lang="tr-TR" baseline="30000" dirty="0" err="1" smtClean="0"/>
              <a:t>o</a:t>
            </a:r>
            <a:r>
              <a:rPr lang="tr-TR" dirty="0" err="1" smtClean="0"/>
              <a:t>C’de</a:t>
            </a:r>
            <a:r>
              <a:rPr lang="tr-TR" dirty="0" smtClean="0"/>
              <a:t> 5 dakika süreyle </a:t>
            </a:r>
            <a:r>
              <a:rPr lang="tr-TR" dirty="0" err="1" smtClean="0"/>
              <a:t>inkübasyona</a:t>
            </a:r>
            <a:r>
              <a:rPr lang="tr-TR" dirty="0" smtClean="0"/>
              <a:t> bırakılır.</a:t>
            </a:r>
          </a:p>
          <a:p>
            <a:endParaRPr lang="tr-TR" dirty="0" smtClean="0"/>
          </a:p>
          <a:p>
            <a:r>
              <a:rPr lang="tr-TR" dirty="0" err="1" smtClean="0"/>
              <a:t>İnkübasyon</a:t>
            </a:r>
            <a:r>
              <a:rPr lang="tr-TR" dirty="0" smtClean="0"/>
              <a:t> sonucu, tüplerde meydana gelen renk açılması (mavi-mor rengin beyaza dönmesi) değerlendirilir.</a:t>
            </a:r>
          </a:p>
          <a:p>
            <a:endParaRPr lang="tr-TR" dirty="0" smtClean="0"/>
          </a:p>
          <a:p>
            <a:r>
              <a:rPr lang="tr-TR" dirty="0" smtClean="0"/>
              <a:t>Enzim konsantrasyonunun artırılması, reaksiyon hızını (birim zamanda ürüne </a:t>
            </a:r>
            <a:r>
              <a:rPr lang="tr-TR" dirty="0" smtClean="0"/>
              <a:t>dönüştürülen </a:t>
            </a:r>
            <a:r>
              <a:rPr lang="tr-TR" dirty="0" err="1" smtClean="0"/>
              <a:t>substrat</a:t>
            </a:r>
            <a:r>
              <a:rPr lang="tr-TR" dirty="0" smtClean="0"/>
              <a:t> moleküllerinin </a:t>
            </a:r>
            <a:r>
              <a:rPr lang="tr-TR" dirty="0" smtClean="0"/>
              <a:t>sayısını) artıracaktır ve daha yüksek konsantrasyonda enzim içeren tüpte, daha fazla renk açılması görülecektir.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Sıcaklığın Reaksiyon Hızına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Enzimatik</a:t>
            </a:r>
            <a:r>
              <a:rPr lang="tr-TR" dirty="0" smtClean="0"/>
              <a:t> reaksiyonların hızı, belli bir sıcaklığa kadar gittikçe artar ki bu noktaya optimum sıcaklık adı verilir.</a:t>
            </a:r>
          </a:p>
          <a:p>
            <a:endParaRPr lang="tr-TR" dirty="0" smtClean="0"/>
          </a:p>
          <a:p>
            <a:r>
              <a:rPr lang="tr-TR" dirty="0" smtClean="0"/>
              <a:t>Optimum sıcaklığın üzerindeki sıcaklıklarda enzim molekülleri </a:t>
            </a:r>
            <a:r>
              <a:rPr lang="tr-TR" dirty="0" err="1" smtClean="0"/>
              <a:t>denatüre</a:t>
            </a:r>
            <a:r>
              <a:rPr lang="tr-TR" dirty="0" smtClean="0"/>
              <a:t> olmaya başlar ve reaksiyon hızı giderek azalır.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emperature rate of reaction enzyme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064896" cy="46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676</Words>
  <Application>Microsoft Office PowerPoint</Application>
  <PresentationFormat>Ekran Gösterisi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Enzimatik Reaksiyonu Etkileyen Faktörler  (Pratik Ders)</vt:lpstr>
      <vt:lpstr>Slayt 2</vt:lpstr>
      <vt:lpstr>Reaksiyon Hızını Etkileyen Faktörler</vt:lpstr>
      <vt:lpstr>Substrat Konsantrasyonunun Reaksiyon Hızına Etkisi</vt:lpstr>
      <vt:lpstr>Enzim Konsantrasyonunun Reaksiyon Hızına Etkisi</vt:lpstr>
      <vt:lpstr>Slayt 6</vt:lpstr>
      <vt:lpstr>Deneyin Yapılışı</vt:lpstr>
      <vt:lpstr>Sıcaklığın Reaksiyon Hızına Etkisi</vt:lpstr>
      <vt:lpstr>Slayt 9</vt:lpstr>
      <vt:lpstr>Slayt 10</vt:lpstr>
      <vt:lpstr>Slayt 11</vt:lpstr>
      <vt:lpstr>Deneyin Yapılışı</vt:lpstr>
      <vt:lpstr>Deneyin Yapılışı</vt:lpstr>
      <vt:lpstr>pH’nın Reaksiyon Hızına Etkisi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Enzimler</dc:title>
  <dc:creator>User</dc:creator>
  <cp:lastModifiedBy>User</cp:lastModifiedBy>
  <cp:revision>90</cp:revision>
  <dcterms:created xsi:type="dcterms:W3CDTF">2018-02-11T20:54:00Z</dcterms:created>
  <dcterms:modified xsi:type="dcterms:W3CDTF">2018-03-19T09:10:47Z</dcterms:modified>
</cp:coreProperties>
</file>