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31" r:id="rId10"/>
    <p:sldId id="632" r:id="rId11"/>
    <p:sldId id="617" r:id="rId12"/>
    <p:sldId id="618" r:id="rId13"/>
    <p:sldId id="619" r:id="rId14"/>
    <p:sldId id="620" r:id="rId15"/>
    <p:sldId id="621" r:id="rId16"/>
    <p:sldId id="622" r:id="rId17"/>
    <p:sldId id="623" r:id="rId18"/>
    <p:sldId id="624" r:id="rId19"/>
    <p:sldId id="625" r:id="rId20"/>
    <p:sldId id="633" r:id="rId21"/>
    <p:sldId id="63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18.3.2018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668344" cy="4464496"/>
          </a:xfrm>
        </p:spPr>
        <p:txBody>
          <a:bodyPr>
            <a:normAutofit/>
          </a:bodyPr>
          <a:lstStyle/>
          <a:p>
            <a:r>
              <a:rPr lang="tr-TR" dirty="0" err="1" smtClean="0"/>
              <a:t>Enzimatik</a:t>
            </a:r>
            <a:r>
              <a:rPr lang="tr-TR" dirty="0" smtClean="0"/>
              <a:t> Ölçümler </a:t>
            </a:r>
            <a:br>
              <a:rPr lang="tr-TR" dirty="0" smtClean="0"/>
            </a:br>
            <a:r>
              <a:rPr lang="tr-TR" dirty="0" smtClean="0"/>
              <a:t>(Pratik Ders)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R2 katıldıktan sonra, 340 </a:t>
            </a:r>
            <a:r>
              <a:rPr lang="tr-TR" dirty="0" err="1" smtClean="0"/>
              <a:t>nm</a:t>
            </a:r>
            <a:r>
              <a:rPr lang="tr-TR" dirty="0" smtClean="0"/>
              <a:t> dalga boyundaki </a:t>
            </a:r>
            <a:r>
              <a:rPr lang="tr-TR" dirty="0" err="1" smtClean="0"/>
              <a:t>absorbans</a:t>
            </a:r>
            <a:r>
              <a:rPr lang="tr-TR" dirty="0" smtClean="0"/>
              <a:t> değişimi takip edilir. </a:t>
            </a:r>
          </a:p>
          <a:p>
            <a:endParaRPr lang="tr-TR" dirty="0" smtClean="0"/>
          </a:p>
          <a:p>
            <a:r>
              <a:rPr lang="tr-TR" b="1" dirty="0" smtClean="0"/>
              <a:t>Yorum: </a:t>
            </a:r>
            <a:r>
              <a:rPr lang="tr-TR" dirty="0" smtClean="0"/>
              <a:t>NADH, 340 </a:t>
            </a:r>
            <a:r>
              <a:rPr lang="tr-TR" dirty="0" err="1" smtClean="0"/>
              <a:t>nm</a:t>
            </a:r>
            <a:r>
              <a:rPr lang="tr-TR" dirty="0" smtClean="0"/>
              <a:t> dalga boyunda maksimum </a:t>
            </a:r>
            <a:r>
              <a:rPr lang="tr-TR" dirty="0" err="1" smtClean="0"/>
              <a:t>absorbans</a:t>
            </a:r>
            <a:r>
              <a:rPr lang="tr-TR" dirty="0" smtClean="0"/>
              <a:t> veren bir moleküldür. Deney ortamında ne kadar </a:t>
            </a:r>
            <a:r>
              <a:rPr lang="tr-TR" dirty="0" smtClean="0"/>
              <a:t>ALT </a:t>
            </a:r>
            <a:r>
              <a:rPr lang="tr-TR" dirty="0" smtClean="0"/>
              <a:t>aktivitesi varsa, başlangıçta o ölçüde </a:t>
            </a:r>
            <a:r>
              <a:rPr lang="tr-TR" dirty="0" err="1" smtClean="0"/>
              <a:t>pirüvat</a:t>
            </a:r>
            <a:r>
              <a:rPr lang="tr-TR" dirty="0" smtClean="0"/>
              <a:t> </a:t>
            </a:r>
            <a:r>
              <a:rPr lang="tr-TR" dirty="0" smtClean="0"/>
              <a:t>oluşacak ve daha sonra o ölçüde NADH tüketilecektir. Dolayısıyla, </a:t>
            </a:r>
            <a:r>
              <a:rPr lang="tr-TR" dirty="0" err="1" smtClean="0"/>
              <a:t>absorbans</a:t>
            </a:r>
            <a:r>
              <a:rPr lang="tr-TR" dirty="0" smtClean="0"/>
              <a:t> azalması, </a:t>
            </a:r>
            <a:r>
              <a:rPr lang="tr-TR" dirty="0" smtClean="0"/>
              <a:t>ALT </a:t>
            </a:r>
            <a:r>
              <a:rPr lang="tr-TR" dirty="0" smtClean="0"/>
              <a:t>aktivitesi ile doğru orantılıdır. Standart ve numune tüpündeki </a:t>
            </a:r>
            <a:r>
              <a:rPr lang="tr-TR" dirty="0" err="1" smtClean="0"/>
              <a:t>absorbans</a:t>
            </a:r>
            <a:r>
              <a:rPr lang="tr-TR" dirty="0" smtClean="0"/>
              <a:t> azalmaları kaydedilerek ve standarttaki bilinen </a:t>
            </a:r>
            <a:r>
              <a:rPr lang="tr-TR" dirty="0" smtClean="0"/>
              <a:t>ALT </a:t>
            </a:r>
            <a:r>
              <a:rPr lang="tr-TR" dirty="0" smtClean="0"/>
              <a:t>aktivitesiyle mukayese edilerek, numune tüpündeki </a:t>
            </a:r>
            <a:r>
              <a:rPr lang="tr-TR" dirty="0" smtClean="0"/>
              <a:t>ALT </a:t>
            </a:r>
            <a:r>
              <a:rPr lang="tr-TR" dirty="0" smtClean="0"/>
              <a:t>aktivitesi tayin edilir.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Amilaz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Başlıca tükürük bezleri ve pankreastan salgılanır.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alfa-1,4-</a:t>
            </a:r>
            <a:r>
              <a:rPr lang="tr-TR" dirty="0" err="1" smtClean="0"/>
              <a:t>glikozidik</a:t>
            </a:r>
            <a:r>
              <a:rPr lang="tr-TR" dirty="0" smtClean="0"/>
              <a:t> bağları yıkarak, nişasta ve glikojenin parçalanmasını sağlar.</a:t>
            </a:r>
          </a:p>
          <a:p>
            <a:endParaRPr lang="tr-TR" dirty="0" smtClean="0"/>
          </a:p>
          <a:p>
            <a:r>
              <a:rPr lang="tr-TR" dirty="0" smtClean="0"/>
              <a:t>Nişasta, bitkiler tarafından üretilen </a:t>
            </a:r>
            <a:r>
              <a:rPr lang="tr-TR" dirty="0" err="1" smtClean="0"/>
              <a:t>glukoz</a:t>
            </a:r>
            <a:r>
              <a:rPr lang="tr-TR" dirty="0" smtClean="0"/>
              <a:t> polimeridir. </a:t>
            </a:r>
            <a:r>
              <a:rPr lang="tr-TR" dirty="0" err="1" smtClean="0"/>
              <a:t>Amiloz</a:t>
            </a:r>
            <a:r>
              <a:rPr lang="tr-TR" dirty="0" smtClean="0"/>
              <a:t> (%20-25) ve </a:t>
            </a:r>
            <a:r>
              <a:rPr lang="tr-TR" dirty="0" err="1" smtClean="0"/>
              <a:t>amilopektin</a:t>
            </a:r>
            <a:r>
              <a:rPr lang="tr-TR" dirty="0" smtClean="0"/>
              <a:t> (%75-80) adı verilen iki bileşenden oluşur.</a:t>
            </a:r>
          </a:p>
          <a:p>
            <a:endParaRPr lang="tr-TR" dirty="0" smtClean="0"/>
          </a:p>
          <a:p>
            <a:r>
              <a:rPr lang="tr-TR" dirty="0" smtClean="0"/>
              <a:t>Glikojen, hayvanlar tarafından üretilen yüksek oranda dallanmış </a:t>
            </a:r>
            <a:r>
              <a:rPr lang="tr-TR" dirty="0" err="1" smtClean="0"/>
              <a:t>glukoz</a:t>
            </a:r>
            <a:r>
              <a:rPr lang="tr-TR" dirty="0" smtClean="0"/>
              <a:t> polimeridir.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Nişastayı Oluşturan Molekül Tipleri</a:t>
            </a:r>
            <a:endParaRPr lang="tr-TR" dirty="0"/>
          </a:p>
        </p:txBody>
      </p:sp>
      <p:pic>
        <p:nvPicPr>
          <p:cNvPr id="16386" name="Picture 2" descr="starch amylose and amylopecti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7859"/>
            <a:ext cx="9144000" cy="535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Glikojenin Moleküler Yapısı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10081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Glikojen, </a:t>
            </a:r>
            <a:r>
              <a:rPr lang="tr-TR" dirty="0" err="1" smtClean="0"/>
              <a:t>amilopektine</a:t>
            </a:r>
            <a:r>
              <a:rPr lang="tr-TR" dirty="0" smtClean="0"/>
              <a:t> göre daha yüksek oranda dallanmıştır.</a:t>
            </a:r>
            <a:endParaRPr lang="tr-TR" dirty="0"/>
          </a:p>
        </p:txBody>
      </p:sp>
      <p:pic>
        <p:nvPicPr>
          <p:cNvPr id="15362" name="Picture 2" descr="glycoge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3840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lycoge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96752"/>
            <a:ext cx="9144000" cy="4251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Sellüloz</a:t>
            </a:r>
            <a:r>
              <a:rPr lang="tr-TR" dirty="0" smtClean="0"/>
              <a:t>, </a:t>
            </a:r>
            <a:r>
              <a:rPr lang="en-US" dirty="0" smtClean="0"/>
              <a:t>β</a:t>
            </a:r>
            <a:r>
              <a:rPr lang="tr-TR" dirty="0" smtClean="0"/>
              <a:t>-</a:t>
            </a:r>
            <a:r>
              <a:rPr lang="en-US" dirty="0" smtClean="0"/>
              <a:t>1</a:t>
            </a:r>
            <a:r>
              <a:rPr lang="tr-TR" dirty="0" smtClean="0"/>
              <a:t>,</a:t>
            </a:r>
            <a:r>
              <a:rPr lang="en-US" dirty="0" smtClean="0"/>
              <a:t>4</a:t>
            </a:r>
            <a:r>
              <a:rPr lang="tr-TR" dirty="0" smtClean="0"/>
              <a:t>-</a:t>
            </a:r>
            <a:r>
              <a:rPr lang="tr-TR" dirty="0" err="1" smtClean="0"/>
              <a:t>glikozidik</a:t>
            </a:r>
            <a:r>
              <a:rPr lang="tr-TR" dirty="0" smtClean="0"/>
              <a:t> bağlarıyla birbirine bağlı lineer </a:t>
            </a:r>
            <a:r>
              <a:rPr lang="tr-TR" dirty="0" err="1" smtClean="0"/>
              <a:t>glukoz</a:t>
            </a:r>
            <a:r>
              <a:rPr lang="tr-TR" dirty="0" smtClean="0"/>
              <a:t> polimeridir.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Amilaz, </a:t>
            </a:r>
            <a:r>
              <a:rPr lang="tr-TR" dirty="0" err="1" smtClean="0"/>
              <a:t>sellülozu</a:t>
            </a:r>
            <a:r>
              <a:rPr lang="tr-TR" dirty="0" smtClean="0"/>
              <a:t> parçalayamaz.</a:t>
            </a:r>
          </a:p>
          <a:p>
            <a:endParaRPr lang="tr-TR" dirty="0" smtClean="0"/>
          </a:p>
          <a:p>
            <a:r>
              <a:rPr lang="tr-TR" dirty="0" smtClean="0"/>
              <a:t>Bağırsaklarda sindirilmeden kalan </a:t>
            </a:r>
            <a:r>
              <a:rPr lang="tr-TR" dirty="0" err="1" smtClean="0"/>
              <a:t>sellülozun</a:t>
            </a:r>
            <a:r>
              <a:rPr lang="tr-TR" dirty="0" smtClean="0"/>
              <a:t>, bağırsakların </a:t>
            </a:r>
            <a:r>
              <a:rPr lang="tr-TR" dirty="0" err="1" smtClean="0"/>
              <a:t>peristaltik</a:t>
            </a:r>
            <a:r>
              <a:rPr lang="tr-TR" dirty="0" smtClean="0"/>
              <a:t> hareketlerinin uyarılması açısından önemi vardır.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Sellüloz</a:t>
            </a:r>
            <a:endParaRPr lang="tr-TR" dirty="0"/>
          </a:p>
        </p:txBody>
      </p:sp>
      <p:pic>
        <p:nvPicPr>
          <p:cNvPr id="12290" name="Picture 2" descr="cellulose b-1-4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6275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Amilaz Ölçüm Deneyinin Prensibi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Etiliden-(</a:t>
            </a:r>
            <a:r>
              <a:rPr lang="tr-TR" dirty="0" err="1" smtClean="0"/>
              <a:t>Glukoz</a:t>
            </a:r>
            <a:r>
              <a:rPr lang="tr-TR" dirty="0" smtClean="0"/>
              <a:t>)</a:t>
            </a:r>
            <a:r>
              <a:rPr lang="tr-TR" baseline="-25000" dirty="0" smtClean="0"/>
              <a:t>7</a:t>
            </a:r>
            <a:r>
              <a:rPr lang="tr-TR" dirty="0" smtClean="0"/>
              <a:t>-</a:t>
            </a:r>
            <a:r>
              <a:rPr lang="tr-TR" dirty="0" err="1" smtClean="0"/>
              <a:t>paranitrofenil</a:t>
            </a:r>
            <a:r>
              <a:rPr lang="tr-TR" dirty="0" smtClean="0"/>
              <a:t>, amilaz aktivitesi ile yıkılır. Ortaya çıkan ürünlerden (</a:t>
            </a:r>
            <a:r>
              <a:rPr lang="tr-TR" dirty="0" err="1" smtClean="0"/>
              <a:t>G</a:t>
            </a:r>
            <a:r>
              <a:rPr lang="tr-TR" dirty="0" err="1" smtClean="0"/>
              <a:t>lukoz</a:t>
            </a:r>
            <a:r>
              <a:rPr lang="tr-TR" dirty="0" smtClean="0"/>
              <a:t>)</a:t>
            </a:r>
            <a:r>
              <a:rPr lang="tr-TR" baseline="-25000" dirty="0" smtClean="0"/>
              <a:t>n</a:t>
            </a:r>
            <a:r>
              <a:rPr lang="tr-TR" dirty="0" smtClean="0"/>
              <a:t>-</a:t>
            </a:r>
            <a:r>
              <a:rPr lang="tr-TR" dirty="0" err="1" smtClean="0"/>
              <a:t>paranitrofenil</a:t>
            </a:r>
            <a:r>
              <a:rPr lang="tr-TR" dirty="0" smtClean="0"/>
              <a:t> </a:t>
            </a:r>
            <a:r>
              <a:rPr lang="tr-TR" dirty="0" smtClean="0"/>
              <a:t>molekülleri, alfa-</a:t>
            </a:r>
            <a:r>
              <a:rPr lang="tr-TR" dirty="0" err="1" smtClean="0"/>
              <a:t>glukozidaz</a:t>
            </a:r>
            <a:r>
              <a:rPr lang="tr-TR" dirty="0" smtClean="0"/>
              <a:t> enziminin etkisiyle parçalanır. Açığa çıkan </a:t>
            </a:r>
            <a:r>
              <a:rPr lang="tr-TR" dirty="0" err="1" smtClean="0"/>
              <a:t>paranitrofenol</a:t>
            </a:r>
            <a:r>
              <a:rPr lang="tr-TR" dirty="0" smtClean="0"/>
              <a:t> (PNP) miktarı 409 </a:t>
            </a:r>
            <a:r>
              <a:rPr lang="tr-TR" dirty="0" err="1" smtClean="0"/>
              <a:t>nm’de</a:t>
            </a:r>
            <a:r>
              <a:rPr lang="tr-TR" dirty="0" smtClean="0"/>
              <a:t> </a:t>
            </a:r>
            <a:r>
              <a:rPr lang="tr-TR" dirty="0" err="1" smtClean="0"/>
              <a:t>spektrofotometrik</a:t>
            </a:r>
            <a:r>
              <a:rPr lang="tr-TR" dirty="0" smtClean="0"/>
              <a:t> olarak değerlendirilir.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Absorbans</a:t>
            </a:r>
            <a:r>
              <a:rPr lang="tr-TR" dirty="0" smtClean="0"/>
              <a:t> artışı, amilaz aktivitesi ile doğru orantılıdır.</a:t>
            </a:r>
          </a:p>
          <a:p>
            <a:endParaRPr lang="tr-TR" dirty="0" smtClean="0"/>
          </a:p>
          <a:p>
            <a:r>
              <a:rPr lang="tr-TR" dirty="0" smtClean="0"/>
              <a:t>İçindeki amilaz aktivitesi bilinen standart ile numune karşılaştırılarak, numunedeki amilaz aktivitesi tayin edilir.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Kreatinin</a:t>
            </a:r>
            <a:r>
              <a:rPr lang="tr-TR" dirty="0" smtClean="0"/>
              <a:t>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Kreatin</a:t>
            </a:r>
            <a:r>
              <a:rPr lang="tr-TR" dirty="0" smtClean="0"/>
              <a:t>, </a:t>
            </a:r>
            <a:r>
              <a:rPr lang="tr-TR" dirty="0" smtClean="0"/>
              <a:t>kaslarda </a:t>
            </a:r>
            <a:r>
              <a:rPr lang="tr-TR" dirty="0" smtClean="0"/>
              <a:t>enerji temini için fosfat taşıyıcısı olarak işlev görür. </a:t>
            </a:r>
            <a:r>
              <a:rPr lang="tr-TR" dirty="0" err="1" smtClean="0"/>
              <a:t>Glisin</a:t>
            </a:r>
            <a:r>
              <a:rPr lang="tr-TR" dirty="0" smtClean="0"/>
              <a:t> ve </a:t>
            </a:r>
            <a:r>
              <a:rPr lang="tr-TR" dirty="0" err="1" smtClean="0"/>
              <a:t>arjininden</a:t>
            </a:r>
            <a:r>
              <a:rPr lang="tr-TR" dirty="0" smtClean="0"/>
              <a:t> sentezlenir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Kreatinin</a:t>
            </a:r>
            <a:r>
              <a:rPr lang="tr-TR" dirty="0" smtClean="0"/>
              <a:t> ise, hemen hemen sabit bir hızda </a:t>
            </a:r>
            <a:r>
              <a:rPr lang="tr-TR" dirty="0" err="1" smtClean="0"/>
              <a:t>spontan</a:t>
            </a:r>
            <a:r>
              <a:rPr lang="tr-TR" dirty="0" smtClean="0"/>
              <a:t> olarak (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enzimatik</a:t>
            </a:r>
            <a:r>
              <a:rPr lang="tr-TR" dirty="0" smtClean="0"/>
              <a:t>) oluşan bir atık üründür.</a:t>
            </a:r>
          </a:p>
          <a:p>
            <a:endParaRPr lang="tr-TR" dirty="0" smtClean="0"/>
          </a:p>
          <a:p>
            <a:r>
              <a:rPr lang="tr-TR" dirty="0" err="1" smtClean="0"/>
              <a:t>Kreatinin</a:t>
            </a:r>
            <a:r>
              <a:rPr lang="tr-TR" dirty="0" smtClean="0"/>
              <a:t>, böbrekler yoluyla süzülür ve idrarla atılır.</a:t>
            </a:r>
          </a:p>
          <a:p>
            <a:endParaRPr lang="tr-TR" dirty="0" smtClean="0"/>
          </a:p>
          <a:p>
            <a:r>
              <a:rPr lang="tr-TR" dirty="0" smtClean="0"/>
              <a:t>Böbreğin süzme (</a:t>
            </a:r>
            <a:r>
              <a:rPr lang="tr-TR" dirty="0" err="1" smtClean="0"/>
              <a:t>filtrasyon</a:t>
            </a:r>
            <a:r>
              <a:rPr lang="tr-TR" dirty="0" smtClean="0"/>
              <a:t>) fonksiyonu bozulduğunda, kanda </a:t>
            </a:r>
            <a:r>
              <a:rPr lang="tr-TR" dirty="0" err="1" smtClean="0"/>
              <a:t>kreatinin</a:t>
            </a:r>
            <a:r>
              <a:rPr lang="tr-TR" dirty="0" smtClean="0"/>
              <a:t> düzeyleri yükselecektir. Bu nedenle, serum </a:t>
            </a:r>
            <a:r>
              <a:rPr lang="tr-TR" dirty="0" err="1" smtClean="0"/>
              <a:t>kreatinin</a:t>
            </a:r>
            <a:r>
              <a:rPr lang="tr-TR" dirty="0" smtClean="0"/>
              <a:t> konsantrasyonları böbrek fonksiyonlarının bir göstergesi olarak kullanılır.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reatinine ile ilgili görsel sonucu"/>
          <p:cNvPicPr>
            <a:picLocks noChangeAspect="1" noChangeArrowheads="1"/>
          </p:cNvPicPr>
          <p:nvPr/>
        </p:nvPicPr>
        <p:blipFill>
          <a:blip r:embed="rId2" cstate="print"/>
          <a:srcRect r="1100" b="8607"/>
          <a:stretch>
            <a:fillRect/>
          </a:stretch>
        </p:blipFill>
        <p:spPr bwMode="auto">
          <a:xfrm>
            <a:off x="0" y="1196752"/>
            <a:ext cx="9144000" cy="4731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Enzimatik</a:t>
            </a:r>
            <a:r>
              <a:rPr lang="tr-TR" dirty="0" smtClean="0"/>
              <a:t> Ölçümler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AST Ölçümü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ALT Ölçümü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Amilaz Ölçümü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Kreatinin</a:t>
            </a:r>
            <a:r>
              <a:rPr lang="tr-TR" dirty="0" smtClean="0"/>
              <a:t> Ölçümü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Kreatinin</a:t>
            </a:r>
            <a:r>
              <a:rPr lang="tr-TR" dirty="0" smtClean="0"/>
              <a:t> </a:t>
            </a:r>
            <a:r>
              <a:rPr lang="tr-TR" dirty="0" smtClean="0"/>
              <a:t>Ölçüm Deneyinin Prensibi</a:t>
            </a:r>
            <a:endParaRPr lang="tr-TR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Oluşan renkli kompleksin absorbansı, 512 </a:t>
            </a:r>
            <a:r>
              <a:rPr lang="tr-TR" dirty="0" err="1" smtClean="0"/>
              <a:t>nm</a:t>
            </a:r>
            <a:r>
              <a:rPr lang="tr-TR" dirty="0" smtClean="0"/>
              <a:t> dalga </a:t>
            </a:r>
            <a:r>
              <a:rPr lang="tr-TR" dirty="0" smtClean="0"/>
              <a:t>boyunda </a:t>
            </a:r>
            <a:r>
              <a:rPr lang="tr-TR" dirty="0" err="1" smtClean="0"/>
              <a:t>spektrofotometrik</a:t>
            </a:r>
            <a:r>
              <a:rPr lang="tr-TR" dirty="0" smtClean="0"/>
              <a:t> olarak ölçülür.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Yorum: </a:t>
            </a:r>
            <a:r>
              <a:rPr lang="tr-TR" dirty="0" smtClean="0"/>
              <a:t>Deney </a:t>
            </a:r>
            <a:r>
              <a:rPr lang="tr-TR" dirty="0" smtClean="0"/>
              <a:t>ortamında ne kadar </a:t>
            </a:r>
            <a:r>
              <a:rPr lang="tr-TR" dirty="0" err="1" smtClean="0"/>
              <a:t>kreatinin</a:t>
            </a:r>
            <a:r>
              <a:rPr lang="tr-TR" dirty="0" smtClean="0"/>
              <a:t> varsa</a:t>
            </a:r>
            <a:r>
              <a:rPr lang="tr-TR" dirty="0" smtClean="0"/>
              <a:t>, </a:t>
            </a:r>
            <a:r>
              <a:rPr lang="tr-TR" dirty="0" smtClean="0"/>
              <a:t>o </a:t>
            </a:r>
            <a:r>
              <a:rPr lang="tr-TR" dirty="0" smtClean="0"/>
              <a:t>ölçüde </a:t>
            </a:r>
            <a:r>
              <a:rPr lang="tr-TR" dirty="0" smtClean="0"/>
              <a:t>renkli kompleks oluşacaktır. </a:t>
            </a:r>
            <a:r>
              <a:rPr lang="tr-TR" dirty="0" smtClean="0"/>
              <a:t>Dolayısıyla, </a:t>
            </a:r>
            <a:r>
              <a:rPr lang="tr-TR" dirty="0" err="1" smtClean="0"/>
              <a:t>absorbans</a:t>
            </a:r>
            <a:r>
              <a:rPr lang="tr-TR" dirty="0" smtClean="0"/>
              <a:t> </a:t>
            </a:r>
            <a:r>
              <a:rPr lang="tr-TR" dirty="0" smtClean="0"/>
              <a:t>artışı, </a:t>
            </a:r>
            <a:r>
              <a:rPr lang="tr-TR" dirty="0" err="1" smtClean="0"/>
              <a:t>kreatinin</a:t>
            </a:r>
            <a:r>
              <a:rPr lang="tr-TR" dirty="0" smtClean="0"/>
              <a:t> konsantrasyonu ile doğru </a:t>
            </a:r>
            <a:r>
              <a:rPr lang="tr-TR" dirty="0" smtClean="0"/>
              <a:t>orantılıdır. Standart ve numune tüpündeki </a:t>
            </a:r>
            <a:r>
              <a:rPr lang="tr-TR" dirty="0" err="1" smtClean="0"/>
              <a:t>absorbans</a:t>
            </a:r>
            <a:r>
              <a:rPr lang="tr-TR" dirty="0" smtClean="0"/>
              <a:t> </a:t>
            </a:r>
            <a:r>
              <a:rPr lang="tr-TR" dirty="0" smtClean="0"/>
              <a:t>artışları </a:t>
            </a:r>
            <a:r>
              <a:rPr lang="tr-TR" dirty="0" smtClean="0"/>
              <a:t>kaydedilerek ve standarttaki bilinen </a:t>
            </a:r>
            <a:r>
              <a:rPr lang="tr-TR" dirty="0" err="1" smtClean="0"/>
              <a:t>kreatinin</a:t>
            </a:r>
            <a:r>
              <a:rPr lang="tr-TR" dirty="0" smtClean="0"/>
              <a:t> konsantrasyonu ile mukayese </a:t>
            </a:r>
            <a:r>
              <a:rPr lang="tr-TR" dirty="0" smtClean="0"/>
              <a:t>edilerek, numune tüpündeki </a:t>
            </a:r>
            <a:r>
              <a:rPr lang="tr-TR" dirty="0" err="1" smtClean="0"/>
              <a:t>kreatinin</a:t>
            </a:r>
            <a:r>
              <a:rPr lang="tr-TR" dirty="0" smtClean="0"/>
              <a:t> konsantrasyonu tayin </a:t>
            </a:r>
            <a:r>
              <a:rPr lang="tr-TR" dirty="0" smtClean="0"/>
              <a:t>edilir.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Aspartat</a:t>
            </a:r>
            <a:r>
              <a:rPr lang="tr-TR" dirty="0" smtClean="0"/>
              <a:t> </a:t>
            </a:r>
            <a:r>
              <a:rPr lang="tr-TR" dirty="0" err="1" smtClean="0"/>
              <a:t>Aminotransferaz</a:t>
            </a:r>
            <a:r>
              <a:rPr lang="tr-TR" dirty="0" smtClean="0"/>
              <a:t> (AST)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Diğer adı: </a:t>
            </a:r>
            <a:r>
              <a:rPr lang="tr-TR" b="1" dirty="0" smtClean="0"/>
              <a:t>S</a:t>
            </a:r>
            <a:r>
              <a:rPr lang="tr-TR" dirty="0" smtClean="0"/>
              <a:t>erum </a:t>
            </a:r>
            <a:r>
              <a:rPr lang="tr-TR" b="1" dirty="0" err="1" smtClean="0"/>
              <a:t>G</a:t>
            </a:r>
            <a:r>
              <a:rPr lang="tr-TR" dirty="0" err="1" smtClean="0"/>
              <a:t>lutamik</a:t>
            </a:r>
            <a:r>
              <a:rPr lang="tr-TR" dirty="0" smtClean="0"/>
              <a:t> </a:t>
            </a:r>
            <a:r>
              <a:rPr lang="tr-TR" b="1" dirty="0" err="1" smtClean="0"/>
              <a:t>O</a:t>
            </a:r>
            <a:r>
              <a:rPr lang="tr-TR" dirty="0" err="1" smtClean="0"/>
              <a:t>ksaloasetik</a:t>
            </a:r>
            <a:r>
              <a:rPr lang="tr-TR" dirty="0" smtClean="0"/>
              <a:t> </a:t>
            </a:r>
            <a:r>
              <a:rPr lang="tr-TR" b="1" dirty="0" err="1" smtClean="0"/>
              <a:t>T</a:t>
            </a:r>
            <a:r>
              <a:rPr lang="tr-TR" dirty="0" err="1" smtClean="0"/>
              <a:t>ransaminaz</a:t>
            </a:r>
            <a:r>
              <a:rPr lang="tr-TR" dirty="0" smtClean="0"/>
              <a:t> (</a:t>
            </a:r>
            <a:r>
              <a:rPr lang="tr-TR" b="1" dirty="0" smtClean="0"/>
              <a:t>SGOT</a:t>
            </a:r>
            <a:r>
              <a:rPr lang="tr-TR" dirty="0" smtClean="0"/>
              <a:t>).</a:t>
            </a:r>
          </a:p>
          <a:p>
            <a:endParaRPr lang="tr-TR" dirty="0" smtClean="0"/>
          </a:p>
          <a:p>
            <a:r>
              <a:rPr lang="tr-TR" dirty="0" smtClean="0"/>
              <a:t>AST, özellikle karaciğer, kalp, iskelet kası ve eritrositlerde bol miktarda bulunan bir enzimdir. Bu yapılarda bir hasar meydana geldiğinde kanda </a:t>
            </a:r>
            <a:r>
              <a:rPr lang="tr-TR" dirty="0" err="1" smtClean="0"/>
              <a:t>AST’nin</a:t>
            </a:r>
            <a:r>
              <a:rPr lang="tr-TR" dirty="0" smtClean="0"/>
              <a:t> arttığı görülür.</a:t>
            </a:r>
          </a:p>
          <a:p>
            <a:endParaRPr lang="tr-TR" dirty="0" smtClean="0"/>
          </a:p>
          <a:p>
            <a:r>
              <a:rPr lang="tr-TR" dirty="0" smtClean="0"/>
              <a:t>Bu enzimin görevi; </a:t>
            </a:r>
            <a:r>
              <a:rPr lang="tr-TR" dirty="0" err="1" smtClean="0"/>
              <a:t>aspartatın</a:t>
            </a:r>
            <a:r>
              <a:rPr lang="tr-TR" dirty="0" smtClean="0"/>
              <a:t> amino grubunun transferini gerçekleştirmektir.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AST Ölçüm Deneyinin Prensibi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2606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0963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Deneyde iki reaktif kullanılır:</a:t>
            </a:r>
          </a:p>
          <a:p>
            <a:pPr lvl="1"/>
            <a:r>
              <a:rPr lang="tr-TR" dirty="0" smtClean="0"/>
              <a:t>R1: </a:t>
            </a:r>
            <a:r>
              <a:rPr lang="tr-TR" dirty="0" err="1" smtClean="0"/>
              <a:t>Aspartat</a:t>
            </a:r>
            <a:r>
              <a:rPr lang="tr-TR" dirty="0" smtClean="0"/>
              <a:t> ve </a:t>
            </a:r>
            <a:r>
              <a:rPr lang="tr-TR" dirty="0" err="1" smtClean="0"/>
              <a:t>malat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r>
              <a:rPr lang="tr-TR" dirty="0" smtClean="0"/>
              <a:t> içerir.</a:t>
            </a:r>
          </a:p>
          <a:p>
            <a:pPr lvl="1"/>
            <a:r>
              <a:rPr lang="tr-TR" dirty="0" smtClean="0"/>
              <a:t>R2: alfa-</a:t>
            </a:r>
            <a:r>
              <a:rPr lang="tr-TR" dirty="0" err="1" smtClean="0"/>
              <a:t>ketoglutarat</a:t>
            </a:r>
            <a:r>
              <a:rPr lang="tr-TR" dirty="0" smtClean="0"/>
              <a:t> ve NADH içerir.</a:t>
            </a:r>
          </a:p>
          <a:p>
            <a:pPr lvl="1"/>
            <a:endParaRPr lang="tr-TR" dirty="0"/>
          </a:p>
          <a:p>
            <a:r>
              <a:rPr lang="tr-TR" dirty="0" smtClean="0"/>
              <a:t>Standart: İçerisinde 100 U/L AST aktivitesi olduğu bilinen solüsyondur.</a:t>
            </a:r>
          </a:p>
          <a:p>
            <a:endParaRPr lang="tr-TR" dirty="0" smtClean="0"/>
          </a:p>
          <a:p>
            <a:r>
              <a:rPr lang="tr-TR" dirty="0" smtClean="0"/>
              <a:t>Sırasıyla aşağıdaki </a:t>
            </a:r>
            <a:r>
              <a:rPr lang="tr-TR" dirty="0" err="1" smtClean="0"/>
              <a:t>pipetlemeler</a:t>
            </a:r>
            <a:r>
              <a:rPr lang="tr-TR" dirty="0" smtClean="0"/>
              <a:t> yapılır: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59632" y="3933055"/>
          <a:ext cx="6480720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Standart Tüpü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Numune Tüpü</a:t>
                      </a:r>
                      <a:endParaRPr lang="tr-TR" sz="2400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R1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400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Standart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Numune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R2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200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R2 katıldıktan sonra, 340 </a:t>
            </a:r>
            <a:r>
              <a:rPr lang="tr-TR" dirty="0" err="1" smtClean="0"/>
              <a:t>nm</a:t>
            </a:r>
            <a:r>
              <a:rPr lang="tr-TR" dirty="0" smtClean="0"/>
              <a:t> dalga boyundaki </a:t>
            </a:r>
            <a:r>
              <a:rPr lang="tr-TR" dirty="0" err="1" smtClean="0"/>
              <a:t>absorbans</a:t>
            </a:r>
            <a:r>
              <a:rPr lang="tr-TR" dirty="0" smtClean="0"/>
              <a:t> değişimi takip edilir. </a:t>
            </a:r>
          </a:p>
          <a:p>
            <a:endParaRPr lang="tr-TR" dirty="0" smtClean="0"/>
          </a:p>
          <a:p>
            <a:r>
              <a:rPr lang="tr-TR" b="1" dirty="0" smtClean="0"/>
              <a:t>Yorum: </a:t>
            </a:r>
            <a:r>
              <a:rPr lang="tr-TR" dirty="0" smtClean="0"/>
              <a:t>NADH, 340 </a:t>
            </a:r>
            <a:r>
              <a:rPr lang="tr-TR" dirty="0" err="1" smtClean="0"/>
              <a:t>nm</a:t>
            </a:r>
            <a:r>
              <a:rPr lang="tr-TR" dirty="0" smtClean="0"/>
              <a:t> dalga boyunda maksimum </a:t>
            </a:r>
            <a:r>
              <a:rPr lang="tr-TR" dirty="0" err="1" smtClean="0"/>
              <a:t>absorbans</a:t>
            </a:r>
            <a:r>
              <a:rPr lang="tr-TR" dirty="0" smtClean="0"/>
              <a:t> veren bir moleküldür. Deney ortamında ne kadar AST aktivitesi varsa, başlangıçta o ölçüde </a:t>
            </a:r>
            <a:r>
              <a:rPr lang="tr-TR" dirty="0" err="1" smtClean="0"/>
              <a:t>oksaloasetat</a:t>
            </a:r>
            <a:r>
              <a:rPr lang="tr-TR" dirty="0" smtClean="0"/>
              <a:t> oluşacak ve daha sonra o ölçüde NADH tüketilecektir. Dolayısıyla, </a:t>
            </a:r>
            <a:r>
              <a:rPr lang="tr-TR" dirty="0" err="1" smtClean="0"/>
              <a:t>absorbans</a:t>
            </a:r>
            <a:r>
              <a:rPr lang="tr-TR" dirty="0" smtClean="0"/>
              <a:t> azalması, AST aktivitesi ile doğru orantılıdır. Standart ve numune tüpündeki </a:t>
            </a:r>
            <a:r>
              <a:rPr lang="tr-TR" dirty="0" err="1" smtClean="0"/>
              <a:t>absorbans</a:t>
            </a:r>
            <a:r>
              <a:rPr lang="tr-TR" dirty="0" smtClean="0"/>
              <a:t> azalmaları kaydedilerek ve standarttaki bilinen AST aktivitesiyle mukayese edilerek, numune tüpündeki AST aktivitesi tayin edilir.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Alanin</a:t>
            </a:r>
            <a:r>
              <a:rPr lang="tr-TR" dirty="0" smtClean="0"/>
              <a:t> </a:t>
            </a:r>
            <a:r>
              <a:rPr lang="tr-TR" dirty="0" err="1" smtClean="0"/>
              <a:t>Aminotransferaz</a:t>
            </a:r>
            <a:r>
              <a:rPr lang="tr-TR" dirty="0" smtClean="0"/>
              <a:t> (ALT)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Diğer adı: </a:t>
            </a:r>
            <a:r>
              <a:rPr lang="tr-TR" b="1" dirty="0" smtClean="0"/>
              <a:t>S</a:t>
            </a:r>
            <a:r>
              <a:rPr lang="tr-TR" dirty="0" smtClean="0"/>
              <a:t>erum </a:t>
            </a:r>
            <a:r>
              <a:rPr lang="tr-TR" b="1" dirty="0" err="1" smtClean="0"/>
              <a:t>G</a:t>
            </a:r>
            <a:r>
              <a:rPr lang="tr-TR" dirty="0" err="1" smtClean="0"/>
              <a:t>lutamik</a:t>
            </a:r>
            <a:r>
              <a:rPr lang="tr-TR" dirty="0" smtClean="0"/>
              <a:t> </a:t>
            </a:r>
            <a:r>
              <a:rPr lang="tr-TR" b="1" dirty="0" err="1" smtClean="0"/>
              <a:t>P</a:t>
            </a:r>
            <a:r>
              <a:rPr lang="tr-TR" dirty="0" err="1" smtClean="0"/>
              <a:t>irüvik</a:t>
            </a:r>
            <a:r>
              <a:rPr lang="tr-TR" dirty="0" smtClean="0"/>
              <a:t> </a:t>
            </a:r>
            <a:r>
              <a:rPr lang="tr-TR" b="1" dirty="0" err="1" smtClean="0"/>
              <a:t>T</a:t>
            </a:r>
            <a:r>
              <a:rPr lang="tr-TR" dirty="0" err="1" smtClean="0"/>
              <a:t>ransaminaz</a:t>
            </a:r>
            <a:r>
              <a:rPr lang="tr-TR" dirty="0" smtClean="0"/>
              <a:t> (</a:t>
            </a:r>
            <a:r>
              <a:rPr lang="tr-TR" b="1" dirty="0" smtClean="0"/>
              <a:t>SGPT</a:t>
            </a:r>
            <a:r>
              <a:rPr lang="tr-TR" dirty="0" smtClean="0"/>
              <a:t>).</a:t>
            </a:r>
          </a:p>
          <a:p>
            <a:endParaRPr lang="tr-TR" dirty="0" smtClean="0"/>
          </a:p>
          <a:p>
            <a:r>
              <a:rPr lang="tr-TR" dirty="0" smtClean="0"/>
              <a:t>ALT, başlıca karaciğerde bulunan bir enzimdir. Karaciğer hücrelerinde bir </a:t>
            </a:r>
            <a:r>
              <a:rPr lang="tr-TR" dirty="0" err="1" smtClean="0"/>
              <a:t>harabiyet</a:t>
            </a:r>
            <a:r>
              <a:rPr lang="tr-TR" dirty="0" smtClean="0"/>
              <a:t> olduğunda, kanda ALT aktivitesi artmış bulunur. </a:t>
            </a:r>
            <a:r>
              <a:rPr lang="tr-TR" dirty="0" err="1" smtClean="0"/>
              <a:t>AST’ye</a:t>
            </a:r>
            <a:r>
              <a:rPr lang="tr-TR" dirty="0" smtClean="0"/>
              <a:t> göre karaciğere daha spesifiktir.</a:t>
            </a:r>
          </a:p>
          <a:p>
            <a:endParaRPr lang="tr-TR" dirty="0" smtClean="0"/>
          </a:p>
          <a:p>
            <a:r>
              <a:rPr lang="tr-TR" dirty="0" smtClean="0"/>
              <a:t>Bu enzimin görevi; </a:t>
            </a:r>
            <a:r>
              <a:rPr lang="tr-TR" dirty="0" err="1" smtClean="0"/>
              <a:t>alaninin</a:t>
            </a:r>
            <a:r>
              <a:rPr lang="tr-TR" dirty="0" smtClean="0"/>
              <a:t> amino grubunun transferini gerçekleştirmektir.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Ölçüm Deneyinin Prensibi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300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0963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Deneyde iki reaktif kullanılır:</a:t>
            </a:r>
          </a:p>
          <a:p>
            <a:pPr lvl="1"/>
            <a:r>
              <a:rPr lang="tr-TR" dirty="0" smtClean="0"/>
              <a:t>R1: </a:t>
            </a:r>
            <a:r>
              <a:rPr lang="tr-TR" dirty="0" err="1" smtClean="0"/>
              <a:t>Alanin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laktat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r>
              <a:rPr lang="tr-TR" dirty="0" smtClean="0"/>
              <a:t> içerir.</a:t>
            </a:r>
          </a:p>
          <a:p>
            <a:pPr lvl="1"/>
            <a:r>
              <a:rPr lang="tr-TR" dirty="0" smtClean="0"/>
              <a:t>R2: alfa-</a:t>
            </a:r>
            <a:r>
              <a:rPr lang="tr-TR" dirty="0" err="1" smtClean="0"/>
              <a:t>ketoglutarat</a:t>
            </a:r>
            <a:r>
              <a:rPr lang="tr-TR" dirty="0" smtClean="0"/>
              <a:t> ve NADH içerir.</a:t>
            </a:r>
          </a:p>
          <a:p>
            <a:pPr lvl="1"/>
            <a:endParaRPr lang="tr-TR" dirty="0"/>
          </a:p>
          <a:p>
            <a:r>
              <a:rPr lang="tr-TR" dirty="0" smtClean="0"/>
              <a:t>Standart: İçerisinde 100 U/L </a:t>
            </a:r>
            <a:r>
              <a:rPr lang="tr-TR" dirty="0" smtClean="0"/>
              <a:t>ALT </a:t>
            </a:r>
            <a:r>
              <a:rPr lang="tr-TR" dirty="0" smtClean="0"/>
              <a:t>aktivitesi olduğu bilinen solüsyondur.</a:t>
            </a:r>
          </a:p>
          <a:p>
            <a:endParaRPr lang="tr-TR" dirty="0" smtClean="0"/>
          </a:p>
          <a:p>
            <a:r>
              <a:rPr lang="tr-TR" dirty="0" smtClean="0"/>
              <a:t>Sırasıyla aşağıdaki </a:t>
            </a:r>
            <a:r>
              <a:rPr lang="tr-TR" dirty="0" err="1" smtClean="0"/>
              <a:t>pipetlemeler</a:t>
            </a:r>
            <a:r>
              <a:rPr lang="tr-TR" dirty="0" smtClean="0"/>
              <a:t> yapılır: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59632" y="3933055"/>
          <a:ext cx="6480720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Standart Tüpü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Numune Tüpü</a:t>
                      </a:r>
                      <a:endParaRPr lang="tr-TR" sz="2400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R1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400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Standart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Numune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R2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100 </a:t>
                      </a:r>
                      <a:r>
                        <a:rPr lang="tr-TR" sz="2400" dirty="0" smtClean="0">
                          <a:sym typeface="Symbol"/>
                        </a:rPr>
                        <a:t>L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8303</TotalTime>
  <Words>645</Words>
  <Application>Microsoft Office PowerPoint</Application>
  <PresentationFormat>Ekran Gösterisi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Enzimatik Ölçümler  (Pratik Ders)</vt:lpstr>
      <vt:lpstr>Enzimatik Ölçümler</vt:lpstr>
      <vt:lpstr>Aspartat Aminotransferaz (AST) Ölçümü</vt:lpstr>
      <vt:lpstr>AST Ölçüm Deneyinin Prensibi</vt:lpstr>
      <vt:lpstr>Deneyin Yapılışı</vt:lpstr>
      <vt:lpstr>Slayt 6</vt:lpstr>
      <vt:lpstr>Alanin Aminotransferaz (ALT) Ölçümü</vt:lpstr>
      <vt:lpstr>ALT Ölçüm Deneyinin Prensibi</vt:lpstr>
      <vt:lpstr>Deneyin Yapılışı</vt:lpstr>
      <vt:lpstr>Slayt 10</vt:lpstr>
      <vt:lpstr>Amilaz Ölçümü</vt:lpstr>
      <vt:lpstr>Nişastayı Oluşturan Molekül Tipleri</vt:lpstr>
      <vt:lpstr>Glikojenin Moleküler Yapısı</vt:lpstr>
      <vt:lpstr>Slayt 14</vt:lpstr>
      <vt:lpstr>Slayt 15</vt:lpstr>
      <vt:lpstr>Sellüloz</vt:lpstr>
      <vt:lpstr>Amilaz Ölçüm Deneyinin Prensibi</vt:lpstr>
      <vt:lpstr>Kreatinin Ölçümü</vt:lpstr>
      <vt:lpstr>Slayt 19</vt:lpstr>
      <vt:lpstr>Kreatinin Ölçüm Deneyinin Prensibi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Nükleik Asitlerin Yapısı ve Fonksiyonları</dc:title>
  <dc:creator>kaüfatih-tıp</dc:creator>
  <cp:lastModifiedBy>User</cp:lastModifiedBy>
  <cp:revision>458</cp:revision>
  <dcterms:created xsi:type="dcterms:W3CDTF">2016-11-27T13:27:15Z</dcterms:created>
  <dcterms:modified xsi:type="dcterms:W3CDTF">2018-03-18T14:54:30Z</dcterms:modified>
</cp:coreProperties>
</file>