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58" r:id="rId7"/>
    <p:sldId id="263" r:id="rId8"/>
    <p:sldId id="261" r:id="rId9"/>
    <p:sldId id="264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23.4.2018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Elektron Transport Zinciri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Oksidatif</a:t>
            </a:r>
            <a:r>
              <a:rPr lang="tr-TR" dirty="0" smtClean="0"/>
              <a:t> </a:t>
            </a:r>
            <a:r>
              <a:rPr lang="tr-TR" dirty="0" err="1" smtClean="0"/>
              <a:t>Fosforilasyon</a:t>
            </a:r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4612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Elektron Transport </a:t>
            </a:r>
            <a:r>
              <a:rPr lang="tr-TR" dirty="0" smtClean="0"/>
              <a:t>Zinciri (ETZ)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Mitokondrinin iki </a:t>
            </a:r>
            <a:r>
              <a:rPr lang="tr-TR" dirty="0" err="1" smtClean="0"/>
              <a:t>membranı</a:t>
            </a:r>
            <a:r>
              <a:rPr lang="tr-TR" dirty="0" smtClean="0"/>
              <a:t> vardır: iç ve dış. </a:t>
            </a:r>
          </a:p>
          <a:p>
            <a:endParaRPr lang="tr-TR" dirty="0" smtClean="0"/>
          </a:p>
          <a:p>
            <a:r>
              <a:rPr lang="tr-TR" dirty="0" smtClean="0"/>
              <a:t>Dış </a:t>
            </a:r>
            <a:r>
              <a:rPr lang="tr-TR" dirty="0" err="1" smtClean="0"/>
              <a:t>membran</a:t>
            </a:r>
            <a:r>
              <a:rPr lang="tr-TR" dirty="0" smtClean="0"/>
              <a:t> oldukça geçirgendir.</a:t>
            </a:r>
          </a:p>
          <a:p>
            <a:endParaRPr lang="tr-TR" dirty="0" smtClean="0"/>
          </a:p>
          <a:p>
            <a:r>
              <a:rPr lang="tr-TR" dirty="0" smtClean="0"/>
              <a:t>İç </a:t>
            </a:r>
            <a:r>
              <a:rPr lang="tr-TR" dirty="0" err="1" smtClean="0"/>
              <a:t>membran</a:t>
            </a:r>
            <a:r>
              <a:rPr lang="tr-TR" dirty="0" smtClean="0"/>
              <a:t>, </a:t>
            </a:r>
            <a:r>
              <a:rPr lang="tr-TR" dirty="0" err="1" smtClean="0"/>
              <a:t>matriksi</a:t>
            </a:r>
            <a:r>
              <a:rPr lang="tr-TR" dirty="0" smtClean="0"/>
              <a:t> çevreler. </a:t>
            </a:r>
            <a:r>
              <a:rPr lang="tr-TR" dirty="0" err="1" smtClean="0"/>
              <a:t>Krista</a:t>
            </a:r>
            <a:r>
              <a:rPr lang="tr-TR" dirty="0" smtClean="0"/>
              <a:t> adı verilen iç </a:t>
            </a:r>
            <a:r>
              <a:rPr lang="tr-TR" dirty="0" err="1" smtClean="0"/>
              <a:t>membran</a:t>
            </a:r>
            <a:r>
              <a:rPr lang="tr-TR" dirty="0" smtClean="0"/>
              <a:t> kıvrımları, yüzey alanını artırır</a:t>
            </a:r>
            <a:r>
              <a:rPr lang="tr-TR" dirty="0" smtClean="0"/>
              <a:t>. İç </a:t>
            </a:r>
            <a:r>
              <a:rPr lang="tr-TR" dirty="0" err="1" smtClean="0"/>
              <a:t>membranda</a:t>
            </a:r>
            <a:r>
              <a:rPr lang="tr-TR" dirty="0" smtClean="0"/>
              <a:t>, elektron transferi (Kompleks I, II, III ve IV) ile ATP sentezinden (Kompleks V) sorumlu toplam 5 kompleks vardır.</a:t>
            </a:r>
          </a:p>
          <a:p>
            <a:endParaRPr lang="tr-TR" dirty="0" smtClean="0"/>
          </a:p>
          <a:p>
            <a:r>
              <a:rPr lang="tr-TR" dirty="0" smtClean="0"/>
              <a:t>İç ve dış </a:t>
            </a:r>
            <a:r>
              <a:rPr lang="tr-TR" dirty="0" err="1" smtClean="0"/>
              <a:t>membran</a:t>
            </a:r>
            <a:r>
              <a:rPr lang="tr-TR" dirty="0" smtClean="0"/>
              <a:t> arasında </a:t>
            </a:r>
            <a:r>
              <a:rPr lang="tr-TR" dirty="0" err="1" smtClean="0"/>
              <a:t>membranlararası</a:t>
            </a:r>
            <a:r>
              <a:rPr lang="tr-TR" dirty="0" smtClean="0"/>
              <a:t> boşluk bulunur.  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2107"/>
            <a:ext cx="7452320" cy="682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Kompleks I: NADH </a:t>
            </a:r>
            <a:r>
              <a:rPr lang="tr-TR" dirty="0" err="1" smtClean="0"/>
              <a:t>dehidrogenaz</a:t>
            </a:r>
            <a:endParaRPr lang="tr-TR" dirty="0" smtClean="0"/>
          </a:p>
          <a:p>
            <a:r>
              <a:rPr lang="tr-TR" dirty="0" smtClean="0"/>
              <a:t>Kompleks II: </a:t>
            </a:r>
            <a:r>
              <a:rPr lang="tr-TR" dirty="0" err="1" smtClean="0"/>
              <a:t>Süksinat</a:t>
            </a:r>
            <a:r>
              <a:rPr lang="tr-TR" dirty="0" smtClean="0"/>
              <a:t> </a:t>
            </a:r>
            <a:r>
              <a:rPr lang="tr-TR" dirty="0" err="1" smtClean="0"/>
              <a:t>dehidrogenaz</a:t>
            </a:r>
            <a:endParaRPr lang="tr-TR" dirty="0" smtClean="0"/>
          </a:p>
          <a:p>
            <a:r>
              <a:rPr lang="tr-TR" dirty="0" err="1" smtClean="0"/>
              <a:t>Koenzim</a:t>
            </a:r>
            <a:r>
              <a:rPr lang="tr-TR" dirty="0" smtClean="0"/>
              <a:t> Q (</a:t>
            </a:r>
            <a:r>
              <a:rPr lang="tr-TR" dirty="0" err="1" smtClean="0"/>
              <a:t>ubikuinon</a:t>
            </a:r>
            <a:r>
              <a:rPr lang="tr-TR" dirty="0" smtClean="0"/>
              <a:t>): mobil elektron taşıyıcısı</a:t>
            </a:r>
          </a:p>
          <a:p>
            <a:r>
              <a:rPr lang="tr-TR" dirty="0" smtClean="0"/>
              <a:t>Kompleks III: </a:t>
            </a:r>
            <a:r>
              <a:rPr lang="tr-TR" dirty="0" err="1" smtClean="0"/>
              <a:t>sitokrom</a:t>
            </a:r>
            <a:r>
              <a:rPr lang="tr-TR" dirty="0" smtClean="0"/>
              <a:t> b + </a:t>
            </a:r>
            <a:r>
              <a:rPr lang="tr-TR" dirty="0" err="1" smtClean="0"/>
              <a:t>sitokrom</a:t>
            </a:r>
            <a:r>
              <a:rPr lang="tr-TR" dirty="0" smtClean="0"/>
              <a:t> c</a:t>
            </a:r>
            <a:r>
              <a:rPr lang="tr-TR" baseline="-25000" dirty="0" smtClean="0"/>
              <a:t>1</a:t>
            </a:r>
            <a:endParaRPr lang="tr-TR" baseline="-25000" dirty="0" smtClean="0"/>
          </a:p>
          <a:p>
            <a:r>
              <a:rPr lang="tr-TR" dirty="0" err="1" smtClean="0"/>
              <a:t>Sitokrom</a:t>
            </a:r>
            <a:r>
              <a:rPr lang="tr-TR" dirty="0" smtClean="0"/>
              <a:t> c: mobil elektron taşıyıcısı</a:t>
            </a:r>
          </a:p>
          <a:p>
            <a:r>
              <a:rPr lang="tr-TR" dirty="0" smtClean="0"/>
              <a:t>Kompleks IV (</a:t>
            </a:r>
            <a:r>
              <a:rPr lang="tr-TR" dirty="0" err="1" smtClean="0"/>
              <a:t>sitokrom</a:t>
            </a:r>
            <a:r>
              <a:rPr lang="tr-TR" dirty="0" smtClean="0"/>
              <a:t> </a:t>
            </a:r>
            <a:r>
              <a:rPr lang="tr-TR" dirty="0" err="1" smtClean="0"/>
              <a:t>oksidaz</a:t>
            </a:r>
            <a:r>
              <a:rPr lang="tr-TR" dirty="0" smtClean="0"/>
              <a:t>): </a:t>
            </a:r>
            <a:r>
              <a:rPr lang="tr-TR" dirty="0" err="1" smtClean="0"/>
              <a:t>sitokrom</a:t>
            </a:r>
            <a:r>
              <a:rPr lang="tr-TR" dirty="0" smtClean="0"/>
              <a:t> a + </a:t>
            </a:r>
            <a:r>
              <a:rPr lang="tr-TR" dirty="0" err="1" smtClean="0"/>
              <a:t>sitokrom</a:t>
            </a:r>
            <a:r>
              <a:rPr lang="tr-TR" dirty="0" smtClean="0"/>
              <a:t> a</a:t>
            </a:r>
            <a:r>
              <a:rPr lang="tr-TR" baseline="-25000" dirty="0" smtClean="0"/>
              <a:t>3</a:t>
            </a:r>
          </a:p>
          <a:p>
            <a:r>
              <a:rPr lang="tr-TR" dirty="0" smtClean="0"/>
              <a:t>Kompleks V: ATP </a:t>
            </a:r>
            <a:r>
              <a:rPr lang="tr-TR" dirty="0" err="1" smtClean="0"/>
              <a:t>sentaz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lvl="1">
              <a:buNone/>
            </a:pPr>
            <a:r>
              <a:rPr lang="tr-TR" dirty="0" smtClean="0"/>
              <a:t>*</a:t>
            </a:r>
            <a:r>
              <a:rPr lang="tr-TR" dirty="0" err="1" smtClean="0"/>
              <a:t>Koenzim</a:t>
            </a:r>
            <a:r>
              <a:rPr lang="tr-TR" dirty="0" smtClean="0"/>
              <a:t> Q dışındaki hepsi protein yapılıdır.</a:t>
            </a:r>
          </a:p>
          <a:p>
            <a:pPr lvl="1">
              <a:buNone/>
            </a:pPr>
            <a:r>
              <a:rPr lang="tr-TR" dirty="0" smtClean="0"/>
              <a:t>*</a:t>
            </a:r>
            <a:r>
              <a:rPr lang="tr-TR" dirty="0" err="1" smtClean="0"/>
              <a:t>Sitokrom</a:t>
            </a:r>
            <a:r>
              <a:rPr lang="tr-TR" dirty="0" smtClean="0"/>
              <a:t> c dışındakiler iç </a:t>
            </a:r>
            <a:r>
              <a:rPr lang="tr-TR" dirty="0" err="1" smtClean="0"/>
              <a:t>membranda</a:t>
            </a:r>
            <a:r>
              <a:rPr lang="tr-TR" dirty="0" smtClean="0"/>
              <a:t>; </a:t>
            </a:r>
            <a:r>
              <a:rPr lang="tr-TR" dirty="0" err="1" smtClean="0"/>
              <a:t>sitokrom</a:t>
            </a:r>
            <a:r>
              <a:rPr lang="tr-TR" dirty="0" smtClean="0"/>
              <a:t> c </a:t>
            </a:r>
            <a:r>
              <a:rPr lang="tr-TR" dirty="0" err="1" smtClean="0"/>
              <a:t>membranlararası</a:t>
            </a:r>
            <a:r>
              <a:rPr lang="tr-TR" dirty="0" smtClean="0"/>
              <a:t> boşlukta bulunur.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323975"/>
            <a:ext cx="9144000" cy="34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tr-TR" dirty="0" smtClean="0"/>
              <a:t>Enerji taşıyan moleküllerin </a:t>
            </a:r>
            <a:r>
              <a:rPr lang="tr-TR" dirty="0" smtClean="0"/>
              <a:t>yükseltgenmesi </a:t>
            </a:r>
            <a:r>
              <a:rPr lang="tr-TR" dirty="0" smtClean="0"/>
              <a:t>sonucu </a:t>
            </a:r>
            <a:r>
              <a:rPr lang="tr-TR" dirty="0" smtClean="0"/>
              <a:t>açığa çıkan elektronlar</a:t>
            </a:r>
            <a:r>
              <a:rPr lang="tr-TR" dirty="0" smtClean="0"/>
              <a:t>, </a:t>
            </a:r>
            <a:r>
              <a:rPr lang="tr-TR" dirty="0" smtClean="0"/>
              <a:t>Kompleks </a:t>
            </a:r>
            <a:r>
              <a:rPr lang="tr-TR" dirty="0" smtClean="0"/>
              <a:t>I veya Kompleks II aracılığı ile </a:t>
            </a:r>
            <a:r>
              <a:rPr lang="tr-TR" dirty="0" err="1" smtClean="0"/>
              <a:t>ETZ’ye</a:t>
            </a:r>
            <a:r>
              <a:rPr lang="tr-TR" dirty="0" smtClean="0"/>
              <a:t> girer.</a:t>
            </a:r>
          </a:p>
          <a:p>
            <a:endParaRPr lang="tr-TR" dirty="0" smtClean="0"/>
          </a:p>
          <a:p>
            <a:r>
              <a:rPr lang="tr-TR" dirty="0" err="1" smtClean="0"/>
              <a:t>Koenzim</a:t>
            </a:r>
            <a:r>
              <a:rPr lang="tr-TR" dirty="0" smtClean="0"/>
              <a:t> Q </a:t>
            </a:r>
            <a:r>
              <a:rPr lang="tr-TR" dirty="0" smtClean="0"/>
              <a:t>(</a:t>
            </a:r>
            <a:r>
              <a:rPr lang="tr-TR" dirty="0" err="1" smtClean="0"/>
              <a:t>ubikuinon</a:t>
            </a:r>
            <a:r>
              <a:rPr lang="tr-TR" dirty="0" smtClean="0"/>
              <a:t>), Kompleks I veya Kompleks </a:t>
            </a:r>
            <a:r>
              <a:rPr lang="tr-TR" dirty="0" err="1" smtClean="0"/>
              <a:t>II’den</a:t>
            </a:r>
            <a:r>
              <a:rPr lang="tr-TR" dirty="0" smtClean="0"/>
              <a:t> aldığı elektronları Kompleks </a:t>
            </a:r>
            <a:r>
              <a:rPr lang="tr-TR" dirty="0" err="1" smtClean="0"/>
              <a:t>III’e</a:t>
            </a:r>
            <a:r>
              <a:rPr lang="tr-TR" dirty="0" smtClean="0"/>
              <a:t> aktaran mobil (hareketli) elektron taşıyıcısıdır.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 smtClean="0"/>
              <a:t>Sitokrom</a:t>
            </a:r>
            <a:r>
              <a:rPr lang="tr-TR" dirty="0" smtClean="0"/>
              <a:t> c, Kompleks </a:t>
            </a:r>
            <a:r>
              <a:rPr lang="tr-TR" dirty="0" err="1" smtClean="0"/>
              <a:t>III’ten</a:t>
            </a:r>
            <a:r>
              <a:rPr lang="tr-TR" dirty="0" smtClean="0"/>
              <a:t> aldığı elektronları Kompleks </a:t>
            </a:r>
            <a:r>
              <a:rPr lang="tr-TR" dirty="0" err="1" smtClean="0"/>
              <a:t>IV’e</a:t>
            </a:r>
            <a:r>
              <a:rPr lang="tr-TR" dirty="0" smtClean="0"/>
              <a:t> aktaran mobil elektron taşıyıcısıdır.</a:t>
            </a:r>
          </a:p>
          <a:p>
            <a:endParaRPr lang="tr-TR" dirty="0" smtClean="0"/>
          </a:p>
          <a:p>
            <a:r>
              <a:rPr lang="tr-TR" dirty="0" smtClean="0"/>
              <a:t>Kompleks IV, </a:t>
            </a:r>
            <a:r>
              <a:rPr lang="tr-TR" dirty="0" err="1" smtClean="0"/>
              <a:t>sitokrom</a:t>
            </a:r>
            <a:r>
              <a:rPr lang="tr-TR" dirty="0" smtClean="0"/>
              <a:t> </a:t>
            </a:r>
            <a:r>
              <a:rPr lang="tr-TR" dirty="0" err="1" smtClean="0"/>
              <a:t>oksidaz</a:t>
            </a:r>
            <a:r>
              <a:rPr lang="tr-TR" dirty="0" smtClean="0"/>
              <a:t> olarak adlandırılır ve moleküler oksijeni suya indirger.</a:t>
            </a:r>
          </a:p>
          <a:p>
            <a:endParaRPr lang="tr-TR" dirty="0" smtClean="0"/>
          </a:p>
          <a:p>
            <a:r>
              <a:rPr lang="tr-TR" b="1" dirty="0" smtClean="0"/>
              <a:t>K</a:t>
            </a:r>
            <a:r>
              <a:rPr lang="sv-SE" b="1" dirty="0" smtClean="0"/>
              <a:t>ompleks </a:t>
            </a:r>
            <a:r>
              <a:rPr lang="sv-SE" b="1" dirty="0" smtClean="0"/>
              <a:t>I, </a:t>
            </a:r>
            <a:r>
              <a:rPr lang="sv-SE" b="1" dirty="0" smtClean="0"/>
              <a:t>III</a:t>
            </a:r>
            <a:r>
              <a:rPr lang="tr-TR" b="1" dirty="0" smtClean="0"/>
              <a:t> </a:t>
            </a:r>
            <a:r>
              <a:rPr lang="tr-TR" b="1" dirty="0" smtClean="0"/>
              <a:t>ve</a:t>
            </a:r>
            <a:r>
              <a:rPr lang="sv-SE" b="1" dirty="0" smtClean="0"/>
              <a:t> </a:t>
            </a:r>
            <a:r>
              <a:rPr lang="sv-SE" b="1" dirty="0" smtClean="0"/>
              <a:t>IV</a:t>
            </a:r>
            <a:r>
              <a:rPr lang="tr-TR" b="1" dirty="0" smtClean="0"/>
              <a:t>, aynı zamanda birer</a:t>
            </a:r>
            <a:r>
              <a:rPr lang="sv-SE" b="1" dirty="0" smtClean="0"/>
              <a:t> proton pompası </a:t>
            </a:r>
            <a:r>
              <a:rPr lang="tr-TR" b="1" dirty="0" smtClean="0"/>
              <a:t>olarak </a:t>
            </a:r>
            <a:r>
              <a:rPr lang="sv-SE" b="1" dirty="0" smtClean="0"/>
              <a:t>görev yapar</a:t>
            </a:r>
            <a:r>
              <a:rPr lang="tr-TR" b="1" dirty="0" smtClean="0"/>
              <a:t> </a:t>
            </a:r>
            <a:r>
              <a:rPr lang="tr-TR" dirty="0" smtClean="0"/>
              <a:t>ve elektronların akışı sırasında </a:t>
            </a:r>
            <a:r>
              <a:rPr lang="tr-TR" dirty="0" err="1" smtClean="0"/>
              <a:t>matriksten</a:t>
            </a:r>
            <a:r>
              <a:rPr lang="tr-TR" dirty="0" smtClean="0"/>
              <a:t> </a:t>
            </a:r>
            <a:r>
              <a:rPr lang="tr-TR" dirty="0" err="1" smtClean="0"/>
              <a:t>membranlararası</a:t>
            </a:r>
            <a:r>
              <a:rPr lang="tr-TR" dirty="0" smtClean="0"/>
              <a:t> boşluğa proton pompalar.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tr-TR" dirty="0" err="1" smtClean="0"/>
              <a:t>Membranlararası</a:t>
            </a:r>
            <a:r>
              <a:rPr lang="tr-TR" dirty="0" smtClean="0"/>
              <a:t> boşluğa pompalanmış olan protonlar, Kompleks V aracılığı ile tekrar </a:t>
            </a:r>
            <a:r>
              <a:rPr lang="tr-TR" dirty="0" err="1" smtClean="0"/>
              <a:t>matrikse</a:t>
            </a:r>
            <a:r>
              <a:rPr lang="tr-TR" dirty="0" smtClean="0"/>
              <a:t> dönerken, </a:t>
            </a:r>
            <a:r>
              <a:rPr lang="tr-TR" dirty="0" err="1" smtClean="0"/>
              <a:t>ADP’den</a:t>
            </a:r>
            <a:r>
              <a:rPr lang="tr-TR" dirty="0" smtClean="0"/>
              <a:t> ATP sentezlenir.</a:t>
            </a:r>
          </a:p>
          <a:p>
            <a:endParaRPr lang="tr-TR" dirty="0" smtClean="0"/>
          </a:p>
          <a:p>
            <a:r>
              <a:rPr lang="tr-TR" dirty="0" smtClean="0"/>
              <a:t>Elektronların NADH veya FADH</a:t>
            </a:r>
            <a:r>
              <a:rPr lang="tr-TR" baseline="-25000" dirty="0" smtClean="0"/>
              <a:t>2</a:t>
            </a:r>
            <a:r>
              <a:rPr lang="tr-TR" dirty="0" smtClean="0"/>
              <a:t>’den O</a:t>
            </a:r>
            <a:r>
              <a:rPr lang="tr-TR" baseline="-25000" dirty="0" smtClean="0"/>
              <a:t>2</a:t>
            </a:r>
            <a:r>
              <a:rPr lang="tr-TR" dirty="0" smtClean="0"/>
              <a:t>’e transferinin sonucunda </a:t>
            </a:r>
            <a:r>
              <a:rPr lang="tr-TR" dirty="0" err="1" smtClean="0"/>
              <a:t>ATP’nin</a:t>
            </a:r>
            <a:r>
              <a:rPr lang="tr-TR" dirty="0" smtClean="0"/>
              <a:t> oluşturulduğu sürece </a:t>
            </a:r>
            <a:r>
              <a:rPr lang="tr-TR" dirty="0" err="1" smtClean="0"/>
              <a:t>oksidatif</a:t>
            </a:r>
            <a:r>
              <a:rPr lang="tr-TR" dirty="0" smtClean="0"/>
              <a:t> </a:t>
            </a:r>
            <a:r>
              <a:rPr lang="tr-TR" dirty="0" err="1" smtClean="0"/>
              <a:t>fosforilasyon</a:t>
            </a:r>
            <a:r>
              <a:rPr lang="tr-TR" dirty="0" smtClean="0"/>
              <a:t> adı verilir.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253</Words>
  <Application>Microsoft Office PowerPoint</Application>
  <PresentationFormat>Ekran Gösterisi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Elektron Transport Zinciri</vt:lpstr>
      <vt:lpstr>Elektron Transport Zinciri (ETZ)</vt:lpstr>
      <vt:lpstr>Slayt 3</vt:lpstr>
      <vt:lpstr>Slayt 4</vt:lpstr>
      <vt:lpstr>Slayt 5</vt:lpstr>
      <vt:lpstr>Slayt 6</vt:lpstr>
      <vt:lpstr>Slayt 7</vt:lpstr>
      <vt:lpstr>Slayt 8</vt:lpstr>
      <vt:lpstr>Slayt 9</vt:lpstr>
      <vt:lpstr>Oksidatif Fosforilasyon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 Transport Zinciri</dc:title>
  <dc:creator>User</dc:creator>
  <cp:lastModifiedBy>User</cp:lastModifiedBy>
  <cp:revision>10</cp:revision>
  <dcterms:created xsi:type="dcterms:W3CDTF">2018-04-23T10:04:54Z</dcterms:created>
  <dcterms:modified xsi:type="dcterms:W3CDTF">2018-04-23T11:40:45Z</dcterms:modified>
</cp:coreProperties>
</file>