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4.11.2017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Kan </a:t>
            </a:r>
            <a:r>
              <a:rPr lang="tr-TR" dirty="0" err="1" smtClean="0"/>
              <a:t>Glukoz</a:t>
            </a:r>
            <a:r>
              <a:rPr lang="tr-TR" dirty="0" smtClean="0"/>
              <a:t> Tayini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Kanda </a:t>
            </a:r>
            <a:r>
              <a:rPr lang="tr-TR" dirty="0" err="1" smtClean="0"/>
              <a:t>glukoz</a:t>
            </a:r>
            <a:r>
              <a:rPr lang="tr-TR" dirty="0" smtClean="0"/>
              <a:t> tayin etmek için farklı metotlar kullanılabilir. </a:t>
            </a:r>
          </a:p>
          <a:p>
            <a:endParaRPr lang="tr-TR" dirty="0" smtClean="0"/>
          </a:p>
          <a:p>
            <a:r>
              <a:rPr lang="tr-TR" dirty="0" smtClean="0"/>
              <a:t>Bu metotlardan biri de, “</a:t>
            </a:r>
            <a:r>
              <a:rPr lang="tr-TR" dirty="0" err="1" smtClean="0"/>
              <a:t>hekzokinaz</a:t>
            </a:r>
            <a:r>
              <a:rPr lang="tr-TR" dirty="0" smtClean="0"/>
              <a:t>” metodudur.</a:t>
            </a:r>
          </a:p>
          <a:p>
            <a:endParaRPr lang="tr-TR" dirty="0" smtClean="0"/>
          </a:p>
          <a:p>
            <a:r>
              <a:rPr lang="tr-TR" dirty="0" smtClean="0"/>
              <a:t>Bu metotta, serum iki ayrı reaktif ile muamele edilerek, ortaya çıkan </a:t>
            </a:r>
            <a:r>
              <a:rPr lang="tr-TR" dirty="0" err="1" smtClean="0"/>
              <a:t>NADPH’ların</a:t>
            </a:r>
            <a:r>
              <a:rPr lang="tr-TR" dirty="0" smtClean="0"/>
              <a:t> 340 </a:t>
            </a:r>
            <a:r>
              <a:rPr lang="tr-TR" dirty="0" err="1" smtClean="0"/>
              <a:t>nm</a:t>
            </a:r>
            <a:r>
              <a:rPr lang="tr-TR" dirty="0" smtClean="0"/>
              <a:t> dalga boyundaki ölçümlerde oluşturduğu </a:t>
            </a:r>
            <a:r>
              <a:rPr lang="tr-TR" dirty="0" err="1" smtClean="0"/>
              <a:t>absorbans</a:t>
            </a:r>
            <a:r>
              <a:rPr lang="tr-TR" dirty="0" smtClean="0"/>
              <a:t> artışına bakılır.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2448272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Reaktif 1 (R1): ATP, NADP, tampon çözelti</a:t>
            </a:r>
          </a:p>
          <a:p>
            <a:endParaRPr lang="tr-TR" dirty="0" smtClean="0"/>
          </a:p>
          <a:p>
            <a:r>
              <a:rPr lang="tr-TR" dirty="0" smtClean="0"/>
              <a:t>Reaktif 2 (R2): </a:t>
            </a:r>
            <a:r>
              <a:rPr lang="tr-TR" dirty="0" err="1" smtClean="0"/>
              <a:t>Hekzokinaz</a:t>
            </a:r>
            <a:r>
              <a:rPr lang="tr-TR" dirty="0" smtClean="0"/>
              <a:t>, </a:t>
            </a:r>
            <a:r>
              <a:rPr lang="tr-TR" dirty="0" err="1" smtClean="0"/>
              <a:t>Glukoz</a:t>
            </a:r>
            <a:r>
              <a:rPr lang="tr-TR" dirty="0" smtClean="0"/>
              <a:t>-6-fosfat-</a:t>
            </a:r>
            <a:r>
              <a:rPr lang="tr-TR" dirty="0" err="1" smtClean="0"/>
              <a:t>dehidrogenaz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68960"/>
            <a:ext cx="9144000" cy="290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Deneyin Yapılışı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Standart tüpü: İçinde belli konsantrasyonda </a:t>
            </a:r>
            <a:r>
              <a:rPr lang="tr-TR" dirty="0" err="1" smtClean="0"/>
              <a:t>glukoz</a:t>
            </a:r>
            <a:r>
              <a:rPr lang="tr-TR" dirty="0" smtClean="0"/>
              <a:t> bulunan çözelti.</a:t>
            </a:r>
          </a:p>
          <a:p>
            <a:endParaRPr lang="tr-TR" dirty="0" smtClean="0"/>
          </a:p>
          <a:p>
            <a:r>
              <a:rPr lang="tr-TR" dirty="0" smtClean="0"/>
              <a:t>Numune tüpü: İçindeki </a:t>
            </a:r>
            <a:r>
              <a:rPr lang="tr-TR" dirty="0" err="1" smtClean="0"/>
              <a:t>glukoz</a:t>
            </a:r>
            <a:r>
              <a:rPr lang="tr-TR" dirty="0" smtClean="0"/>
              <a:t> konsantrasyonu ölçülmeye çalışılan tüp.</a:t>
            </a:r>
          </a:p>
          <a:p>
            <a:endParaRPr lang="tr-TR" dirty="0" smtClean="0"/>
          </a:p>
          <a:p>
            <a:r>
              <a:rPr lang="tr-TR" dirty="0" smtClean="0"/>
              <a:t>Her iki tüpe de önce R1, daha sonra R2 katılarak, </a:t>
            </a:r>
            <a:r>
              <a:rPr lang="tr-TR" dirty="0" err="1" smtClean="0"/>
              <a:t>glukozun</a:t>
            </a:r>
            <a:r>
              <a:rPr lang="tr-TR" dirty="0" smtClean="0"/>
              <a:t> 6-</a:t>
            </a:r>
            <a:r>
              <a:rPr lang="tr-TR" dirty="0" err="1" smtClean="0"/>
              <a:t>fosfoglukonata</a:t>
            </a:r>
            <a:r>
              <a:rPr lang="tr-TR" dirty="0" smtClean="0"/>
              <a:t> dönüşmesi sağlanır. Bu esnada ortamda NADPH oluşacaktır.</a:t>
            </a:r>
          </a:p>
          <a:p>
            <a:endParaRPr lang="tr-TR" dirty="0" smtClean="0"/>
          </a:p>
          <a:p>
            <a:r>
              <a:rPr lang="tr-TR" dirty="0" smtClean="0"/>
              <a:t>Başlangıçta serumda ne kadar </a:t>
            </a:r>
            <a:r>
              <a:rPr lang="tr-TR" dirty="0" err="1" smtClean="0"/>
              <a:t>glukoz</a:t>
            </a:r>
            <a:r>
              <a:rPr lang="tr-TR" dirty="0" smtClean="0"/>
              <a:t> varsa, reaksiyonlar sonucunda ortamda o kadar fazla NADPH oluşacaktır. Ortamda ne kadar fazla NADPH oluşursa 340 </a:t>
            </a:r>
            <a:r>
              <a:rPr lang="tr-TR" dirty="0" err="1" smtClean="0"/>
              <a:t>nm’de</a:t>
            </a:r>
            <a:r>
              <a:rPr lang="tr-TR" dirty="0" smtClean="0"/>
              <a:t> </a:t>
            </a:r>
            <a:r>
              <a:rPr lang="tr-TR" dirty="0" smtClean="0"/>
              <a:t>o kadar fazla </a:t>
            </a:r>
            <a:r>
              <a:rPr lang="tr-TR" dirty="0" err="1" smtClean="0"/>
              <a:t>absorbans</a:t>
            </a:r>
            <a:r>
              <a:rPr lang="tr-TR" dirty="0" smtClean="0"/>
              <a:t> artışı gözlenecektir.</a:t>
            </a:r>
          </a:p>
          <a:p>
            <a:endParaRPr lang="tr-TR" dirty="0" smtClean="0"/>
          </a:p>
          <a:p>
            <a:r>
              <a:rPr lang="tr-TR" dirty="0" smtClean="0"/>
              <a:t>Dolayısıyla, </a:t>
            </a:r>
            <a:r>
              <a:rPr lang="tr-TR" dirty="0" err="1" smtClean="0"/>
              <a:t>glukoz</a:t>
            </a:r>
            <a:r>
              <a:rPr lang="tr-TR" dirty="0" smtClean="0"/>
              <a:t> konsantrasyonu, oluşan </a:t>
            </a:r>
            <a:r>
              <a:rPr lang="tr-TR" dirty="0" err="1" smtClean="0"/>
              <a:t>absorbans</a:t>
            </a:r>
            <a:r>
              <a:rPr lang="tr-TR" dirty="0" smtClean="0"/>
              <a:t> farkı ile doğru orantılıdır.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>
            <a:normAutofit fontScale="90000"/>
          </a:bodyPr>
          <a:lstStyle/>
          <a:p>
            <a:r>
              <a:rPr lang="tr-TR" sz="2800" dirty="0" smtClean="0"/>
              <a:t>Örnek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309320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100 mg/</a:t>
            </a:r>
            <a:r>
              <a:rPr lang="tr-TR" dirty="0" err="1" smtClean="0"/>
              <a:t>dL</a:t>
            </a:r>
            <a:r>
              <a:rPr lang="tr-TR" dirty="0" smtClean="0"/>
              <a:t> </a:t>
            </a:r>
            <a:r>
              <a:rPr lang="tr-TR" dirty="0" err="1" smtClean="0"/>
              <a:t>glukoz</a:t>
            </a:r>
            <a:r>
              <a:rPr lang="tr-TR" dirty="0" smtClean="0"/>
              <a:t> içeren standart tüpteki çözeltiye R1 katıldıktan sonra </a:t>
            </a:r>
            <a:r>
              <a:rPr lang="tr-TR" dirty="0" err="1" smtClean="0"/>
              <a:t>spektrofotometrede</a:t>
            </a:r>
            <a:r>
              <a:rPr lang="tr-TR" dirty="0" smtClean="0"/>
              <a:t> 340 </a:t>
            </a:r>
            <a:r>
              <a:rPr lang="tr-TR" dirty="0" err="1" smtClean="0"/>
              <a:t>nm</a:t>
            </a:r>
            <a:r>
              <a:rPr lang="tr-TR" dirty="0" smtClean="0"/>
              <a:t> dalga boyunda okunan ilk </a:t>
            </a:r>
            <a:r>
              <a:rPr lang="tr-TR" dirty="0" err="1" smtClean="0"/>
              <a:t>absorbans</a:t>
            </a:r>
            <a:r>
              <a:rPr lang="tr-TR" dirty="0" smtClean="0"/>
              <a:t> 0,180 ve R2 katılıp bir süre beklendikten sonra okunan </a:t>
            </a:r>
            <a:r>
              <a:rPr lang="tr-TR" dirty="0" err="1" smtClean="0"/>
              <a:t>absorbans</a:t>
            </a:r>
            <a:r>
              <a:rPr lang="tr-TR" dirty="0" smtClean="0"/>
              <a:t> 0,380 olmaktadır.</a:t>
            </a:r>
          </a:p>
          <a:p>
            <a:endParaRPr lang="tr-TR" dirty="0" smtClean="0"/>
          </a:p>
          <a:p>
            <a:r>
              <a:rPr lang="tr-TR" dirty="0" smtClean="0"/>
              <a:t>İçindeki </a:t>
            </a:r>
            <a:r>
              <a:rPr lang="tr-TR" dirty="0" err="1" smtClean="0"/>
              <a:t>glukoz</a:t>
            </a:r>
            <a:r>
              <a:rPr lang="tr-TR" dirty="0" smtClean="0"/>
              <a:t> konsantrasyonu bilinmeyen numune tüpüne R1 katıldıktan sonra okunan </a:t>
            </a:r>
            <a:r>
              <a:rPr lang="tr-TR" dirty="0" err="1" smtClean="0"/>
              <a:t>absorbans</a:t>
            </a:r>
            <a:r>
              <a:rPr lang="tr-TR" dirty="0" smtClean="0"/>
              <a:t> 0,210 ve R2 katılıp beklendikten sonra okunan </a:t>
            </a:r>
            <a:r>
              <a:rPr lang="tr-TR" dirty="0" err="1" smtClean="0"/>
              <a:t>absorbans</a:t>
            </a:r>
            <a:r>
              <a:rPr lang="tr-TR" dirty="0" smtClean="0"/>
              <a:t> 0,310 olmaktadır.</a:t>
            </a:r>
          </a:p>
          <a:p>
            <a:endParaRPr lang="tr-TR" dirty="0" smtClean="0"/>
          </a:p>
          <a:p>
            <a:r>
              <a:rPr lang="tr-TR" dirty="0" smtClean="0"/>
              <a:t>Bu durumda, standart tüpte 0,380-0,180 = 0,200’lük bir </a:t>
            </a:r>
            <a:r>
              <a:rPr lang="tr-TR" dirty="0" err="1" smtClean="0"/>
              <a:t>absorbans</a:t>
            </a:r>
            <a:r>
              <a:rPr lang="tr-TR" dirty="0" smtClean="0"/>
              <a:t> artışı olmuştur. Numune tüpünde ise 0,310-0,210 = 0,100’lük </a:t>
            </a:r>
            <a:r>
              <a:rPr lang="tr-TR" dirty="0" err="1" smtClean="0"/>
              <a:t>absorbans</a:t>
            </a:r>
            <a:r>
              <a:rPr lang="tr-TR" dirty="0" smtClean="0"/>
              <a:t> artışı olmuştur.</a:t>
            </a:r>
          </a:p>
          <a:p>
            <a:endParaRPr lang="tr-TR" dirty="0" smtClean="0"/>
          </a:p>
          <a:p>
            <a:r>
              <a:rPr lang="tr-TR" dirty="0" smtClean="0"/>
              <a:t>Bu artışlar ortamda oluşan NADPH konsantrasyonuna, dolayısıyla başlangıçta tüplerde bulunan </a:t>
            </a:r>
            <a:r>
              <a:rPr lang="tr-TR" dirty="0" err="1" smtClean="0"/>
              <a:t>glukoz</a:t>
            </a:r>
            <a:r>
              <a:rPr lang="tr-TR" dirty="0" smtClean="0"/>
              <a:t> konsantrasyonuna bağlıdır.</a:t>
            </a:r>
          </a:p>
          <a:p>
            <a:endParaRPr lang="tr-TR" dirty="0" smtClean="0"/>
          </a:p>
          <a:p>
            <a:r>
              <a:rPr lang="tr-TR" dirty="0" smtClean="0"/>
              <a:t> 100 mg/</a:t>
            </a:r>
            <a:r>
              <a:rPr lang="tr-TR" dirty="0" err="1" smtClean="0"/>
              <a:t>dL’lik</a:t>
            </a:r>
            <a:r>
              <a:rPr lang="tr-TR" dirty="0" smtClean="0"/>
              <a:t> </a:t>
            </a:r>
            <a:r>
              <a:rPr lang="tr-TR" dirty="0" err="1" smtClean="0"/>
              <a:t>glukoz</a:t>
            </a:r>
            <a:r>
              <a:rPr lang="tr-TR" dirty="0" smtClean="0"/>
              <a:t> içeren tüpte 0,200 birimlik </a:t>
            </a:r>
            <a:r>
              <a:rPr lang="tr-TR" dirty="0" err="1" smtClean="0"/>
              <a:t>absorbans</a:t>
            </a:r>
            <a:r>
              <a:rPr lang="tr-TR" dirty="0" smtClean="0"/>
              <a:t> artışı olursa; 0,100 birimlik </a:t>
            </a:r>
            <a:r>
              <a:rPr lang="tr-TR" dirty="0" err="1" smtClean="0"/>
              <a:t>absorbans</a:t>
            </a:r>
            <a:r>
              <a:rPr lang="tr-TR" dirty="0" smtClean="0"/>
              <a:t> artışına neden olacak </a:t>
            </a:r>
            <a:r>
              <a:rPr lang="tr-TR" dirty="0" err="1" smtClean="0"/>
              <a:t>glukoz</a:t>
            </a:r>
            <a:r>
              <a:rPr lang="tr-TR" dirty="0" smtClean="0"/>
              <a:t> konsantrasyonu nedir? Cevap: 50 mg/</a:t>
            </a:r>
            <a:r>
              <a:rPr lang="tr-TR" dirty="0" err="1" smtClean="0"/>
              <a:t>dL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272</Words>
  <Application>Microsoft Office PowerPoint</Application>
  <PresentationFormat>Ekran Gösterisi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Kan Glukoz Tayini</vt:lpstr>
      <vt:lpstr>Slayt 2</vt:lpstr>
      <vt:lpstr>Slayt 3</vt:lpstr>
      <vt:lpstr>Deneyin Yapılışı</vt:lpstr>
      <vt:lpstr>Örnek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6</cp:revision>
  <dcterms:created xsi:type="dcterms:W3CDTF">2017-11-04T06:14:03Z</dcterms:created>
  <dcterms:modified xsi:type="dcterms:W3CDTF">2017-11-04T12:21:47Z</dcterms:modified>
</cp:coreProperties>
</file>