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83" r:id="rId4"/>
    <p:sldId id="286" r:id="rId5"/>
    <p:sldId id="285" r:id="rId6"/>
    <p:sldId id="287" r:id="rId7"/>
    <p:sldId id="291" r:id="rId8"/>
    <p:sldId id="328" r:id="rId9"/>
    <p:sldId id="292" r:id="rId10"/>
    <p:sldId id="293" r:id="rId11"/>
    <p:sldId id="330" r:id="rId12"/>
    <p:sldId id="329" r:id="rId13"/>
    <p:sldId id="297" r:id="rId14"/>
    <p:sldId id="298" r:id="rId15"/>
    <p:sldId id="299" r:id="rId16"/>
    <p:sldId id="300" r:id="rId17"/>
    <p:sldId id="303" r:id="rId18"/>
    <p:sldId id="304" r:id="rId19"/>
    <p:sldId id="305" r:id="rId20"/>
    <p:sldId id="306" r:id="rId21"/>
    <p:sldId id="309" r:id="rId22"/>
    <p:sldId id="310" r:id="rId23"/>
    <p:sldId id="311" r:id="rId24"/>
    <p:sldId id="313" r:id="rId25"/>
    <p:sldId id="312" r:id="rId26"/>
    <p:sldId id="314" r:id="rId27"/>
    <p:sldId id="315" r:id="rId28"/>
    <p:sldId id="317" r:id="rId29"/>
    <p:sldId id="318" r:id="rId30"/>
    <p:sldId id="319" r:id="rId31"/>
    <p:sldId id="321" r:id="rId32"/>
    <p:sldId id="324" r:id="rId33"/>
    <p:sldId id="327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27.9.2019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GÖRME BİYOKİMYASI</a:t>
            </a:r>
            <a:endParaRPr lang="tr-T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Gözün </a:t>
            </a:r>
            <a:r>
              <a:rPr lang="tr-TR" dirty="0" smtClean="0"/>
              <a:t>Anatomisi</a:t>
            </a:r>
          </a:p>
          <a:p>
            <a:endParaRPr lang="tr-TR" dirty="0"/>
          </a:p>
          <a:p>
            <a:r>
              <a:rPr lang="tr-TR" dirty="0"/>
              <a:t>Retinanın </a:t>
            </a:r>
            <a:r>
              <a:rPr lang="tr-TR" dirty="0" smtClean="0"/>
              <a:t>Histolojisi</a:t>
            </a:r>
          </a:p>
          <a:p>
            <a:endParaRPr lang="tr-TR" dirty="0"/>
          </a:p>
          <a:p>
            <a:r>
              <a:rPr lang="tr-TR" dirty="0" err="1"/>
              <a:t>Rod</a:t>
            </a:r>
            <a:r>
              <a:rPr lang="tr-TR" dirty="0"/>
              <a:t> ve Koni Hücrelerinin </a:t>
            </a:r>
            <a:r>
              <a:rPr lang="tr-TR" dirty="0" smtClean="0"/>
              <a:t>Yapısı</a:t>
            </a:r>
          </a:p>
          <a:p>
            <a:endParaRPr lang="tr-TR" dirty="0"/>
          </a:p>
          <a:p>
            <a:r>
              <a:rPr lang="tr-TR" dirty="0"/>
              <a:t>Görme Pigmentlerinin </a:t>
            </a:r>
            <a:r>
              <a:rPr lang="tr-TR" dirty="0" smtClean="0"/>
              <a:t>Yapısı</a:t>
            </a:r>
          </a:p>
          <a:p>
            <a:endParaRPr lang="tr-TR" dirty="0"/>
          </a:p>
          <a:p>
            <a:r>
              <a:rPr lang="tr-TR" dirty="0"/>
              <a:t>Fotokimyasal Olaylar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AutoShape 4" descr="fovea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22530" name="Picture 2" descr="Structure of the Retina in the Macula Lutea 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ETINALINLAYER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086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Rod</a:t>
            </a:r>
            <a:r>
              <a:rPr lang="tr-TR" dirty="0" smtClean="0"/>
              <a:t> ve Koni Hücrelerinin Yapısı</a:t>
            </a:r>
            <a:endParaRPr lang="tr-TR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tr-TR" dirty="0" err="1"/>
              <a:t>Fotoreseptör</a:t>
            </a:r>
            <a:r>
              <a:rPr lang="tr-TR" dirty="0"/>
              <a:t> hücreler başlıca 4 kısımdan oluşmuştur</a:t>
            </a:r>
            <a:r>
              <a:rPr lang="tr-TR" dirty="0" smtClean="0"/>
              <a:t>:</a:t>
            </a:r>
          </a:p>
          <a:p>
            <a:pPr marL="609600" indent="-609600"/>
            <a:endParaRPr lang="tr-TR" dirty="0"/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/>
              <a:t>Dış </a:t>
            </a:r>
            <a:r>
              <a:rPr lang="tr-TR" dirty="0" err="1"/>
              <a:t>segment</a:t>
            </a:r>
            <a:endParaRPr lang="tr-TR" dirty="0"/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/>
              <a:t>İç </a:t>
            </a:r>
            <a:r>
              <a:rPr lang="tr-TR" dirty="0" err="1"/>
              <a:t>segment</a:t>
            </a:r>
            <a:endParaRPr lang="tr-TR" dirty="0"/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/>
              <a:t>Çekirdek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 err="1"/>
              <a:t>Sinaptik</a:t>
            </a:r>
            <a:r>
              <a:rPr lang="tr-TR" dirty="0"/>
              <a:t> kısım</a:t>
            </a:r>
          </a:p>
          <a:p>
            <a:pPr marL="609600" indent="-609600">
              <a:buFont typeface="Wingdings" pitchFamily="2" charset="2"/>
              <a:buNone/>
            </a:pPr>
            <a:endParaRPr lang="tr-TR" dirty="0"/>
          </a:p>
          <a:p>
            <a:pPr marL="609600" indent="-609600"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photoreceptors outer inner segmen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986" y="-1"/>
            <a:ext cx="366117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/>
              <a:t>Görme pigmentleri </a:t>
            </a:r>
            <a:r>
              <a:rPr lang="tr-TR" sz="2800" dirty="0" err="1"/>
              <a:t>rod</a:t>
            </a:r>
            <a:r>
              <a:rPr lang="tr-TR" sz="2800" dirty="0"/>
              <a:t> ve koni hücrelerinin dış </a:t>
            </a:r>
            <a:r>
              <a:rPr lang="tr-TR" sz="2800" dirty="0" err="1"/>
              <a:t>segmentlerinde</a:t>
            </a:r>
            <a:r>
              <a:rPr lang="tr-TR" sz="2800" dirty="0"/>
              <a:t> bulunur.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/>
              <a:t>Dış </a:t>
            </a:r>
            <a:r>
              <a:rPr lang="tr-TR" sz="2800" dirty="0" err="1"/>
              <a:t>segment</a:t>
            </a:r>
            <a:r>
              <a:rPr lang="tr-TR" sz="2800" dirty="0"/>
              <a:t> birim hacimde en geniş alanı elde edebilmek için diskler şeklinde paketlenmiştir</a:t>
            </a:r>
            <a:r>
              <a:rPr lang="tr-TR" sz="2800" dirty="0" smtClean="0"/>
              <a:t>.</a:t>
            </a:r>
          </a:p>
          <a:p>
            <a:endParaRPr lang="tr-TR" sz="2800" dirty="0"/>
          </a:p>
          <a:p>
            <a:r>
              <a:rPr lang="tr-TR" sz="2800" dirty="0"/>
              <a:t>Her bir koni ve basilin dış </a:t>
            </a:r>
            <a:r>
              <a:rPr lang="tr-TR" sz="2800" dirty="0" err="1"/>
              <a:t>segmentinde</a:t>
            </a:r>
            <a:r>
              <a:rPr lang="tr-TR" sz="2800" dirty="0"/>
              <a:t> yaklaşık 1000 kadar disk bulunur ve görme pigmentleri bu disklerde yer alır.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dirty="0"/>
              <a:t>Dış </a:t>
            </a:r>
            <a:r>
              <a:rPr lang="tr-TR" sz="2800" dirty="0" err="1"/>
              <a:t>segmentin</a:t>
            </a:r>
            <a:r>
              <a:rPr lang="tr-TR" sz="2800" dirty="0"/>
              <a:t> toplam ağırlığının %40’ını görme pigmentleri oluşturur.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tr-TR" dirty="0"/>
              <a:t>İç </a:t>
            </a:r>
            <a:r>
              <a:rPr lang="tr-TR" dirty="0" err="1"/>
              <a:t>segmentte</a:t>
            </a:r>
            <a:r>
              <a:rPr lang="tr-TR" dirty="0"/>
              <a:t> ihtiyaç duyulan enerjinin sağlanabilmesi için çok sayıda mitokondri </a:t>
            </a:r>
            <a:r>
              <a:rPr lang="tr-TR" dirty="0" err="1"/>
              <a:t>organeli</a:t>
            </a:r>
            <a:r>
              <a:rPr lang="tr-TR" dirty="0"/>
              <a:t> bulunur</a:t>
            </a:r>
            <a:r>
              <a:rPr lang="tr-TR" dirty="0" smtClean="0"/>
              <a:t>.</a:t>
            </a:r>
          </a:p>
          <a:p>
            <a:pPr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</a:pPr>
            <a:r>
              <a:rPr lang="tr-TR" dirty="0"/>
              <a:t>İç ve dış </a:t>
            </a:r>
            <a:r>
              <a:rPr lang="tr-TR" dirty="0" err="1"/>
              <a:t>segment</a:t>
            </a:r>
            <a:r>
              <a:rPr lang="tr-TR" dirty="0"/>
              <a:t> </a:t>
            </a:r>
            <a:r>
              <a:rPr lang="tr-TR" dirty="0" smtClean="0"/>
              <a:t>arasında </a:t>
            </a:r>
            <a:r>
              <a:rPr lang="tr-TR" dirty="0" err="1"/>
              <a:t>silyum</a:t>
            </a:r>
            <a:r>
              <a:rPr lang="tr-TR" dirty="0"/>
              <a:t> bulunur. Buna “</a:t>
            </a:r>
            <a:r>
              <a:rPr lang="tr-TR" dirty="0" err="1"/>
              <a:t>connecting</a:t>
            </a:r>
            <a:r>
              <a:rPr lang="tr-TR" dirty="0"/>
              <a:t> </a:t>
            </a:r>
            <a:r>
              <a:rPr lang="tr-TR" dirty="0" err="1"/>
              <a:t>cilium</a:t>
            </a:r>
            <a:r>
              <a:rPr lang="tr-TR" dirty="0"/>
              <a:t>” adı verilir. </a:t>
            </a:r>
            <a:r>
              <a:rPr lang="tr-TR" dirty="0" err="1"/>
              <a:t>Connecting</a:t>
            </a:r>
            <a:r>
              <a:rPr lang="tr-TR" dirty="0"/>
              <a:t> </a:t>
            </a:r>
            <a:r>
              <a:rPr lang="tr-TR" dirty="0" err="1"/>
              <a:t>ciliumun</a:t>
            </a:r>
            <a:r>
              <a:rPr lang="tr-TR" dirty="0"/>
              <a:t> iç ve dış </a:t>
            </a:r>
            <a:r>
              <a:rPr lang="tr-TR" dirty="0" err="1"/>
              <a:t>segment</a:t>
            </a:r>
            <a:r>
              <a:rPr lang="tr-TR" dirty="0"/>
              <a:t> arasındaki madde transportunda görev yaptığı anlaşılmıştır.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39825"/>
          </a:xfrm>
        </p:spPr>
        <p:txBody>
          <a:bodyPr/>
          <a:lstStyle/>
          <a:p>
            <a:r>
              <a:rPr lang="tr-TR"/>
              <a:t>Görme Pigmentlerinin Yapısı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550"/>
            <a:ext cx="91630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Opsin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Opsin proteinleri 7 </a:t>
            </a:r>
            <a:r>
              <a:rPr lang="el-GR"/>
              <a:t>α</a:t>
            </a:r>
            <a:r>
              <a:rPr lang="tr-TR"/>
              <a:t>-heliks yapısı içeren transmembran integral zar proteinleridir.</a:t>
            </a:r>
          </a:p>
          <a:p>
            <a:endParaRPr lang="el-GR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24200"/>
            <a:ext cx="4876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tr-TR" dirty="0"/>
              <a:t>Göz küresi </a:t>
            </a:r>
            <a:r>
              <a:rPr lang="tr-TR" dirty="0" smtClean="0"/>
              <a:t>anatomik olarak 3 </a:t>
            </a:r>
            <a:r>
              <a:rPr lang="tr-TR" dirty="0"/>
              <a:t>tabakadan oluşmuştur:</a:t>
            </a:r>
          </a:p>
          <a:p>
            <a:pPr marL="609600" indent="-609600">
              <a:buFont typeface="Wingdings" pitchFamily="2" charset="2"/>
              <a:buNone/>
            </a:pPr>
            <a:endParaRPr lang="tr-TR" dirty="0"/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/>
              <a:t>Sert Tabaka (</a:t>
            </a:r>
            <a:r>
              <a:rPr lang="tr-TR" dirty="0" err="1"/>
              <a:t>Sklera</a:t>
            </a:r>
            <a:r>
              <a:rPr lang="tr-TR" dirty="0"/>
              <a:t> ve Kornea)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/>
              <a:t>Damar Tabaka (</a:t>
            </a:r>
            <a:r>
              <a:rPr lang="tr-TR" dirty="0" err="1"/>
              <a:t>Uvea</a:t>
            </a:r>
            <a:r>
              <a:rPr lang="tr-TR" dirty="0"/>
              <a:t>)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/>
              <a:t>Ağ Tabaka (Retina)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648"/>
            <a:ext cx="8229600" cy="6597352"/>
          </a:xfrm>
        </p:spPr>
        <p:txBody>
          <a:bodyPr/>
          <a:lstStyle/>
          <a:p>
            <a:r>
              <a:rPr lang="tr-TR" dirty="0" err="1"/>
              <a:t>Retinal</a:t>
            </a:r>
            <a:r>
              <a:rPr lang="tr-TR" dirty="0"/>
              <a:t> ise A vitamininin aldehit şeklidir.</a:t>
            </a:r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5743382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Fotokimyasal Olaylar</a:t>
            </a:r>
            <a:endParaRPr lang="tr-TR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Dış ortamdan gelen değişik fiziksel veya kimyasal uyarılar, duyu sistemlerinde sinir sistemi iletilerine çevrilmektedir.</a:t>
            </a:r>
          </a:p>
          <a:p>
            <a:endParaRPr lang="tr-TR" dirty="0" smtClean="0"/>
          </a:p>
          <a:p>
            <a:r>
              <a:rPr lang="tr-TR" dirty="0" smtClean="0"/>
              <a:t>Görme </a:t>
            </a:r>
            <a:r>
              <a:rPr lang="tr-TR" dirty="0"/>
              <a:t>duyusunun dış uyaranı, 400-700 </a:t>
            </a:r>
            <a:r>
              <a:rPr lang="tr-TR" dirty="0" err="1"/>
              <a:t>nm</a:t>
            </a:r>
            <a:r>
              <a:rPr lang="tr-TR" dirty="0"/>
              <a:t> dalga boyu arasındaki ışıktır.</a:t>
            </a:r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Işığın görülebilir dalga boylarında 11-</a:t>
            </a:r>
            <a:r>
              <a:rPr lang="tr-TR" dirty="0" err="1"/>
              <a:t>cis</a:t>
            </a:r>
            <a:r>
              <a:rPr lang="tr-TR" dirty="0"/>
              <a:t> </a:t>
            </a:r>
            <a:r>
              <a:rPr lang="tr-TR" dirty="0" err="1"/>
              <a:t>retinal</a:t>
            </a:r>
            <a:r>
              <a:rPr lang="tr-TR" dirty="0"/>
              <a:t> çok az </a:t>
            </a:r>
            <a:r>
              <a:rPr lang="tr-TR" dirty="0" err="1"/>
              <a:t>absorbans</a:t>
            </a:r>
            <a:r>
              <a:rPr lang="tr-TR" dirty="0"/>
              <a:t> vermekte, </a:t>
            </a:r>
            <a:r>
              <a:rPr lang="tr-TR" dirty="0" err="1"/>
              <a:t>opsin</a:t>
            </a:r>
            <a:r>
              <a:rPr lang="tr-TR" dirty="0"/>
              <a:t> ise hiç </a:t>
            </a:r>
            <a:r>
              <a:rPr lang="tr-TR" dirty="0" err="1"/>
              <a:t>absorbans</a:t>
            </a:r>
            <a:r>
              <a:rPr lang="tr-TR" dirty="0"/>
              <a:t> vermemektedir. </a:t>
            </a:r>
          </a:p>
          <a:p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iki molekülün oluşturduğu </a:t>
            </a:r>
            <a:r>
              <a:rPr lang="tr-TR" dirty="0" err="1"/>
              <a:t>rodopsin</a:t>
            </a:r>
            <a:r>
              <a:rPr lang="tr-TR" dirty="0"/>
              <a:t> ise </a:t>
            </a:r>
            <a:r>
              <a:rPr lang="tr-TR" dirty="0" smtClean="0"/>
              <a:t>görülebilir dalga boylarında geniş </a:t>
            </a:r>
            <a:r>
              <a:rPr lang="tr-TR" dirty="0"/>
              <a:t>bir aralıkta </a:t>
            </a:r>
            <a:r>
              <a:rPr lang="tr-TR" dirty="0" err="1"/>
              <a:t>absorpsiyon</a:t>
            </a:r>
            <a:r>
              <a:rPr lang="tr-TR" dirty="0"/>
              <a:t> göstermektedir.</a:t>
            </a:r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Işık enerjisi </a:t>
            </a:r>
            <a:r>
              <a:rPr lang="tr-TR" dirty="0" err="1"/>
              <a:t>rodopsin</a:t>
            </a:r>
            <a:r>
              <a:rPr lang="tr-TR" dirty="0"/>
              <a:t> tarafından soğurulduğunda, saniyenin trilyonda biri kadar bir zamanda 11-</a:t>
            </a:r>
            <a:r>
              <a:rPr lang="tr-TR" dirty="0" err="1"/>
              <a:t>cis</a:t>
            </a:r>
            <a:r>
              <a:rPr lang="tr-TR" dirty="0"/>
              <a:t> </a:t>
            </a:r>
            <a:r>
              <a:rPr lang="tr-TR" dirty="0" err="1"/>
              <a:t>retinal</a:t>
            </a:r>
            <a:r>
              <a:rPr lang="tr-TR" dirty="0"/>
              <a:t>, </a:t>
            </a:r>
            <a:r>
              <a:rPr lang="tr-TR" dirty="0" err="1" smtClean="0"/>
              <a:t>all</a:t>
            </a:r>
            <a:r>
              <a:rPr lang="tr-TR" dirty="0" smtClean="0"/>
              <a:t>-trans </a:t>
            </a:r>
            <a:r>
              <a:rPr lang="tr-TR" dirty="0" err="1"/>
              <a:t>retinale</a:t>
            </a:r>
            <a:r>
              <a:rPr lang="tr-TR" dirty="0"/>
              <a:t> dönüşmekte ve artık </a:t>
            </a:r>
            <a:r>
              <a:rPr lang="tr-TR" dirty="0" err="1"/>
              <a:t>opsinin</a:t>
            </a:r>
            <a:r>
              <a:rPr lang="tr-TR" dirty="0"/>
              <a:t> reaktif bölgelerine uymadığı için </a:t>
            </a:r>
            <a:r>
              <a:rPr lang="tr-TR" dirty="0" err="1"/>
              <a:t>opsinden</a:t>
            </a:r>
            <a:r>
              <a:rPr lang="tr-TR" dirty="0"/>
              <a:t> uzaklaşmaktadır. Henüz tamamen ayrılmadıkları bu yapıya </a:t>
            </a:r>
            <a:r>
              <a:rPr lang="tr-TR" dirty="0" err="1"/>
              <a:t>batorodopsin</a:t>
            </a:r>
            <a:r>
              <a:rPr lang="tr-TR" dirty="0"/>
              <a:t> denir.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Batorodopsin</a:t>
            </a:r>
            <a:r>
              <a:rPr lang="tr-TR" dirty="0"/>
              <a:t> son derece kararsız bir bileşiktir ve </a:t>
            </a:r>
            <a:r>
              <a:rPr lang="tr-TR" dirty="0" err="1"/>
              <a:t>nanosaniyeler</a:t>
            </a:r>
            <a:r>
              <a:rPr lang="tr-TR" dirty="0"/>
              <a:t> içinde </a:t>
            </a:r>
            <a:r>
              <a:rPr lang="tr-TR" dirty="0" err="1"/>
              <a:t>lumirodopsine</a:t>
            </a:r>
            <a:r>
              <a:rPr lang="tr-TR" dirty="0"/>
              <a:t> dönüşür. Daha sonra </a:t>
            </a:r>
            <a:r>
              <a:rPr lang="tr-TR" dirty="0" err="1"/>
              <a:t>mikrosaniyeler</a:t>
            </a:r>
            <a:r>
              <a:rPr lang="tr-TR" dirty="0"/>
              <a:t> içinde </a:t>
            </a:r>
            <a:r>
              <a:rPr lang="tr-TR" dirty="0" err="1"/>
              <a:t>metarodopsin</a:t>
            </a:r>
            <a:r>
              <a:rPr lang="tr-TR" dirty="0"/>
              <a:t> I ve 1 milisaniye içinde de </a:t>
            </a:r>
            <a:r>
              <a:rPr lang="tr-TR" b="1" dirty="0" err="1"/>
              <a:t>metarodopsin</a:t>
            </a:r>
            <a:r>
              <a:rPr lang="tr-TR" b="1" dirty="0"/>
              <a:t> II </a:t>
            </a:r>
            <a:r>
              <a:rPr lang="tr-TR" dirty="0"/>
              <a:t>ortaya çıkar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Son olarak </a:t>
            </a:r>
            <a:r>
              <a:rPr lang="tr-TR" dirty="0" smtClean="0"/>
              <a:t>saniyeler </a:t>
            </a:r>
            <a:r>
              <a:rPr lang="tr-TR" dirty="0"/>
              <a:t>içinde </a:t>
            </a:r>
            <a:r>
              <a:rPr lang="tr-TR" dirty="0" err="1"/>
              <a:t>opsin</a:t>
            </a:r>
            <a:r>
              <a:rPr lang="tr-TR" dirty="0"/>
              <a:t> ve </a:t>
            </a:r>
            <a:r>
              <a:rPr lang="tr-TR" dirty="0" err="1"/>
              <a:t>transretinal</a:t>
            </a:r>
            <a:r>
              <a:rPr lang="tr-TR" dirty="0"/>
              <a:t> tamamen ayrışır.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>
                <a:effectLst/>
              </a:rPr>
              <a:t>Rodopsinin</a:t>
            </a:r>
            <a:r>
              <a:rPr lang="tr-TR" dirty="0">
                <a:effectLst/>
              </a:rPr>
              <a:t> ışık ile aktive olması sonucu oluşan </a:t>
            </a:r>
            <a:r>
              <a:rPr lang="tr-TR" b="1" dirty="0" err="1">
                <a:effectLst/>
              </a:rPr>
              <a:t>metarodopsin</a:t>
            </a:r>
            <a:r>
              <a:rPr lang="tr-TR" b="1" dirty="0">
                <a:effectLst/>
              </a:rPr>
              <a:t> II</a:t>
            </a:r>
            <a:r>
              <a:rPr lang="tr-TR" dirty="0">
                <a:effectLst/>
              </a:rPr>
              <a:t>, </a:t>
            </a:r>
            <a:r>
              <a:rPr lang="tr-TR" dirty="0" err="1">
                <a:effectLst/>
              </a:rPr>
              <a:t>rod</a:t>
            </a:r>
            <a:r>
              <a:rPr lang="tr-TR" dirty="0">
                <a:effectLst/>
              </a:rPr>
              <a:t> hücre zarının </a:t>
            </a:r>
            <a:r>
              <a:rPr lang="tr-TR" dirty="0" err="1">
                <a:effectLst/>
              </a:rPr>
              <a:t>hiperpolarizasyonuna</a:t>
            </a:r>
            <a:r>
              <a:rPr lang="tr-TR" dirty="0">
                <a:effectLst/>
              </a:rPr>
              <a:t> neden olan </a:t>
            </a:r>
            <a:r>
              <a:rPr lang="tr-TR" dirty="0" err="1">
                <a:effectLst/>
              </a:rPr>
              <a:t>enzimatik</a:t>
            </a:r>
            <a:r>
              <a:rPr lang="tr-TR" dirty="0">
                <a:effectLst/>
              </a:rPr>
              <a:t> olayları tetikleyen moleküldür</a:t>
            </a:r>
            <a:r>
              <a:rPr lang="tr-TR" dirty="0" smtClean="0">
                <a:effectLst/>
              </a:rPr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Opsin</a:t>
            </a:r>
            <a:r>
              <a:rPr lang="tr-TR" dirty="0" smtClean="0"/>
              <a:t> proteini </a:t>
            </a:r>
            <a:r>
              <a:rPr lang="tr-TR" dirty="0" err="1" smtClean="0"/>
              <a:t>transdusin</a:t>
            </a:r>
            <a:r>
              <a:rPr lang="tr-TR" dirty="0" smtClean="0"/>
              <a:t> adı verilen bir G proteini ile ilişkilidir.</a:t>
            </a:r>
          </a:p>
          <a:p>
            <a:endParaRPr lang="tr-TR" dirty="0" smtClean="0"/>
          </a:p>
          <a:p>
            <a:r>
              <a:rPr lang="el-GR" dirty="0" smtClean="0"/>
              <a:t>α</a:t>
            </a:r>
            <a:r>
              <a:rPr lang="tr-TR" dirty="0" smtClean="0"/>
              <a:t>,</a:t>
            </a:r>
            <a:r>
              <a:rPr lang="el-GR" dirty="0" smtClean="0"/>
              <a:t>β</a:t>
            </a:r>
            <a:r>
              <a:rPr lang="tr-TR" dirty="0" smtClean="0"/>
              <a:t> ve </a:t>
            </a:r>
            <a:r>
              <a:rPr lang="el-GR" dirty="0" smtClean="0"/>
              <a:t>γ</a:t>
            </a:r>
            <a:r>
              <a:rPr lang="tr-TR" dirty="0" smtClean="0"/>
              <a:t> alt birimlerinden oluşan </a:t>
            </a:r>
            <a:r>
              <a:rPr lang="tr-TR" dirty="0" err="1" smtClean="0"/>
              <a:t>transdusin</a:t>
            </a:r>
            <a:r>
              <a:rPr lang="tr-TR" dirty="0" smtClean="0"/>
              <a:t>, diğer G proteinlerinde olduğu gibi </a:t>
            </a:r>
            <a:r>
              <a:rPr lang="tr-TR" dirty="0" err="1" smtClean="0"/>
              <a:t>inaktif</a:t>
            </a:r>
            <a:r>
              <a:rPr lang="tr-TR" dirty="0" smtClean="0"/>
              <a:t> durumda GDP, aktive olunca ise GTP bağlamaktadır.</a:t>
            </a:r>
          </a:p>
          <a:p>
            <a:endParaRPr lang="tr-TR" dirty="0">
              <a:effectLst/>
            </a:endParaRPr>
          </a:p>
          <a:p>
            <a:pPr>
              <a:buFont typeface="Wingdings" pitchFamily="2" charset="2"/>
              <a:buNone/>
            </a:pPr>
            <a:endParaRPr lang="tr-TR" dirty="0"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tr-TR" dirty="0" err="1"/>
              <a:t>Transdusinin</a:t>
            </a:r>
            <a:r>
              <a:rPr lang="tr-TR" dirty="0"/>
              <a:t> </a:t>
            </a:r>
            <a:r>
              <a:rPr lang="el-GR" dirty="0"/>
              <a:t>α</a:t>
            </a:r>
            <a:r>
              <a:rPr lang="tr-TR" dirty="0"/>
              <a:t> alt birimi ile etkileşen </a:t>
            </a:r>
            <a:r>
              <a:rPr lang="tr-TR" b="1" dirty="0" err="1"/>
              <a:t>metarodopsin</a:t>
            </a:r>
            <a:r>
              <a:rPr lang="tr-TR" b="1" dirty="0"/>
              <a:t> II</a:t>
            </a:r>
            <a:r>
              <a:rPr lang="tr-TR" dirty="0"/>
              <a:t>, GDP ayrılmasını ve GTP bağlanmasını katalizlemektedir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GTP bağlanması ile </a:t>
            </a:r>
            <a:r>
              <a:rPr lang="el-GR" dirty="0"/>
              <a:t>α</a:t>
            </a:r>
            <a:r>
              <a:rPr lang="tr-TR" dirty="0"/>
              <a:t> alt birimi, </a:t>
            </a:r>
            <a:r>
              <a:rPr lang="el-GR" dirty="0"/>
              <a:t>β</a:t>
            </a:r>
            <a:r>
              <a:rPr lang="tr-TR" dirty="0"/>
              <a:t> ve </a:t>
            </a:r>
            <a:r>
              <a:rPr lang="el-GR" dirty="0"/>
              <a:t>γ</a:t>
            </a:r>
            <a:r>
              <a:rPr lang="tr-TR" dirty="0"/>
              <a:t> alt birimlerinden ayrılmakta ve </a:t>
            </a:r>
            <a:r>
              <a:rPr lang="tr-TR" dirty="0" err="1" smtClean="0"/>
              <a:t>fosfodiesteraz</a:t>
            </a:r>
            <a:r>
              <a:rPr lang="tr-TR" dirty="0" smtClean="0"/>
              <a:t> (PDE) </a:t>
            </a:r>
            <a:r>
              <a:rPr lang="tr-TR" dirty="0"/>
              <a:t>enzimini aktive etmektedir.</a:t>
            </a:r>
          </a:p>
          <a:p>
            <a:pPr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8131" name="Rectangle 3" descr="20"/>
          <p:cNvSpPr>
            <a:spLocks noGrp="1" noChangeAspect="1" noChangeArrowheads="1"/>
          </p:cNvSpPr>
          <p:nvPr isPhoto="1"/>
        </p:nvSpPr>
        <p:spPr bwMode="auto">
          <a:xfrm>
            <a:off x="0" y="163513"/>
            <a:ext cx="9144000" cy="65309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7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213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dirty="0" smtClean="0"/>
              <a:t>Aktive </a:t>
            </a:r>
            <a:r>
              <a:rPr lang="tr-TR" dirty="0" smtClean="0"/>
              <a:t>olan PDE enzimi, </a:t>
            </a:r>
            <a:r>
              <a:rPr lang="tr-TR" dirty="0" err="1" smtClean="0"/>
              <a:t>cGMP</a:t>
            </a:r>
            <a:r>
              <a:rPr lang="tr-TR" dirty="0" smtClean="0"/>
              <a:t> </a:t>
            </a:r>
            <a:r>
              <a:rPr lang="tr-TR" dirty="0" smtClean="0"/>
              <a:t>molekülünden GMP oluşumunu katalizleyerek </a:t>
            </a:r>
            <a:r>
              <a:rPr lang="tr-TR" dirty="0" smtClean="0"/>
              <a:t>hücre içi </a:t>
            </a:r>
            <a:r>
              <a:rPr lang="tr-TR" dirty="0" err="1" smtClean="0"/>
              <a:t>cGMP</a:t>
            </a:r>
            <a:r>
              <a:rPr lang="tr-TR" dirty="0" smtClean="0"/>
              <a:t> </a:t>
            </a:r>
            <a:r>
              <a:rPr lang="tr-TR" dirty="0" smtClean="0"/>
              <a:t>miktarının azalmasına </a:t>
            </a:r>
            <a:r>
              <a:rPr lang="tr-TR" dirty="0" smtClean="0"/>
              <a:t>yol açmaktadır.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dirty="0" smtClean="0"/>
          </a:p>
          <a:p>
            <a:r>
              <a:rPr lang="tr-TR" dirty="0" err="1" smtClean="0"/>
              <a:t>cGMP</a:t>
            </a:r>
            <a:r>
              <a:rPr lang="tr-TR" dirty="0" smtClean="0"/>
              <a:t> azalması, </a:t>
            </a:r>
            <a:r>
              <a:rPr lang="tr-TR" dirty="0" err="1" smtClean="0"/>
              <a:t>cGMP</a:t>
            </a:r>
            <a:r>
              <a:rPr lang="tr-TR" dirty="0" smtClean="0"/>
              <a:t> bağımlı sodyum kanallarının kapanmasına ve hücre zarının </a:t>
            </a:r>
            <a:r>
              <a:rPr lang="tr-TR" dirty="0" err="1" smtClean="0"/>
              <a:t>hiperpolarize</a:t>
            </a:r>
            <a:r>
              <a:rPr lang="tr-TR" dirty="0" smtClean="0"/>
              <a:t> olmasına yol açar.</a:t>
            </a:r>
          </a:p>
          <a:p>
            <a:endParaRPr lang="tr-TR" dirty="0" smtClean="0"/>
          </a:p>
          <a:p>
            <a:r>
              <a:rPr lang="tr-TR" dirty="0" smtClean="0"/>
              <a:t>Basil ve koniler için </a:t>
            </a:r>
            <a:r>
              <a:rPr lang="tr-TR" dirty="0" err="1" smtClean="0"/>
              <a:t>hiperpolarizasyon</a:t>
            </a:r>
            <a:r>
              <a:rPr lang="tr-TR" dirty="0" smtClean="0"/>
              <a:t> sinyalinin şiddeti, aydınlanma şiddeti ile doğrudan ilişkilidir. 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Karanlıkta, CGMP yüksek, </a:t>
            </a:r>
            <a:r>
              <a:rPr lang="tr-TR" dirty="0" err="1" smtClean="0"/>
              <a:t>cGMP</a:t>
            </a:r>
            <a:r>
              <a:rPr lang="tr-TR" dirty="0" smtClean="0"/>
              <a:t> bağımlı </a:t>
            </a:r>
            <a:r>
              <a:rPr lang="tr-TR" dirty="0" err="1" smtClean="0"/>
              <a:t>Na</a:t>
            </a:r>
            <a:r>
              <a:rPr lang="tr-TR" dirty="0" smtClean="0"/>
              <a:t>+ kanalları açık, hücre </a:t>
            </a:r>
            <a:r>
              <a:rPr lang="tr-TR" dirty="0" err="1" smtClean="0"/>
              <a:t>depolarize</a:t>
            </a:r>
            <a:r>
              <a:rPr lang="tr-TR" dirty="0" smtClean="0"/>
              <a:t> ve voltaj bağımlı kalsiyum kanalları açık olduğundan inhibitör etkili </a:t>
            </a:r>
            <a:r>
              <a:rPr lang="tr-TR" dirty="0" err="1" smtClean="0"/>
              <a:t>glutamat</a:t>
            </a:r>
            <a:r>
              <a:rPr lang="tr-TR" dirty="0" smtClean="0"/>
              <a:t> </a:t>
            </a:r>
            <a:r>
              <a:rPr lang="tr-TR" dirty="0" err="1" smtClean="0"/>
              <a:t>salınımı</a:t>
            </a:r>
            <a:r>
              <a:rPr lang="tr-TR" dirty="0" smtClean="0"/>
              <a:t> ile sinyal iletimi bloke edilmiş durumdadır.</a:t>
            </a:r>
          </a:p>
          <a:p>
            <a:endParaRPr lang="tr-TR" dirty="0" smtClean="0"/>
          </a:p>
          <a:p>
            <a:r>
              <a:rPr lang="tr-TR" dirty="0" smtClean="0"/>
              <a:t>Aydınlıkta, </a:t>
            </a:r>
            <a:r>
              <a:rPr lang="tr-TR" dirty="0" err="1" smtClean="0"/>
              <a:t>cGMP</a:t>
            </a:r>
            <a:r>
              <a:rPr lang="tr-TR" dirty="0" smtClean="0"/>
              <a:t> azalır, </a:t>
            </a:r>
            <a:r>
              <a:rPr lang="tr-TR" dirty="0" err="1" smtClean="0"/>
              <a:t>cGMP</a:t>
            </a:r>
            <a:r>
              <a:rPr lang="tr-TR" dirty="0" smtClean="0"/>
              <a:t>-bağımlı </a:t>
            </a:r>
            <a:r>
              <a:rPr lang="tr-TR" dirty="0" err="1" smtClean="0"/>
              <a:t>Na</a:t>
            </a:r>
            <a:r>
              <a:rPr lang="tr-TR" dirty="0" smtClean="0"/>
              <a:t>+ kanalları kapanır. Hücre </a:t>
            </a:r>
            <a:r>
              <a:rPr lang="tr-TR" dirty="0" err="1" smtClean="0"/>
              <a:t>hiperpolarize</a:t>
            </a:r>
            <a:r>
              <a:rPr lang="tr-TR" dirty="0" smtClean="0"/>
              <a:t> olur. Voltaj bağımlı kalsiyum kanalları da kapanır ve </a:t>
            </a:r>
            <a:r>
              <a:rPr lang="tr-TR" dirty="0" err="1" smtClean="0"/>
              <a:t>glutamat</a:t>
            </a:r>
            <a:r>
              <a:rPr lang="tr-TR" dirty="0" smtClean="0"/>
              <a:t> </a:t>
            </a:r>
            <a:r>
              <a:rPr lang="tr-TR" dirty="0" err="1" smtClean="0"/>
              <a:t>salınımı</a:t>
            </a:r>
            <a:r>
              <a:rPr lang="tr-TR" dirty="0" smtClean="0"/>
              <a:t> azalır. Böylece </a:t>
            </a:r>
            <a:r>
              <a:rPr lang="tr-TR" dirty="0" err="1" smtClean="0"/>
              <a:t>bipolar</a:t>
            </a:r>
            <a:r>
              <a:rPr lang="tr-TR" dirty="0" smtClean="0"/>
              <a:t> hücreler üzerindeki </a:t>
            </a:r>
            <a:r>
              <a:rPr lang="tr-TR" dirty="0" err="1" smtClean="0"/>
              <a:t>inhibisyon</a:t>
            </a:r>
            <a:r>
              <a:rPr lang="tr-TR" dirty="0" smtClean="0"/>
              <a:t> ortadan kalkar ve sinyal iletimi gerçekleşir.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Fotokimyasal Olaylar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https://www.youtube.com/watch?v=AuLR0kzfwBU&amp;t=220s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04" name="Picture 4" descr="Sagsch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tr-TR" dirty="0"/>
              <a:t>Retinanın histolojik yapısında dıştan içe doğru kabaca şu kısımlar bulunur: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/>
              <a:t>Pigment </a:t>
            </a:r>
            <a:r>
              <a:rPr lang="tr-TR" dirty="0" err="1"/>
              <a:t>epiteli</a:t>
            </a:r>
            <a:endParaRPr lang="tr-TR" dirty="0"/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 err="1"/>
              <a:t>Fotosensitif</a:t>
            </a:r>
            <a:r>
              <a:rPr lang="tr-TR" dirty="0"/>
              <a:t> hücreler </a:t>
            </a:r>
            <a:r>
              <a:rPr lang="tr-TR" dirty="0" smtClean="0"/>
              <a:t>(</a:t>
            </a:r>
            <a:r>
              <a:rPr lang="tr-TR" dirty="0" err="1"/>
              <a:t>r</a:t>
            </a:r>
            <a:r>
              <a:rPr lang="tr-TR" dirty="0" err="1" smtClean="0"/>
              <a:t>od</a:t>
            </a:r>
            <a:r>
              <a:rPr lang="tr-TR" dirty="0" smtClean="0"/>
              <a:t> </a:t>
            </a:r>
            <a:r>
              <a:rPr lang="tr-TR" dirty="0"/>
              <a:t>ve koni)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 err="1"/>
              <a:t>Bipolar</a:t>
            </a:r>
            <a:r>
              <a:rPr lang="tr-TR" dirty="0"/>
              <a:t> Hücreler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tr-TR" dirty="0" err="1"/>
              <a:t>Ganglion</a:t>
            </a:r>
            <a:r>
              <a:rPr lang="tr-TR" dirty="0"/>
              <a:t> </a:t>
            </a:r>
            <a:r>
              <a:rPr lang="tr-TR" dirty="0" smtClean="0"/>
              <a:t>Hücreleri</a:t>
            </a:r>
            <a:endParaRPr lang="tr-TR" dirty="0"/>
          </a:p>
          <a:p>
            <a:pPr marL="609600" indent="-609600">
              <a:buFont typeface="Wingdings" pitchFamily="2" charset="2"/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3252" name="Picture 4" descr="sch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err="1"/>
              <a:t>Fotoreseptör</a:t>
            </a:r>
            <a:r>
              <a:rPr lang="tr-TR" sz="2800" dirty="0"/>
              <a:t> hücreler ışığa değil, yüksek </a:t>
            </a:r>
            <a:r>
              <a:rPr lang="tr-TR" sz="2800" dirty="0" err="1"/>
              <a:t>metabolik</a:t>
            </a:r>
            <a:r>
              <a:rPr lang="tr-TR" sz="2800" dirty="0"/>
              <a:t> ihtiyaçlarından dolayı </a:t>
            </a:r>
            <a:r>
              <a:rPr lang="tr-TR" sz="2800" dirty="0" err="1"/>
              <a:t>koryokapiller</a:t>
            </a:r>
            <a:r>
              <a:rPr lang="tr-TR" sz="2800" dirty="0"/>
              <a:t> tabakaya doğru yönelmişlerdir. Ayrıca pigment </a:t>
            </a:r>
            <a:r>
              <a:rPr lang="tr-TR" sz="2800" dirty="0" err="1"/>
              <a:t>epiteli</a:t>
            </a:r>
            <a:r>
              <a:rPr lang="tr-TR" sz="2800" dirty="0"/>
              <a:t> ile sıkı bir ilişki içerisindedirler</a:t>
            </a:r>
            <a:r>
              <a:rPr lang="tr-TR" sz="2800" dirty="0" smtClean="0"/>
              <a:t>.</a:t>
            </a:r>
          </a:p>
          <a:p>
            <a:endParaRPr lang="tr-TR" sz="2800" dirty="0" smtClean="0"/>
          </a:p>
          <a:p>
            <a:r>
              <a:rPr lang="tr-TR" sz="2800" dirty="0" smtClean="0"/>
              <a:t>Pigment </a:t>
            </a:r>
            <a:r>
              <a:rPr lang="tr-TR" sz="2800" dirty="0" err="1" smtClean="0"/>
              <a:t>epiteli</a:t>
            </a:r>
            <a:r>
              <a:rPr lang="tr-TR" sz="2800" dirty="0" smtClean="0"/>
              <a:t>, bol miktarda </a:t>
            </a:r>
            <a:r>
              <a:rPr lang="tr-TR" sz="2800" dirty="0" err="1" smtClean="0"/>
              <a:t>melanin</a:t>
            </a:r>
            <a:r>
              <a:rPr lang="tr-TR" sz="2800" dirty="0" smtClean="0"/>
              <a:t> pigmenti içerir ve bu sayede ışığın retina içerisinde yansımasını engeller. Ayrıca </a:t>
            </a:r>
            <a:r>
              <a:rPr lang="tr-TR" sz="2800" dirty="0" err="1" smtClean="0"/>
              <a:t>fotoreseptör</a:t>
            </a:r>
            <a:r>
              <a:rPr lang="tr-TR" sz="2800" dirty="0" smtClean="0"/>
              <a:t> hücrelerden dökülen artık vezikülleri fagosite ederek ortamdan uzaklaştırır ve bu hücrelerin ihtiyaç duyduğu A vitamini esterlerini depolar.</a:t>
            </a:r>
          </a:p>
          <a:p>
            <a:endParaRPr lang="tr-TR" sz="2800" dirty="0"/>
          </a:p>
          <a:p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Retinada alacakaranlıkta görebilmeyi sağlayan </a:t>
            </a:r>
            <a:r>
              <a:rPr lang="tr-TR" dirty="0" err="1" smtClean="0"/>
              <a:t>rod</a:t>
            </a:r>
            <a:r>
              <a:rPr lang="tr-TR" dirty="0" smtClean="0"/>
              <a:t> (basil) hücreleri ve renkli ve keskin görmeden sorumlu olan koni hücreleri olmak üzere iki tip </a:t>
            </a:r>
            <a:r>
              <a:rPr lang="tr-TR" dirty="0" err="1" smtClean="0"/>
              <a:t>fotoreseptör</a:t>
            </a:r>
            <a:r>
              <a:rPr lang="tr-TR" dirty="0" smtClean="0"/>
              <a:t> hücresi bulunur. Bunlar özelleşmiş sinir hücreleridir. </a:t>
            </a:r>
          </a:p>
          <a:p>
            <a:endParaRPr lang="tr-TR" dirty="0" smtClean="0"/>
          </a:p>
          <a:p>
            <a:r>
              <a:rPr lang="tr-TR" dirty="0" err="1" smtClean="0"/>
              <a:t>Ganglion</a:t>
            </a:r>
            <a:r>
              <a:rPr lang="tr-TR" dirty="0" smtClean="0"/>
              <a:t> hücrelerinin uzantıları optik siniri oluşturur.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dirty="0"/>
              <a:t>Retinada fovea adı verilen ve net görmenin gerçekleştiği özel bir bölge bulunur</a:t>
            </a:r>
            <a:r>
              <a:rPr lang="tr-TR" dirty="0" smtClean="0"/>
              <a:t>.</a:t>
            </a:r>
          </a:p>
          <a:p>
            <a:pPr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</a:pPr>
            <a:r>
              <a:rPr lang="tr-TR" dirty="0" smtClean="0"/>
              <a:t>Buranın ortasında (</a:t>
            </a:r>
            <a:r>
              <a:rPr lang="tr-TR" dirty="0" err="1" smtClean="0"/>
              <a:t>foveola</a:t>
            </a:r>
            <a:r>
              <a:rPr lang="tr-TR" dirty="0" smtClean="0"/>
              <a:t>) </a:t>
            </a:r>
            <a:r>
              <a:rPr lang="tr-TR" dirty="0"/>
              <a:t>retinanın tüm histolojik tabakaları yanlara çekilerek ışık direkt olarak </a:t>
            </a:r>
            <a:r>
              <a:rPr lang="tr-TR" dirty="0" err="1"/>
              <a:t>fotoreseptör</a:t>
            </a:r>
            <a:r>
              <a:rPr lang="tr-TR" dirty="0"/>
              <a:t> hücreler üzerine </a:t>
            </a:r>
            <a:r>
              <a:rPr lang="tr-TR" dirty="0" smtClean="0"/>
              <a:t>düşürülmüştür ve sadece </a:t>
            </a:r>
            <a:r>
              <a:rPr lang="tr-TR" dirty="0"/>
              <a:t>keskin görmeden sorumlu olan koni hücreleri yer alır.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698</Words>
  <Application>Microsoft Office PowerPoint</Application>
  <PresentationFormat>Ekran Gösterisi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GÖRME BİYOKİMYASI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Rod ve Koni Hücrelerinin Yapısı</vt:lpstr>
      <vt:lpstr>Slayt 14</vt:lpstr>
      <vt:lpstr>Slayt 15</vt:lpstr>
      <vt:lpstr>Slayt 16</vt:lpstr>
      <vt:lpstr>Görme Pigmentlerinin Yapısı</vt:lpstr>
      <vt:lpstr>Slayt 18</vt:lpstr>
      <vt:lpstr>Opsin</vt:lpstr>
      <vt:lpstr>Slayt 20</vt:lpstr>
      <vt:lpstr>Fotokimyasal Olaylar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Fotokimyasal Olaylar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GÖRME BİYOKİMYASI</dc:title>
  <dc:creator>User</dc:creator>
  <cp:lastModifiedBy>User</cp:lastModifiedBy>
  <cp:revision>12</cp:revision>
  <dcterms:created xsi:type="dcterms:W3CDTF">2017-10-18T03:19:07Z</dcterms:created>
  <dcterms:modified xsi:type="dcterms:W3CDTF">2019-09-27T08:55:11Z</dcterms:modified>
</cp:coreProperties>
</file>