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3" r:id="rId3"/>
    <p:sldId id="494" r:id="rId4"/>
    <p:sldId id="448" r:id="rId5"/>
    <p:sldId id="451" r:id="rId6"/>
    <p:sldId id="452" r:id="rId7"/>
    <p:sldId id="457" r:id="rId8"/>
    <p:sldId id="459" r:id="rId9"/>
    <p:sldId id="458" r:id="rId10"/>
    <p:sldId id="453" r:id="rId11"/>
    <p:sldId id="460" r:id="rId12"/>
    <p:sldId id="461" r:id="rId13"/>
    <p:sldId id="455" r:id="rId14"/>
    <p:sldId id="456" r:id="rId15"/>
    <p:sldId id="495" r:id="rId16"/>
    <p:sldId id="496" r:id="rId17"/>
    <p:sldId id="499" r:id="rId18"/>
    <p:sldId id="373" r:id="rId19"/>
    <p:sldId id="392" r:id="rId20"/>
    <p:sldId id="468" r:id="rId21"/>
    <p:sldId id="374" r:id="rId22"/>
    <p:sldId id="390" r:id="rId23"/>
    <p:sldId id="396" r:id="rId24"/>
    <p:sldId id="398" r:id="rId25"/>
    <p:sldId id="402" r:id="rId26"/>
    <p:sldId id="400" r:id="rId27"/>
    <p:sldId id="501" r:id="rId28"/>
    <p:sldId id="524" r:id="rId29"/>
    <p:sldId id="517" r:id="rId30"/>
    <p:sldId id="525" r:id="rId31"/>
    <p:sldId id="518" r:id="rId32"/>
    <p:sldId id="514" r:id="rId33"/>
    <p:sldId id="516" r:id="rId34"/>
    <p:sldId id="519" r:id="rId35"/>
    <p:sldId id="520" r:id="rId36"/>
    <p:sldId id="505" r:id="rId37"/>
    <p:sldId id="521" r:id="rId38"/>
    <p:sldId id="507" r:id="rId39"/>
    <p:sldId id="510" r:id="rId40"/>
    <p:sldId id="522" r:id="rId41"/>
    <p:sldId id="511" r:id="rId42"/>
    <p:sldId id="382" r:id="rId43"/>
    <p:sldId id="385" r:id="rId44"/>
    <p:sldId id="423" r:id="rId45"/>
    <p:sldId id="404" r:id="rId46"/>
    <p:sldId id="424" r:id="rId47"/>
    <p:sldId id="539" r:id="rId48"/>
    <p:sldId id="405" r:id="rId49"/>
    <p:sldId id="426" r:id="rId50"/>
    <p:sldId id="406" r:id="rId51"/>
    <p:sldId id="408" r:id="rId52"/>
    <p:sldId id="427" r:id="rId53"/>
    <p:sldId id="389" r:id="rId54"/>
    <p:sldId id="446" r:id="rId55"/>
    <p:sldId id="428" r:id="rId56"/>
    <p:sldId id="410" r:id="rId57"/>
    <p:sldId id="429" r:id="rId58"/>
    <p:sldId id="527" r:id="rId59"/>
    <p:sldId id="523" r:id="rId60"/>
    <p:sldId id="314" r:id="rId61"/>
    <p:sldId id="317" r:id="rId62"/>
    <p:sldId id="260" r:id="rId63"/>
    <p:sldId id="536" r:id="rId64"/>
    <p:sldId id="528" r:id="rId65"/>
    <p:sldId id="412" r:id="rId66"/>
    <p:sldId id="487" r:id="rId67"/>
    <p:sldId id="411" r:id="rId68"/>
    <p:sldId id="537" r:id="rId69"/>
  </p:sldIdLst>
  <p:sldSz cx="9144000" cy="6858000" type="screen4x3"/>
  <p:notesSz cx="6797675" cy="98726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Genital</a:t>
            </a:r>
            <a:r>
              <a:rPr lang="tr-TR" dirty="0" smtClean="0"/>
              <a:t> Sistem Biyokimyası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7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Benzen halkası </a:t>
            </a:r>
            <a:r>
              <a:rPr lang="tr-TR" b="1" dirty="0" err="1" smtClean="0">
                <a:solidFill>
                  <a:srgbClr val="FF0000"/>
                </a:solidFill>
              </a:rPr>
              <a:t>aromatisite</a:t>
            </a:r>
            <a:r>
              <a:rPr lang="tr-TR" dirty="0" smtClean="0"/>
              <a:t> (dayanıklı özel halkasal yapı) gösterir.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3"/>
            <a:ext cx="4896544" cy="45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/>
            <a:r>
              <a:rPr lang="tr-TR" sz="2600" dirty="0" err="1" smtClean="0"/>
              <a:t>Aromataz</a:t>
            </a:r>
            <a:r>
              <a:rPr lang="tr-TR" sz="2600" dirty="0" smtClean="0"/>
              <a:t> enzimi, A halkasını </a:t>
            </a:r>
            <a:r>
              <a:rPr lang="tr-TR" sz="2600" dirty="0" err="1" smtClean="0"/>
              <a:t>aromatize</a:t>
            </a:r>
            <a:r>
              <a:rPr lang="tr-TR" sz="2600" dirty="0" smtClean="0"/>
              <a:t> ederek, </a:t>
            </a:r>
            <a:r>
              <a:rPr lang="tr-TR" sz="2600" dirty="0" err="1" smtClean="0"/>
              <a:t>androjenleri</a:t>
            </a:r>
            <a:r>
              <a:rPr lang="tr-TR" sz="2600" dirty="0" smtClean="0"/>
              <a:t> östrojenlere dönüştürür.</a:t>
            </a:r>
            <a:endParaRPr lang="tr-TR" sz="2600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097" y="-1"/>
            <a:ext cx="7577327" cy="588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02214"/>
            <a:ext cx="6336704" cy="54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943357"/>
            <a:ext cx="6244258" cy="478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1.b. </a:t>
            </a:r>
            <a:r>
              <a:rPr lang="tr-TR" dirty="0" err="1" smtClean="0"/>
              <a:t>Embriyonel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Gelişim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501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sz="2400" dirty="0" err="1" smtClean="0"/>
              <a:t>Müller</a:t>
            </a:r>
            <a:r>
              <a:rPr lang="tr-TR" sz="2400" dirty="0" smtClean="0"/>
              <a:t> kanalı: tuba </a:t>
            </a:r>
            <a:r>
              <a:rPr lang="tr-TR" sz="2400" dirty="0" err="1" smtClean="0"/>
              <a:t>uterina</a:t>
            </a:r>
            <a:r>
              <a:rPr lang="tr-TR" sz="2400" dirty="0" smtClean="0"/>
              <a:t>, </a:t>
            </a:r>
            <a:r>
              <a:rPr lang="tr-TR" sz="2400" dirty="0" err="1" smtClean="0"/>
              <a:t>uterus</a:t>
            </a:r>
            <a:r>
              <a:rPr lang="tr-TR" sz="2400" dirty="0" smtClean="0"/>
              <a:t>, </a:t>
            </a:r>
            <a:r>
              <a:rPr lang="tr-TR" sz="2400" dirty="0" err="1" smtClean="0"/>
              <a:t>serviks</a:t>
            </a:r>
            <a:r>
              <a:rPr lang="tr-TR" sz="2400" dirty="0" smtClean="0"/>
              <a:t>, üst 1/3 vajina</a:t>
            </a:r>
            <a:endParaRPr lang="tr-TR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2605"/>
          <a:stretch/>
        </p:blipFill>
        <p:spPr bwMode="auto">
          <a:xfrm>
            <a:off x="0" y="0"/>
            <a:ext cx="911709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98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/>
              <a:t>Eğer cinsiyeti belirleyen şey, erkeklik hormonu testosteron değil de, dişilik hormonu östrojen olsaydı; anneden geçen yüksek düzeylerdeki östrojen nedeniyle, erkek cinsiyete sahip bir bebeğin doğması mümkün olmazdı!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889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1.c. </a:t>
            </a:r>
            <a:r>
              <a:rPr lang="tr-TR" dirty="0" err="1" smtClean="0"/>
              <a:t>Püberte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Püberteyi</a:t>
            </a:r>
            <a:r>
              <a:rPr lang="tr-TR" dirty="0" smtClean="0"/>
              <a:t> başlatan şey; artmış ritmik </a:t>
            </a:r>
            <a:r>
              <a:rPr lang="tr-TR" dirty="0" err="1" smtClean="0"/>
              <a:t>GnRH</a:t>
            </a:r>
            <a:r>
              <a:rPr lang="tr-TR" dirty="0" smtClean="0"/>
              <a:t> salınımıdır. </a:t>
            </a:r>
          </a:p>
          <a:p>
            <a:endParaRPr lang="tr-TR" dirty="0"/>
          </a:p>
          <a:p>
            <a:r>
              <a:rPr lang="tr-TR" dirty="0" err="1" smtClean="0"/>
              <a:t>GnRH</a:t>
            </a:r>
            <a:r>
              <a:rPr lang="tr-TR" dirty="0" smtClean="0"/>
              <a:t> salınımını başlatan sebep ise, tam olarak anlaşılamamıştır.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Genital</a:t>
            </a:r>
            <a:r>
              <a:rPr lang="tr-TR" dirty="0" smtClean="0"/>
              <a:t> Sistem Biyokimyası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1</a:t>
            </a:r>
            <a:r>
              <a:rPr lang="tr-TR" dirty="0" smtClean="0"/>
              <a:t>- Erkek </a:t>
            </a:r>
            <a:r>
              <a:rPr lang="tr-TR" dirty="0" err="1" smtClean="0"/>
              <a:t>Genital</a:t>
            </a:r>
            <a:r>
              <a:rPr lang="tr-TR" dirty="0" smtClean="0"/>
              <a:t> Sistem Biyokimyası</a:t>
            </a:r>
          </a:p>
          <a:p>
            <a:pPr lvl="1">
              <a:buNone/>
            </a:pPr>
            <a:r>
              <a:rPr lang="tr-TR" dirty="0"/>
              <a:t>1</a:t>
            </a:r>
            <a:r>
              <a:rPr lang="tr-TR" dirty="0" smtClean="0"/>
              <a:t>.a. İsimlendirme</a:t>
            </a:r>
          </a:p>
          <a:p>
            <a:pPr lvl="1">
              <a:buNone/>
            </a:pPr>
            <a:r>
              <a:rPr lang="tr-TR" dirty="0" smtClean="0"/>
              <a:t>1.b. </a:t>
            </a:r>
            <a:r>
              <a:rPr lang="tr-TR" dirty="0" err="1"/>
              <a:t>Embriyonel</a:t>
            </a:r>
            <a:r>
              <a:rPr lang="tr-TR" dirty="0"/>
              <a:t> Gelişim</a:t>
            </a:r>
            <a:endParaRPr lang="tr-TR" dirty="0" smtClean="0"/>
          </a:p>
          <a:p>
            <a:pPr lvl="1">
              <a:buNone/>
            </a:pPr>
            <a:r>
              <a:rPr lang="tr-TR" dirty="0" smtClean="0"/>
              <a:t>1.c. </a:t>
            </a:r>
            <a:r>
              <a:rPr lang="tr-TR" dirty="0" err="1" smtClean="0"/>
              <a:t>Püberte</a:t>
            </a:r>
            <a:endParaRPr lang="tr-TR" dirty="0" smtClean="0"/>
          </a:p>
          <a:p>
            <a:pPr lvl="1">
              <a:buNone/>
            </a:pPr>
            <a:r>
              <a:rPr lang="tr-TR" dirty="0" smtClean="0"/>
              <a:t>1.d. Üreme Çağı</a:t>
            </a:r>
          </a:p>
          <a:p>
            <a:pPr lvl="1">
              <a:buNone/>
            </a:pPr>
            <a:r>
              <a:rPr lang="tr-TR" dirty="0" smtClean="0"/>
              <a:t>1.e. </a:t>
            </a:r>
            <a:r>
              <a:rPr lang="tr-TR" dirty="0"/>
              <a:t>Laboratuvar </a:t>
            </a:r>
            <a:r>
              <a:rPr lang="tr-TR" dirty="0" smtClean="0"/>
              <a:t>Testleri</a:t>
            </a:r>
          </a:p>
          <a:p>
            <a:pPr lvl="1">
              <a:buNone/>
            </a:pPr>
            <a:r>
              <a:rPr lang="tr-TR" dirty="0" smtClean="0"/>
              <a:t>1.f. Klinik Bilgi</a:t>
            </a:r>
          </a:p>
          <a:p>
            <a:pPr>
              <a:buNone/>
            </a:pPr>
            <a:r>
              <a:rPr lang="tr-TR" dirty="0"/>
              <a:t>2</a:t>
            </a:r>
            <a:r>
              <a:rPr lang="tr-TR" dirty="0" smtClean="0"/>
              <a:t>- Kadın </a:t>
            </a:r>
            <a:r>
              <a:rPr lang="tr-TR" dirty="0" err="1" smtClean="0"/>
              <a:t>Genital</a:t>
            </a:r>
            <a:r>
              <a:rPr lang="tr-TR" dirty="0" smtClean="0"/>
              <a:t> Sistem Biyokimyası</a:t>
            </a:r>
          </a:p>
          <a:p>
            <a:pPr marL="342900" lvl="1" indent="-342900">
              <a:buNone/>
            </a:pPr>
            <a:r>
              <a:rPr lang="tr-TR" dirty="0"/>
              <a:t>	 </a:t>
            </a:r>
            <a:r>
              <a:rPr lang="tr-TR" dirty="0" smtClean="0"/>
              <a:t> 2.a</a:t>
            </a:r>
            <a:r>
              <a:rPr lang="tr-TR" dirty="0"/>
              <a:t>. </a:t>
            </a:r>
            <a:r>
              <a:rPr lang="tr-TR" dirty="0" err="1" smtClean="0"/>
              <a:t>Menstruel</a:t>
            </a:r>
            <a:r>
              <a:rPr lang="tr-TR" dirty="0" smtClean="0"/>
              <a:t> </a:t>
            </a:r>
            <a:r>
              <a:rPr lang="tr-TR" dirty="0" err="1" smtClean="0"/>
              <a:t>Siklus</a:t>
            </a:r>
            <a:endParaRPr lang="tr-TR" dirty="0" smtClean="0"/>
          </a:p>
          <a:p>
            <a:pPr lvl="1">
              <a:buNone/>
            </a:pPr>
            <a:r>
              <a:rPr lang="tr-TR" dirty="0" smtClean="0"/>
              <a:t>2.b. Gebelik</a:t>
            </a:r>
          </a:p>
          <a:p>
            <a:pPr lvl="1">
              <a:buNone/>
            </a:pPr>
            <a:r>
              <a:rPr lang="tr-TR" dirty="0" smtClean="0"/>
              <a:t>2.c. Menopoz ve </a:t>
            </a:r>
            <a:r>
              <a:rPr lang="tr-TR" dirty="0" err="1" smtClean="0"/>
              <a:t>Postmenopozal</a:t>
            </a:r>
            <a:r>
              <a:rPr lang="tr-TR" dirty="0" smtClean="0"/>
              <a:t> Dönem</a:t>
            </a:r>
          </a:p>
          <a:p>
            <a:pPr lvl="1">
              <a:buNone/>
            </a:pPr>
            <a:r>
              <a:rPr lang="tr-TR" dirty="0" smtClean="0"/>
              <a:t>2.d. </a:t>
            </a:r>
            <a:r>
              <a:rPr lang="tr-TR" dirty="0"/>
              <a:t>Laboratuvar Testleri</a:t>
            </a:r>
          </a:p>
          <a:p>
            <a:pPr lvl="1">
              <a:buNone/>
            </a:pPr>
            <a:r>
              <a:rPr lang="tr-TR" dirty="0" smtClean="0"/>
              <a:t>2.e. </a:t>
            </a:r>
            <a:r>
              <a:rPr lang="tr-TR" dirty="0"/>
              <a:t>Klinik Bilgi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Püberteyi</a:t>
            </a:r>
            <a:r>
              <a:rPr lang="tr-TR" dirty="0" smtClean="0"/>
              <a:t> etkileyen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Genetik: Anne-baba ergenliğe geç girmişse, çocukların da ergenliğe geç girme eğilimi olur.</a:t>
            </a:r>
          </a:p>
          <a:p>
            <a:endParaRPr lang="tr-TR" dirty="0" smtClean="0"/>
          </a:p>
          <a:p>
            <a:r>
              <a:rPr lang="tr-TR" dirty="0" smtClean="0"/>
              <a:t>Beslenme/Yağ kitlesi: Beslenme bozukluğu ergenliği geciktirir. Zayıf ve kısa boylu çocuklar ergenliğe daha geç girer. Sosyoekonomik düzeyi yüksek ailelerin çocukları, ergenliğe daha erken girme eğiliminde olur.</a:t>
            </a:r>
          </a:p>
          <a:p>
            <a:endParaRPr lang="tr-TR" dirty="0" smtClean="0"/>
          </a:p>
          <a:p>
            <a:r>
              <a:rPr lang="tr-TR" dirty="0" smtClean="0"/>
              <a:t>Biyolojik saat: Kör çocuklar daha erken ergenliğe girer.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Enlem-Sıcaklık: Sıcak iklimlerde yaşayalar ergenliğe daha erken girer.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1.d. Üreme Çağı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1" r="8934" b="12440"/>
          <a:stretch/>
        </p:blipFill>
        <p:spPr bwMode="auto">
          <a:xfrm>
            <a:off x="-22222" y="0"/>
            <a:ext cx="5674342" cy="408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84768"/>
            <a:ext cx="3703224" cy="376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076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Sertoli</a:t>
            </a:r>
            <a:r>
              <a:rPr lang="tr-TR" dirty="0" smtClean="0"/>
              <a:t> hücrelerinden, FSH etkisiyle, </a:t>
            </a:r>
            <a:r>
              <a:rPr lang="tr-TR" dirty="0" err="1" smtClean="0"/>
              <a:t>inhibin</a:t>
            </a:r>
            <a:r>
              <a:rPr lang="tr-TR" dirty="0" smtClean="0"/>
              <a:t> ve </a:t>
            </a:r>
            <a:r>
              <a:rPr lang="tr-TR" dirty="0" err="1" smtClean="0"/>
              <a:t>androjen</a:t>
            </a:r>
            <a:r>
              <a:rPr lang="tr-TR" dirty="0" smtClean="0"/>
              <a:t> bağlayıcı protein (ABP) salınır.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ABP, testis içerisinde testosteronu bağlar ve böylece </a:t>
            </a:r>
            <a:r>
              <a:rPr lang="tr-TR" dirty="0" err="1" smtClean="0"/>
              <a:t>spermatogenez</a:t>
            </a:r>
            <a:r>
              <a:rPr lang="tr-TR" dirty="0" smtClean="0"/>
              <a:t> için gerekli yüksek testosteron konsantrasyonları testis içinde temin edilmiş olur.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96"/>
            <a:ext cx="9144000" cy="68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1.e. Laboratuvar Testleri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4661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Total testosteron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Testosteron, erkekte, LH salınımı ve </a:t>
            </a:r>
            <a:r>
              <a:rPr lang="tr-TR" dirty="0" err="1" smtClean="0"/>
              <a:t>Leydig</a:t>
            </a:r>
            <a:r>
              <a:rPr lang="tr-TR" dirty="0" smtClean="0"/>
              <a:t> hücre fonksiyonunun belirtecidir; </a:t>
            </a:r>
            <a:r>
              <a:rPr lang="tr-TR" dirty="0" err="1" smtClean="0"/>
              <a:t>hipogonadizmin</a:t>
            </a:r>
            <a:r>
              <a:rPr lang="tr-TR" dirty="0" smtClean="0"/>
              <a:t> tespitini sağlar.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8220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Total Testosteron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Erkek çocuklarda; erken veya geç </a:t>
            </a:r>
            <a:r>
              <a:rPr lang="tr-TR" dirty="0" err="1" smtClean="0"/>
              <a:t>pübertenin</a:t>
            </a:r>
            <a:r>
              <a:rPr lang="tr-TR" dirty="0" smtClean="0"/>
              <a:t> değerlendirilmesinde</a:t>
            </a:r>
          </a:p>
          <a:p>
            <a:endParaRPr lang="tr-TR" dirty="0"/>
          </a:p>
          <a:p>
            <a:r>
              <a:rPr lang="tr-TR" dirty="0" smtClean="0"/>
              <a:t>Erişkin erkeklerde; </a:t>
            </a:r>
            <a:r>
              <a:rPr lang="tr-TR" dirty="0" err="1" smtClean="0"/>
              <a:t>infertilitenin</a:t>
            </a:r>
            <a:r>
              <a:rPr lang="tr-TR" dirty="0" smtClean="0"/>
              <a:t>, </a:t>
            </a:r>
            <a:r>
              <a:rPr lang="tr-TR" dirty="0" err="1" smtClean="0"/>
              <a:t>erektil</a:t>
            </a:r>
            <a:r>
              <a:rPr lang="tr-TR" dirty="0" smtClean="0"/>
              <a:t> </a:t>
            </a:r>
            <a:r>
              <a:rPr lang="tr-TR" dirty="0" err="1" smtClean="0"/>
              <a:t>disfonksiyonun</a:t>
            </a:r>
            <a:r>
              <a:rPr lang="tr-TR" dirty="0"/>
              <a:t> </a:t>
            </a:r>
            <a:r>
              <a:rPr lang="tr-TR" dirty="0" smtClean="0"/>
              <a:t>değerlendirilmesinde</a:t>
            </a:r>
          </a:p>
          <a:p>
            <a:endParaRPr lang="tr-TR" dirty="0"/>
          </a:p>
          <a:p>
            <a:r>
              <a:rPr lang="tr-TR" dirty="0" smtClean="0"/>
              <a:t>Kadınlarda; erkeksi (akne, seste kalınlaşma, aşırı kıllanma vb.) karakterlerin varlığında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istenir.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275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1.a. İsimlendirme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Androjenler</a:t>
            </a:r>
            <a:r>
              <a:rPr lang="tr-TR" dirty="0" smtClean="0"/>
              <a:t> (19 karbonlu)</a:t>
            </a:r>
          </a:p>
          <a:p>
            <a:pPr lvl="1"/>
            <a:r>
              <a:rPr lang="tr-TR" dirty="0" smtClean="0"/>
              <a:t>Testosteron (Testis </a:t>
            </a:r>
            <a:r>
              <a:rPr lang="tr-TR" dirty="0" err="1" smtClean="0"/>
              <a:t>steronu</a:t>
            </a:r>
            <a:r>
              <a:rPr lang="tr-TR" dirty="0" smtClean="0"/>
              <a:t> – keton)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Dihidrotestosteron</a:t>
            </a:r>
            <a:r>
              <a:rPr lang="tr-TR" dirty="0" smtClean="0"/>
              <a:t> (İki hidrojen almış testosteron)</a:t>
            </a:r>
          </a:p>
          <a:p>
            <a:pPr lvl="1"/>
            <a:r>
              <a:rPr lang="tr-TR" dirty="0"/>
              <a:t> </a:t>
            </a:r>
            <a:r>
              <a:rPr lang="tr-TR" dirty="0" err="1" smtClean="0"/>
              <a:t>Androst</a:t>
            </a:r>
            <a:r>
              <a:rPr lang="tr-TR" dirty="0" err="1" smtClean="0">
                <a:solidFill>
                  <a:srgbClr val="FF0000"/>
                </a:solidFill>
              </a:rPr>
              <a:t>ene</a:t>
            </a:r>
            <a:r>
              <a:rPr lang="tr-TR" dirty="0" err="1" smtClean="0">
                <a:solidFill>
                  <a:srgbClr val="0070C0"/>
                </a:solidFill>
              </a:rPr>
              <a:t>dion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FF0000"/>
                </a:solidFill>
              </a:rPr>
              <a:t>Çift bağ </a:t>
            </a:r>
            <a:r>
              <a:rPr lang="tr-TR" dirty="0" smtClean="0"/>
              <a:t>ve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0070C0"/>
                </a:solidFill>
              </a:rPr>
              <a:t>iki keton </a:t>
            </a:r>
            <a:r>
              <a:rPr lang="tr-TR" dirty="0" smtClean="0"/>
              <a:t>grubu taşıyan </a:t>
            </a:r>
            <a:r>
              <a:rPr lang="tr-TR" dirty="0" err="1" smtClean="0"/>
              <a:t>androjen</a:t>
            </a:r>
            <a:r>
              <a:rPr lang="tr-TR" dirty="0" smtClean="0"/>
              <a:t>)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dirty="0" smtClean="0"/>
              <a:t> Östrojenler (18 karbonlu):</a:t>
            </a:r>
            <a:endParaRPr lang="tr-TR" dirty="0"/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Östron</a:t>
            </a:r>
            <a:r>
              <a:rPr lang="tr-TR" dirty="0" smtClean="0"/>
              <a:t> (keton grubu taşır)</a:t>
            </a:r>
          </a:p>
          <a:p>
            <a:pPr lvl="1"/>
            <a:r>
              <a:rPr lang="tr-TR" dirty="0"/>
              <a:t> </a:t>
            </a:r>
            <a:r>
              <a:rPr lang="tr-TR" dirty="0" err="1" smtClean="0"/>
              <a:t>Östradiol</a:t>
            </a:r>
            <a:r>
              <a:rPr lang="tr-TR" dirty="0" smtClean="0"/>
              <a:t> (iki hidroksil grubu taşır)</a:t>
            </a:r>
          </a:p>
          <a:p>
            <a:pPr lvl="1"/>
            <a:r>
              <a:rPr lang="tr-TR" dirty="0"/>
              <a:t> </a:t>
            </a:r>
            <a:r>
              <a:rPr lang="tr-TR" dirty="0" err="1" smtClean="0"/>
              <a:t>Östriol</a:t>
            </a:r>
            <a:r>
              <a:rPr lang="tr-TR" dirty="0" smtClean="0"/>
              <a:t> (üç hidroksil grubu taşır)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Pro</a:t>
            </a:r>
            <a:r>
              <a:rPr lang="tr-TR" dirty="0" err="1" smtClean="0">
                <a:solidFill>
                  <a:srgbClr val="FF0000"/>
                </a:solidFill>
              </a:rPr>
              <a:t>gest</a:t>
            </a:r>
            <a:r>
              <a:rPr lang="tr-TR" dirty="0" err="1" smtClean="0"/>
              <a:t>eron</a:t>
            </a:r>
            <a:r>
              <a:rPr lang="tr-TR" dirty="0" smtClean="0"/>
              <a:t> (21 karbonlu): </a:t>
            </a:r>
            <a:r>
              <a:rPr lang="tr-TR" dirty="0" err="1" smtClean="0">
                <a:solidFill>
                  <a:srgbClr val="FF0000"/>
                </a:solidFill>
              </a:rPr>
              <a:t>Gest</a:t>
            </a:r>
            <a:r>
              <a:rPr lang="tr-TR" dirty="0" err="1" smtClean="0"/>
              <a:t>asyon</a:t>
            </a:r>
            <a:r>
              <a:rPr lang="tr-TR" dirty="0" smtClean="0"/>
              <a:t> (gebelik) öncesi hazırlık hormonu.</a:t>
            </a:r>
          </a:p>
          <a:p>
            <a:pPr lvl="1"/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57380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tr-TR" dirty="0" smtClean="0"/>
              <a:t>Serbest testosteron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Taşıyıcı protein (SHBG) seviyelerini etkileyen </a:t>
            </a:r>
            <a:r>
              <a:rPr lang="tr-TR" dirty="0"/>
              <a:t>(</a:t>
            </a:r>
            <a:r>
              <a:rPr lang="tr-TR" dirty="0" err="1"/>
              <a:t>tiroid</a:t>
            </a:r>
            <a:r>
              <a:rPr lang="tr-TR" dirty="0"/>
              <a:t> hastalıkları gibi)</a:t>
            </a:r>
            <a:r>
              <a:rPr lang="tr-TR" dirty="0" smtClean="0"/>
              <a:t> durumlarda, total testosteron ölçümünden daha yararlıdır.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9327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1.f. Klinik Bilgi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1934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Anabolik</a:t>
            </a:r>
            <a:r>
              <a:rPr lang="tr-TR" dirty="0" smtClean="0"/>
              <a:t> </a:t>
            </a:r>
            <a:r>
              <a:rPr lang="tr-TR" dirty="0" err="1" smtClean="0"/>
              <a:t>steroidler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Vücut geliştirme amacıyla kullanılan </a:t>
            </a:r>
            <a:r>
              <a:rPr lang="tr-TR" dirty="0" err="1" smtClean="0"/>
              <a:t>androjenik</a:t>
            </a:r>
            <a:r>
              <a:rPr lang="tr-TR" dirty="0" smtClean="0"/>
              <a:t> </a:t>
            </a:r>
            <a:r>
              <a:rPr lang="tr-TR" dirty="0" err="1" smtClean="0"/>
              <a:t>steroidlerdir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Gonadotropinleri</a:t>
            </a:r>
            <a:r>
              <a:rPr lang="tr-TR" dirty="0" smtClean="0"/>
              <a:t> baskılayıp, doğal testosteronu azaltırlar: testis küçülmesi, bozulmuş </a:t>
            </a:r>
            <a:r>
              <a:rPr lang="tr-TR" dirty="0" err="1" smtClean="0"/>
              <a:t>spermiogenez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Kardiyovasküler</a:t>
            </a:r>
            <a:r>
              <a:rPr lang="tr-TR" dirty="0" smtClean="0"/>
              <a:t> hastalık riskini artırırlar.</a:t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3977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Erkek-Tipi Kellik ve </a:t>
            </a:r>
            <a:r>
              <a:rPr lang="tr-TR" dirty="0" err="1" smtClean="0"/>
              <a:t>Benign</a:t>
            </a:r>
            <a:r>
              <a:rPr lang="tr-TR" dirty="0" smtClean="0"/>
              <a:t> Prostat </a:t>
            </a:r>
            <a:r>
              <a:rPr lang="tr-TR" dirty="0" err="1" smtClean="0"/>
              <a:t>Hipertrofisi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tr-TR" dirty="0"/>
              <a:t>5-</a:t>
            </a:r>
            <a:r>
              <a:rPr lang="el-GR" dirty="0"/>
              <a:t>α</a:t>
            </a:r>
            <a:r>
              <a:rPr lang="tr-TR" dirty="0" err="1"/>
              <a:t>lfa-redüktazın</a:t>
            </a:r>
            <a:r>
              <a:rPr lang="tr-TR" dirty="0"/>
              <a:t> etkisiyle testosteron </a:t>
            </a:r>
            <a:r>
              <a:rPr lang="tr-TR" dirty="0" err="1"/>
              <a:t>dihidrotestosterona</a:t>
            </a:r>
            <a:r>
              <a:rPr lang="tr-TR" dirty="0"/>
              <a:t> çevrilir. </a:t>
            </a:r>
          </a:p>
          <a:p>
            <a:endParaRPr lang="tr-TR" dirty="0"/>
          </a:p>
          <a:p>
            <a:r>
              <a:rPr lang="tr-TR" dirty="0"/>
              <a:t>5-alfa-redüktaz; prostat, deri, saç </a:t>
            </a:r>
            <a:r>
              <a:rPr lang="tr-TR" dirty="0" err="1"/>
              <a:t>folikülleri</a:t>
            </a:r>
            <a:r>
              <a:rPr lang="tr-TR" dirty="0"/>
              <a:t> ve beyinde bulunur.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2176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8825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289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Erkek-tipi saç dökülmesi: Genetik zemin + DHT </a:t>
            </a:r>
            <a:r>
              <a:rPr lang="tr-TR" dirty="0" err="1" smtClean="0"/>
              <a:t>maruziyeti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DHT oluşumunu engelleyen, 5-alfa-redüktaz inhibitörleri tedavide kullanılabilir.</a:t>
            </a:r>
          </a:p>
          <a:p>
            <a:endParaRPr lang="tr-TR" dirty="0"/>
          </a:p>
          <a:p>
            <a:r>
              <a:rPr lang="tr-TR" dirty="0" smtClean="0"/>
              <a:t>Yan etki olarak; cinsel istekte azalma, </a:t>
            </a:r>
            <a:r>
              <a:rPr lang="tr-TR" dirty="0" err="1" smtClean="0"/>
              <a:t>erektil</a:t>
            </a:r>
            <a:r>
              <a:rPr lang="tr-TR" dirty="0" smtClean="0"/>
              <a:t> </a:t>
            </a:r>
            <a:r>
              <a:rPr lang="tr-TR" dirty="0" err="1" smtClean="0"/>
              <a:t>disfonksiyon</a:t>
            </a:r>
            <a:r>
              <a:rPr lang="tr-TR" dirty="0" smtClean="0"/>
              <a:t> ve </a:t>
            </a:r>
            <a:r>
              <a:rPr lang="tr-TR" dirty="0" err="1" smtClean="0"/>
              <a:t>jinekomastiye</a:t>
            </a:r>
            <a:r>
              <a:rPr lang="tr-TR" dirty="0" smtClean="0"/>
              <a:t> yol açabilir.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883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0"/>
            <a:ext cx="66103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145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4000" cy="406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231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tr-TR" dirty="0" err="1" smtClean="0"/>
              <a:t>Finasterid</a:t>
            </a:r>
            <a:r>
              <a:rPr lang="tr-TR" dirty="0" smtClean="0"/>
              <a:t>: 5-alfa </a:t>
            </a:r>
            <a:r>
              <a:rPr lang="tr-TR" dirty="0" err="1" smtClean="0"/>
              <a:t>redüktaz</a:t>
            </a:r>
            <a:r>
              <a:rPr lang="tr-TR" dirty="0" smtClean="0"/>
              <a:t> inhibitörü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Benign</a:t>
            </a:r>
            <a:r>
              <a:rPr lang="tr-TR" dirty="0" smtClean="0"/>
              <a:t> prostat </a:t>
            </a:r>
            <a:r>
              <a:rPr lang="tr-TR" dirty="0" err="1" smtClean="0"/>
              <a:t>hipertrofisinde</a:t>
            </a:r>
            <a:r>
              <a:rPr lang="tr-TR" dirty="0" smtClean="0"/>
              <a:t> ve yetişkin erkek </a:t>
            </a:r>
            <a:r>
              <a:rPr lang="tr-TR" dirty="0" err="1" smtClean="0"/>
              <a:t>androjenik</a:t>
            </a:r>
            <a:r>
              <a:rPr lang="tr-TR" dirty="0" smtClean="0"/>
              <a:t> saç dökülmesinde kullanılır. </a:t>
            </a:r>
            <a:r>
              <a:rPr lang="es-ES" dirty="0" smtClean="0"/>
              <a:t>Yan etkiler</a:t>
            </a:r>
            <a:r>
              <a:rPr lang="tr-TR" dirty="0" smtClean="0"/>
              <a:t>i: </a:t>
            </a:r>
            <a:r>
              <a:rPr lang="es-ES" dirty="0" smtClean="0"/>
              <a:t>impotens, libido azalması, jinekomasti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34148" name="AutoShape 4" descr="http://www.drug3k.com/img2/propecia_12131_4_%28big%29_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767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4150" name="AutoShape 6" descr="http://www.drug3k.com/img2/propecia_12131_4_%28big%29_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767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4154" name="Picture 10" descr="https://media.licdn.com/mpr/mpr/AAEAAQAAAAAAAANuAAAAJGM2NDk2ODE1LWYxY2MtNGM3Yy05NzNkLTM2Y2ZhZDliOTgw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933056"/>
            <a:ext cx="4762500" cy="2724151"/>
          </a:xfrm>
          <a:prstGeom prst="rect">
            <a:avLst/>
          </a:prstGeom>
          <a:noFill/>
        </p:spPr>
      </p:pic>
      <p:pic>
        <p:nvPicPr>
          <p:cNvPr id="134156" name="Picture 12" descr="http://media.saglikportali.com/images/medicine/propecia-film-tablet-1-mg-28-film-tabletlik-blister-ambalaj-11191_thumb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61656"/>
            <a:ext cx="4381617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55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Testosteron ve </a:t>
            </a:r>
            <a:r>
              <a:rPr lang="tr-TR" dirty="0" err="1" smtClean="0"/>
              <a:t>androstenedion</a:t>
            </a:r>
            <a:r>
              <a:rPr lang="tr-TR" dirty="0" smtClean="0"/>
              <a:t>, </a:t>
            </a:r>
            <a:r>
              <a:rPr lang="tr-TR" dirty="0" err="1" smtClean="0"/>
              <a:t>aromataz</a:t>
            </a:r>
            <a:r>
              <a:rPr lang="tr-TR" dirty="0" smtClean="0"/>
              <a:t> enzimi aracılığıyla östrojenlere çevrilebilir. </a:t>
            </a:r>
          </a:p>
          <a:p>
            <a:endParaRPr lang="tr-TR" dirty="0"/>
          </a:p>
          <a:p>
            <a:r>
              <a:rPr lang="tr-TR" dirty="0" err="1" smtClean="0"/>
              <a:t>Aromataz</a:t>
            </a:r>
            <a:r>
              <a:rPr lang="tr-TR" dirty="0" smtClean="0"/>
              <a:t> aktivitesi başlıca </a:t>
            </a:r>
            <a:r>
              <a:rPr lang="tr-TR" dirty="0" err="1" smtClean="0"/>
              <a:t>adipoz</a:t>
            </a:r>
            <a:r>
              <a:rPr lang="tr-TR" dirty="0" smtClean="0"/>
              <a:t> dokuda görülür.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45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-OH : Hidroksil grubu</a:t>
            </a:r>
          </a:p>
          <a:p>
            <a:r>
              <a:rPr lang="tr-TR" dirty="0" smtClean="0"/>
              <a:t>R-OH : </a:t>
            </a:r>
            <a:r>
              <a:rPr lang="tr-TR" dirty="0" err="1" smtClean="0"/>
              <a:t>Alk</a:t>
            </a:r>
            <a:r>
              <a:rPr lang="tr-TR" dirty="0" smtClean="0"/>
              <a:t>-ol (-ol)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        :   Karbonil Grubu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         :   Keton (-on)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15714" name="Picture 2" descr="https://dr282zn36sxxg.cloudfront.net/datastreams/f-d%3A5cef7a8275ae4c7482620c34db0780871eb87a6e945ca5fecf5be26f%2BIMAGE%2BIMAGE.1"/>
          <p:cNvPicPr>
            <a:picLocks noChangeAspect="1" noChangeArrowheads="1"/>
          </p:cNvPicPr>
          <p:nvPr/>
        </p:nvPicPr>
        <p:blipFill>
          <a:blip r:embed="rId2" cstate="print"/>
          <a:srcRect t="-8558" r="69760"/>
          <a:stretch>
            <a:fillRect/>
          </a:stretch>
        </p:blipFill>
        <p:spPr bwMode="auto">
          <a:xfrm>
            <a:off x="935596" y="3212976"/>
            <a:ext cx="1008112" cy="1198815"/>
          </a:xfrm>
          <a:prstGeom prst="rect">
            <a:avLst/>
          </a:prstGeom>
          <a:noFill/>
        </p:spPr>
      </p:pic>
      <p:pic>
        <p:nvPicPr>
          <p:cNvPr id="115716" name="Picture 4" descr="https://dr282zn36sxxg.cloudfront.net/datastreams/f-d%3Ae529990b55601a6e2ec53bc5e7ad3d4c29662498a8c5ac3b9802eedc%2BIMAGE%2BIMAGE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41168"/>
            <a:ext cx="1368152" cy="97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577327" cy="588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753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8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146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2</a:t>
            </a:r>
            <a:r>
              <a:rPr lang="tr-TR" dirty="0" smtClean="0"/>
              <a:t>. Kadın </a:t>
            </a:r>
            <a:r>
              <a:rPr lang="tr-TR" dirty="0" err="1" smtClean="0"/>
              <a:t>Genital</a:t>
            </a:r>
            <a:r>
              <a:rPr lang="tr-TR" dirty="0" smtClean="0"/>
              <a:t> Sistem Biyokimyası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/>
              <a:t>2</a:t>
            </a:r>
            <a:r>
              <a:rPr lang="tr-TR" dirty="0" smtClean="0"/>
              <a:t>.a. </a:t>
            </a:r>
            <a:r>
              <a:rPr lang="tr-TR" dirty="0" err="1" smtClean="0"/>
              <a:t>Menstruel</a:t>
            </a:r>
            <a:r>
              <a:rPr lang="tr-TR" dirty="0" smtClean="0"/>
              <a:t> </a:t>
            </a:r>
            <a:r>
              <a:rPr lang="tr-TR" dirty="0" err="1" smtClean="0"/>
              <a:t>Siklus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77806"/>
            <a:ext cx="7725345" cy="525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Foliküler</a:t>
            </a:r>
            <a:r>
              <a:rPr lang="tr-TR" dirty="0" smtClean="0"/>
              <a:t> devrenin erken döneminde FSH konsantrasyonları yükselir; fakat </a:t>
            </a:r>
            <a:r>
              <a:rPr lang="tr-TR" dirty="0" err="1" smtClean="0"/>
              <a:t>ovulasyon</a:t>
            </a:r>
            <a:r>
              <a:rPr lang="tr-TR" dirty="0" smtClean="0"/>
              <a:t> yaklaştıkça azalır.</a:t>
            </a:r>
          </a:p>
          <a:p>
            <a:endParaRPr lang="tr-TR" dirty="0" smtClean="0"/>
          </a:p>
          <a:p>
            <a:r>
              <a:rPr lang="tr-TR" dirty="0" err="1" smtClean="0"/>
              <a:t>Foliküller</a:t>
            </a:r>
            <a:r>
              <a:rPr lang="tr-TR" dirty="0" smtClean="0"/>
              <a:t> büyüdükçe </a:t>
            </a:r>
            <a:r>
              <a:rPr lang="tr-TR" dirty="0" err="1" smtClean="0"/>
              <a:t>östradiol</a:t>
            </a:r>
            <a:r>
              <a:rPr lang="tr-TR" dirty="0" smtClean="0"/>
              <a:t> salınımı da artar.</a:t>
            </a:r>
          </a:p>
          <a:p>
            <a:endParaRPr lang="tr-TR" dirty="0"/>
          </a:p>
          <a:p>
            <a:r>
              <a:rPr lang="tr-TR" dirty="0" err="1"/>
              <a:t>Foliküler</a:t>
            </a:r>
            <a:r>
              <a:rPr lang="tr-TR" dirty="0"/>
              <a:t> devrenin sonunda, </a:t>
            </a:r>
            <a:r>
              <a:rPr lang="tr-TR" dirty="0" err="1"/>
              <a:t>ovulasyondan</a:t>
            </a:r>
            <a:r>
              <a:rPr lang="tr-TR" dirty="0"/>
              <a:t> hemen önce, östrojen </a:t>
            </a:r>
            <a:r>
              <a:rPr lang="tr-TR" dirty="0" err="1"/>
              <a:t>sekresyonu</a:t>
            </a:r>
            <a:r>
              <a:rPr lang="tr-TR" dirty="0"/>
              <a:t> çok yüksek seviyelere ulaşır.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LH konsantrasyonu </a:t>
            </a:r>
            <a:r>
              <a:rPr lang="tr-TR" dirty="0" err="1"/>
              <a:t>foliküler</a:t>
            </a:r>
            <a:r>
              <a:rPr lang="tr-TR" dirty="0"/>
              <a:t> devrenin sonlarına doğru artmaya başlar. 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Geç </a:t>
            </a:r>
            <a:r>
              <a:rPr lang="tr-TR" dirty="0" err="1" smtClean="0"/>
              <a:t>foliküler</a:t>
            </a:r>
            <a:r>
              <a:rPr lang="tr-TR" dirty="0" smtClean="0"/>
              <a:t> safhada östrojenin pozitif </a:t>
            </a:r>
            <a:r>
              <a:rPr lang="tr-TR" dirty="0" err="1" smtClean="0"/>
              <a:t>feedback</a:t>
            </a:r>
            <a:r>
              <a:rPr lang="tr-TR" dirty="0" smtClean="0"/>
              <a:t> etkisi, LH pikine neden olur.</a:t>
            </a:r>
          </a:p>
          <a:p>
            <a:endParaRPr lang="tr-TR" dirty="0" smtClean="0"/>
          </a:p>
          <a:p>
            <a:r>
              <a:rPr lang="tr-TR" dirty="0" smtClean="0"/>
              <a:t>LH piki </a:t>
            </a:r>
            <a:r>
              <a:rPr lang="tr-TR" dirty="0" err="1" smtClean="0"/>
              <a:t>ovulasyon</a:t>
            </a:r>
            <a:r>
              <a:rPr lang="tr-TR" dirty="0" smtClean="0"/>
              <a:t> için gereklidir.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908"/>
            <a:ext cx="9144000" cy="68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Korpus</a:t>
            </a:r>
            <a:r>
              <a:rPr lang="tr-TR" dirty="0"/>
              <a:t> </a:t>
            </a:r>
            <a:r>
              <a:rPr lang="tr-TR" dirty="0" err="1" smtClean="0"/>
              <a:t>luteum</a:t>
            </a:r>
            <a:r>
              <a:rPr lang="tr-TR" dirty="0"/>
              <a:t>,</a:t>
            </a:r>
            <a:r>
              <a:rPr lang="tr-TR" dirty="0" smtClean="0"/>
              <a:t> başlıca </a:t>
            </a:r>
            <a:r>
              <a:rPr lang="tr-TR" dirty="0" err="1" smtClean="0"/>
              <a:t>progesteron</a:t>
            </a:r>
            <a:r>
              <a:rPr lang="tr-TR" dirty="0" smtClean="0"/>
              <a:t> ve </a:t>
            </a:r>
            <a:r>
              <a:rPr lang="tr-TR" dirty="0" err="1" smtClean="0"/>
              <a:t>östradiol</a:t>
            </a:r>
            <a:r>
              <a:rPr lang="tr-TR" dirty="0" smtClean="0"/>
              <a:t> salgılar; ayrıca tıpkı </a:t>
            </a:r>
            <a:r>
              <a:rPr lang="tr-TR" dirty="0" err="1" smtClean="0"/>
              <a:t>Sertoli</a:t>
            </a:r>
            <a:r>
              <a:rPr lang="tr-TR" dirty="0" smtClean="0"/>
              <a:t> hücreleri gibi </a:t>
            </a:r>
            <a:r>
              <a:rPr lang="tr-TR" dirty="0" err="1" smtClean="0"/>
              <a:t>inhibin</a:t>
            </a:r>
            <a:r>
              <a:rPr lang="tr-TR" dirty="0" smtClean="0"/>
              <a:t> salgılayarak </a:t>
            </a:r>
            <a:r>
              <a:rPr lang="tr-TR" dirty="0" err="1" smtClean="0"/>
              <a:t>FSH’yı</a:t>
            </a:r>
            <a:r>
              <a:rPr lang="tr-TR" dirty="0" smtClean="0"/>
              <a:t> </a:t>
            </a:r>
            <a:r>
              <a:rPr lang="tr-TR" dirty="0" err="1" smtClean="0"/>
              <a:t>süprese</a:t>
            </a:r>
            <a:r>
              <a:rPr lang="tr-TR" dirty="0" smtClean="0"/>
              <a:t> eder.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Progesteron</a:t>
            </a:r>
            <a:r>
              <a:rPr lang="tr-TR" dirty="0"/>
              <a:t> </a:t>
            </a:r>
            <a:r>
              <a:rPr lang="tr-TR" dirty="0" err="1"/>
              <a:t>periferik</a:t>
            </a:r>
            <a:r>
              <a:rPr lang="tr-TR" dirty="0"/>
              <a:t> kan akımını azaltır. Bu yüzden </a:t>
            </a:r>
            <a:r>
              <a:rPr lang="tr-TR" dirty="0" err="1"/>
              <a:t>lüteal</a:t>
            </a:r>
            <a:r>
              <a:rPr lang="tr-TR" dirty="0"/>
              <a:t> fazda vücut sıcaklığı 0,5 </a:t>
            </a:r>
            <a:r>
              <a:rPr lang="tr-TR" baseline="30000" dirty="0" err="1"/>
              <a:t>o</a:t>
            </a:r>
            <a:r>
              <a:rPr lang="tr-TR" dirty="0" err="1"/>
              <a:t>C</a:t>
            </a:r>
            <a:r>
              <a:rPr lang="tr-TR" dirty="0"/>
              <a:t> artar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Gebelik oluşmazsa, </a:t>
            </a:r>
            <a:r>
              <a:rPr lang="tr-TR" dirty="0" err="1" smtClean="0"/>
              <a:t>korpus</a:t>
            </a:r>
            <a:r>
              <a:rPr lang="tr-TR" dirty="0" smtClean="0"/>
              <a:t> </a:t>
            </a:r>
            <a:r>
              <a:rPr lang="tr-TR" dirty="0" err="1" smtClean="0"/>
              <a:t>luteumun</a:t>
            </a:r>
            <a:r>
              <a:rPr lang="tr-TR" dirty="0" smtClean="0"/>
              <a:t> fonksiyonunun azalmasına bağlı olarak, östrojen ve </a:t>
            </a:r>
            <a:r>
              <a:rPr lang="tr-TR" dirty="0" err="1" smtClean="0"/>
              <a:t>progesteron</a:t>
            </a:r>
            <a:r>
              <a:rPr lang="tr-TR" dirty="0" smtClean="0"/>
              <a:t> düzeyleri düşer ve </a:t>
            </a:r>
            <a:r>
              <a:rPr lang="tr-TR" dirty="0" err="1" smtClean="0"/>
              <a:t>endometrium</a:t>
            </a:r>
            <a:r>
              <a:rPr lang="tr-TR" dirty="0" smtClean="0"/>
              <a:t> yıkımı başlar: </a:t>
            </a:r>
            <a:r>
              <a:rPr lang="tr-TR" dirty="0" err="1" smtClean="0"/>
              <a:t>menstruel</a:t>
            </a:r>
            <a:r>
              <a:rPr lang="tr-TR" dirty="0" smtClean="0"/>
              <a:t> kanama.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176464" cy="369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744416" cy="331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2.b. Gebelik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Gebelik oluşursa </a:t>
            </a:r>
            <a:r>
              <a:rPr lang="tr-TR" dirty="0" err="1" smtClean="0"/>
              <a:t>korpus</a:t>
            </a:r>
            <a:r>
              <a:rPr lang="tr-TR" dirty="0" smtClean="0"/>
              <a:t> </a:t>
            </a:r>
            <a:r>
              <a:rPr lang="tr-TR" dirty="0" err="1" smtClean="0"/>
              <a:t>luteum</a:t>
            </a:r>
            <a:r>
              <a:rPr lang="tr-TR" dirty="0" smtClean="0"/>
              <a:t> korunur.</a:t>
            </a:r>
          </a:p>
          <a:p>
            <a:endParaRPr lang="tr-TR" dirty="0" smtClean="0"/>
          </a:p>
          <a:p>
            <a:r>
              <a:rPr lang="tr-TR" dirty="0" smtClean="0"/>
              <a:t>Gebeliğin ilk 2 ayında </a:t>
            </a:r>
            <a:r>
              <a:rPr lang="tr-TR" dirty="0" err="1" smtClean="0"/>
              <a:t>progesteronun</a:t>
            </a:r>
            <a:r>
              <a:rPr lang="tr-TR" dirty="0" smtClean="0"/>
              <a:t> ana kaynağı </a:t>
            </a:r>
            <a:r>
              <a:rPr lang="tr-TR" dirty="0" err="1" smtClean="0"/>
              <a:t>korpus</a:t>
            </a:r>
            <a:r>
              <a:rPr lang="tr-TR" dirty="0" smtClean="0"/>
              <a:t> </a:t>
            </a:r>
            <a:r>
              <a:rPr lang="tr-TR" dirty="0" err="1" smtClean="0"/>
              <a:t>luteumdur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Plasenta </a:t>
            </a:r>
            <a:r>
              <a:rPr lang="tr-TR" dirty="0" err="1" smtClean="0"/>
              <a:t>progesteron</a:t>
            </a:r>
            <a:r>
              <a:rPr lang="tr-TR" dirty="0" smtClean="0"/>
              <a:t> sentezindeki başat rolü yaklaşık olarak 2. aydan itibaren üstlenmeye başlar.</a:t>
            </a:r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Fetusun</a:t>
            </a:r>
            <a:r>
              <a:rPr lang="tr-TR" dirty="0" smtClean="0"/>
              <a:t> </a:t>
            </a:r>
            <a:r>
              <a:rPr lang="tr-TR" dirty="0" err="1" smtClean="0"/>
              <a:t>sinsityotrofoblastik</a:t>
            </a:r>
            <a:r>
              <a:rPr lang="tr-TR" dirty="0" smtClean="0"/>
              <a:t> hücreleri </a:t>
            </a:r>
            <a:r>
              <a:rPr lang="tr-TR" dirty="0" err="1" smtClean="0"/>
              <a:t>koryonik</a:t>
            </a:r>
            <a:r>
              <a:rPr lang="tr-TR" dirty="0" smtClean="0"/>
              <a:t> </a:t>
            </a:r>
            <a:r>
              <a:rPr lang="tr-TR" dirty="0" err="1" smtClean="0"/>
              <a:t>gonadotropin</a:t>
            </a:r>
            <a:r>
              <a:rPr lang="tr-TR" dirty="0" smtClean="0"/>
              <a:t> (</a:t>
            </a:r>
            <a:r>
              <a:rPr lang="tr-TR" dirty="0" err="1" smtClean="0"/>
              <a:t>hCG</a:t>
            </a:r>
            <a:r>
              <a:rPr lang="tr-TR" dirty="0" smtClean="0"/>
              <a:t>) üretir; bu hormon LH ile benzer etkiler gösterir ve </a:t>
            </a:r>
            <a:r>
              <a:rPr lang="tr-TR" dirty="0" err="1" smtClean="0"/>
              <a:t>korpus</a:t>
            </a:r>
            <a:r>
              <a:rPr lang="tr-TR" dirty="0" smtClean="0"/>
              <a:t> </a:t>
            </a:r>
            <a:r>
              <a:rPr lang="tr-TR" dirty="0" err="1" smtClean="0"/>
              <a:t>luteumun</a:t>
            </a:r>
            <a:r>
              <a:rPr lang="tr-TR" dirty="0" smtClean="0"/>
              <a:t> devamlılığını sağlar. </a:t>
            </a:r>
          </a:p>
          <a:p>
            <a:endParaRPr lang="tr-TR" dirty="0" smtClean="0"/>
          </a:p>
          <a:p>
            <a:r>
              <a:rPr lang="tr-TR" dirty="0" smtClean="0"/>
              <a:t>Gebelikte plasentadan salınan ana östrojen </a:t>
            </a:r>
            <a:r>
              <a:rPr lang="tr-TR" dirty="0" err="1" smtClean="0"/>
              <a:t>östrioldür</a:t>
            </a:r>
            <a:r>
              <a:rPr lang="tr-TR" dirty="0" smtClean="0"/>
              <a:t> (E3).</a:t>
            </a:r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2.c. Menopoz ve </a:t>
            </a:r>
            <a:r>
              <a:rPr lang="tr-TR" dirty="0" err="1" smtClean="0"/>
              <a:t>Postmenopozal</a:t>
            </a:r>
            <a:r>
              <a:rPr lang="tr-TR" dirty="0" smtClean="0"/>
              <a:t> Dönem</a:t>
            </a: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Menopoz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Meno</a:t>
            </a:r>
            <a:r>
              <a:rPr lang="tr-TR" dirty="0" smtClean="0"/>
              <a:t> (</a:t>
            </a:r>
            <a:r>
              <a:rPr lang="tr-TR" dirty="0" err="1" smtClean="0"/>
              <a:t>month</a:t>
            </a:r>
            <a:r>
              <a:rPr lang="tr-TR" dirty="0" smtClean="0"/>
              <a:t> - ay) aylık </a:t>
            </a:r>
            <a:r>
              <a:rPr lang="tr-TR" dirty="0" err="1" smtClean="0"/>
              <a:t>siklus</a:t>
            </a:r>
            <a:r>
              <a:rPr lang="tr-TR" dirty="0" smtClean="0"/>
              <a:t> ve </a:t>
            </a:r>
            <a:r>
              <a:rPr lang="tr-TR" dirty="0" err="1" smtClean="0"/>
              <a:t>pausis</a:t>
            </a:r>
            <a:r>
              <a:rPr lang="tr-TR" dirty="0" smtClean="0"/>
              <a:t> (</a:t>
            </a:r>
            <a:r>
              <a:rPr lang="tr-TR" dirty="0" err="1" smtClean="0"/>
              <a:t>pause</a:t>
            </a:r>
            <a:r>
              <a:rPr lang="tr-TR" dirty="0" smtClean="0"/>
              <a:t>, </a:t>
            </a:r>
            <a:r>
              <a:rPr lang="tr-TR" dirty="0" err="1" smtClean="0"/>
              <a:t>ceasing</a:t>
            </a:r>
            <a:r>
              <a:rPr lang="tr-TR" dirty="0" smtClean="0"/>
              <a:t> - durma) kesilme anlamına gelir.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Menopoz: aylık </a:t>
            </a:r>
            <a:r>
              <a:rPr lang="tr-TR" dirty="0" err="1" smtClean="0"/>
              <a:t>siklusların</a:t>
            </a:r>
            <a:r>
              <a:rPr lang="tr-TR" dirty="0" smtClean="0"/>
              <a:t> sona ermesi.</a:t>
            </a: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45-55 yaşları arasında </a:t>
            </a:r>
            <a:r>
              <a:rPr lang="tr-TR" dirty="0" err="1" smtClean="0"/>
              <a:t>menstruel</a:t>
            </a:r>
            <a:r>
              <a:rPr lang="tr-TR" dirty="0" smtClean="0"/>
              <a:t> </a:t>
            </a:r>
            <a:r>
              <a:rPr lang="tr-TR" dirty="0" err="1" smtClean="0"/>
              <a:t>siklus</a:t>
            </a:r>
            <a:r>
              <a:rPr lang="tr-TR" dirty="0" smtClean="0"/>
              <a:t> bozulur ve kalıcı olarak ortadan kalkar.</a:t>
            </a:r>
          </a:p>
          <a:p>
            <a:endParaRPr lang="tr-TR" dirty="0" smtClean="0"/>
          </a:p>
          <a:p>
            <a:r>
              <a:rPr lang="tr-TR" dirty="0" err="1" smtClean="0"/>
              <a:t>Overlerin</a:t>
            </a:r>
            <a:r>
              <a:rPr lang="tr-TR" dirty="0" smtClean="0"/>
              <a:t> östrojen ve </a:t>
            </a:r>
            <a:r>
              <a:rPr lang="tr-TR" dirty="0" err="1" smtClean="0"/>
              <a:t>inhibin</a:t>
            </a:r>
            <a:r>
              <a:rPr lang="tr-TR" dirty="0" smtClean="0"/>
              <a:t> sentezinin durması, </a:t>
            </a:r>
            <a:r>
              <a:rPr lang="tr-TR" dirty="0" err="1" smtClean="0"/>
              <a:t>gonadotropin</a:t>
            </a:r>
            <a:r>
              <a:rPr lang="tr-TR" dirty="0" smtClean="0"/>
              <a:t> (FSH ve LH) yapımını artırır.</a:t>
            </a:r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Adrenal </a:t>
            </a:r>
            <a:r>
              <a:rPr lang="tr-TR" dirty="0" err="1" smtClean="0"/>
              <a:t>androstenedionun</a:t>
            </a:r>
            <a:r>
              <a:rPr lang="tr-TR" dirty="0" smtClean="0"/>
              <a:t> </a:t>
            </a:r>
            <a:r>
              <a:rPr lang="tr-TR" dirty="0" err="1" smtClean="0"/>
              <a:t>periferal</a:t>
            </a:r>
            <a:r>
              <a:rPr lang="tr-TR" dirty="0" smtClean="0"/>
              <a:t> </a:t>
            </a:r>
            <a:r>
              <a:rPr lang="tr-TR" dirty="0" err="1" smtClean="0"/>
              <a:t>aromatizasyonundan</a:t>
            </a:r>
            <a:r>
              <a:rPr lang="tr-TR" dirty="0" smtClean="0"/>
              <a:t> kaynaklanan </a:t>
            </a:r>
            <a:r>
              <a:rPr lang="tr-TR" dirty="0" err="1" smtClean="0"/>
              <a:t>östron</a:t>
            </a:r>
            <a:r>
              <a:rPr lang="tr-TR" dirty="0" smtClean="0"/>
              <a:t>, </a:t>
            </a:r>
            <a:r>
              <a:rPr lang="tr-TR" dirty="0" err="1" smtClean="0"/>
              <a:t>postmenopozal</a:t>
            </a:r>
            <a:r>
              <a:rPr lang="tr-TR" dirty="0" smtClean="0"/>
              <a:t> dönemin başlıca östrojenidir.</a:t>
            </a:r>
          </a:p>
          <a:p>
            <a:endParaRPr lang="tr-TR" dirty="0" smtClean="0"/>
          </a:p>
          <a:p>
            <a:r>
              <a:rPr lang="tr-TR" dirty="0" smtClean="0"/>
              <a:t>Özellikle şişman kadınlarda, yüksek </a:t>
            </a:r>
            <a:r>
              <a:rPr lang="tr-TR" dirty="0" err="1" smtClean="0"/>
              <a:t>östron</a:t>
            </a:r>
            <a:r>
              <a:rPr lang="tr-TR" dirty="0" smtClean="0"/>
              <a:t> düzeyleri görülebilir. 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err="1" smtClean="0"/>
              <a:t>Östron</a:t>
            </a:r>
            <a:r>
              <a:rPr lang="tr-TR" dirty="0" smtClean="0"/>
              <a:t>, zayıf bir östrojendir; FSH ve </a:t>
            </a:r>
            <a:r>
              <a:rPr lang="tr-TR" dirty="0" err="1" smtClean="0"/>
              <a:t>LH’yı</a:t>
            </a:r>
            <a:r>
              <a:rPr lang="tr-TR" dirty="0" smtClean="0"/>
              <a:t> baskılayamaz.</a:t>
            </a:r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Postmenopozal</a:t>
            </a:r>
            <a:r>
              <a:rPr lang="tr-TR" dirty="0" smtClean="0"/>
              <a:t> kadınlarda östrojen/</a:t>
            </a:r>
            <a:r>
              <a:rPr lang="tr-TR" dirty="0" err="1" smtClean="0"/>
              <a:t>androjen</a:t>
            </a:r>
            <a:r>
              <a:rPr lang="tr-TR" dirty="0" smtClean="0"/>
              <a:t> oranı azaldığı için </a:t>
            </a:r>
            <a:r>
              <a:rPr lang="tr-TR" dirty="0" err="1" smtClean="0"/>
              <a:t>hirsutizm</a:t>
            </a:r>
            <a:r>
              <a:rPr lang="tr-TR" dirty="0" smtClean="0"/>
              <a:t> görülebilir.</a:t>
            </a:r>
          </a:p>
          <a:p>
            <a:endParaRPr lang="tr-TR" dirty="0" smtClean="0"/>
          </a:p>
          <a:p>
            <a:r>
              <a:rPr lang="tr-TR" dirty="0" smtClean="0"/>
              <a:t>Östrojen yetersizliği kemik erimesine neden olur (osteoporoz). </a:t>
            </a:r>
          </a:p>
          <a:p>
            <a:endParaRPr lang="tr-TR" dirty="0"/>
          </a:p>
          <a:p>
            <a:r>
              <a:rPr lang="tr-TR" dirty="0" smtClean="0"/>
              <a:t>Kemik erimesini önlemek için östrojen </a:t>
            </a:r>
            <a:r>
              <a:rPr lang="tr-TR" dirty="0" err="1" smtClean="0"/>
              <a:t>replasman</a:t>
            </a:r>
            <a:r>
              <a:rPr lang="tr-TR" dirty="0" smtClean="0"/>
              <a:t> tedavisi gerekebilir.</a:t>
            </a:r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Östrojenler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tr-TR" dirty="0" smtClean="0"/>
              <a:t>Etki güçleri: </a:t>
            </a:r>
            <a:r>
              <a:rPr lang="tr-TR" dirty="0" err="1" smtClean="0"/>
              <a:t>Östradiol</a:t>
            </a:r>
            <a:r>
              <a:rPr lang="tr-TR" dirty="0" smtClean="0"/>
              <a:t> &gt; </a:t>
            </a:r>
            <a:r>
              <a:rPr lang="tr-TR" dirty="0" err="1" smtClean="0"/>
              <a:t>Östron</a:t>
            </a:r>
            <a:r>
              <a:rPr lang="tr-TR" dirty="0" smtClean="0"/>
              <a:t> &gt; </a:t>
            </a:r>
            <a:r>
              <a:rPr lang="tr-TR" dirty="0" err="1" smtClean="0"/>
              <a:t>Östriol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Östradiol</a:t>
            </a:r>
            <a:r>
              <a:rPr lang="tr-TR" dirty="0" smtClean="0"/>
              <a:t>: Üreme çağında</a:t>
            </a:r>
          </a:p>
          <a:p>
            <a:r>
              <a:rPr lang="tr-TR" dirty="0" err="1" smtClean="0"/>
              <a:t>Östron</a:t>
            </a:r>
            <a:r>
              <a:rPr lang="tr-TR" dirty="0" smtClean="0"/>
              <a:t>: </a:t>
            </a:r>
            <a:r>
              <a:rPr lang="tr-TR" dirty="0" err="1" smtClean="0"/>
              <a:t>Postmenopozal</a:t>
            </a:r>
            <a:r>
              <a:rPr lang="tr-TR" dirty="0" smtClean="0"/>
              <a:t> dönemde</a:t>
            </a:r>
          </a:p>
          <a:p>
            <a:r>
              <a:rPr lang="tr-TR" dirty="0" err="1" smtClean="0"/>
              <a:t>Östriol</a:t>
            </a:r>
            <a:r>
              <a:rPr lang="tr-TR" dirty="0" smtClean="0"/>
              <a:t>: Gebelikte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1857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2.d. Laboratuvar Testleri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36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3000" dirty="0" smtClean="0"/>
              <a:t>Kolesterol ilk kez safra taşında belirlenmiştir.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82712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/>
          <a:lstStyle/>
          <a:p>
            <a:r>
              <a:rPr lang="tr-TR" dirty="0" smtClean="0"/>
              <a:t>FSH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Hipofiz fonksiyonlarını, </a:t>
            </a:r>
            <a:r>
              <a:rPr lang="tr-TR" dirty="0" err="1" smtClean="0"/>
              <a:t>menstrüel</a:t>
            </a:r>
            <a:r>
              <a:rPr lang="tr-TR" dirty="0" smtClean="0"/>
              <a:t> </a:t>
            </a:r>
            <a:r>
              <a:rPr lang="tr-TR" dirty="0" err="1" smtClean="0"/>
              <a:t>siklusu</a:t>
            </a:r>
            <a:r>
              <a:rPr lang="tr-TR" dirty="0" smtClean="0"/>
              <a:t>, </a:t>
            </a:r>
            <a:r>
              <a:rPr lang="tr-TR" dirty="0" err="1" smtClean="0"/>
              <a:t>infertiliteyi</a:t>
            </a:r>
            <a:r>
              <a:rPr lang="tr-TR" dirty="0" smtClean="0"/>
              <a:t>, </a:t>
            </a:r>
            <a:r>
              <a:rPr lang="tr-TR" dirty="0" err="1" smtClean="0"/>
              <a:t>hipogonadizmi</a:t>
            </a:r>
            <a:r>
              <a:rPr lang="tr-TR" dirty="0" smtClean="0"/>
              <a:t> ve menopozu</a:t>
            </a:r>
            <a:r>
              <a:rPr lang="tr-TR" dirty="0"/>
              <a:t> </a:t>
            </a:r>
            <a:r>
              <a:rPr lang="tr-TR" dirty="0" smtClean="0"/>
              <a:t>değerlendirmek için istenir.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FSH için referans aralıkları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07704" y="1340768"/>
          <a:ext cx="5486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24068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Erkeklerde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FSH (IU/L)</a:t>
                      </a:r>
                      <a:endParaRPr lang="tr-TR" dirty="0"/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Püberte</a:t>
                      </a:r>
                      <a:r>
                        <a:rPr lang="tr-TR" dirty="0" smtClean="0"/>
                        <a:t> Öncesi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0 - 5</a:t>
                      </a:r>
                      <a:endParaRPr lang="tr-TR" dirty="0"/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Püberte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0.3</a:t>
                      </a:r>
                      <a:r>
                        <a:rPr lang="tr-TR" baseline="0" dirty="0" smtClean="0"/>
                        <a:t> - 10</a:t>
                      </a:r>
                      <a:endParaRPr lang="tr-TR" dirty="0"/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Erişkin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1.5 – 12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979712" y="3140968"/>
          <a:ext cx="5486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24068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Kadınlarda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FSH (IU/L)</a:t>
                      </a:r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Püberte</a:t>
                      </a:r>
                      <a:r>
                        <a:rPr lang="tr-TR" dirty="0" smtClean="0"/>
                        <a:t> Öncesi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0 - 4</a:t>
                      </a:r>
                      <a:endParaRPr lang="tr-TR" dirty="0"/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Püberte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0.3 - 10</a:t>
                      </a:r>
                      <a:endParaRPr lang="tr-TR" dirty="0"/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Erişkin</a:t>
                      </a:r>
                    </a:p>
                    <a:p>
                      <a:pPr algn="ctr"/>
                      <a:r>
                        <a:rPr lang="tr-TR" dirty="0" err="1" smtClean="0"/>
                        <a:t>Foliküler</a:t>
                      </a:r>
                      <a:r>
                        <a:rPr lang="tr-TR" dirty="0" smtClean="0"/>
                        <a:t> Faz</a:t>
                      </a:r>
                    </a:p>
                    <a:p>
                      <a:pPr algn="ctr"/>
                      <a:r>
                        <a:rPr lang="tr-TR" dirty="0" err="1" smtClean="0"/>
                        <a:t>Midsiklus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Luteal</a:t>
                      </a:r>
                      <a:r>
                        <a:rPr lang="tr-TR" dirty="0" smtClean="0"/>
                        <a:t> faz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2.5 – 10</a:t>
                      </a:r>
                    </a:p>
                    <a:p>
                      <a:pPr algn="ctr"/>
                      <a:r>
                        <a:rPr lang="tr-TR" dirty="0" smtClean="0"/>
                        <a:t>3 – 18</a:t>
                      </a:r>
                    </a:p>
                    <a:p>
                      <a:pPr algn="ctr"/>
                      <a:r>
                        <a:rPr lang="tr-TR" dirty="0" smtClean="0"/>
                        <a:t>1.5 - 9</a:t>
                      </a:r>
                      <a:endParaRPr lang="tr-TR" dirty="0"/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Postmenopozal</a:t>
                      </a:r>
                      <a:r>
                        <a:rPr lang="tr-TR" baseline="0" dirty="0" smtClean="0"/>
                        <a:t> Dönem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23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- 135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LH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Hipofiz hastalıklarında GH ile birlikte ilk etkilenen hormonlardan biridir.</a:t>
            </a:r>
          </a:p>
          <a:p>
            <a:endParaRPr lang="tr-TR" dirty="0"/>
          </a:p>
          <a:p>
            <a:r>
              <a:rPr lang="tr-TR" dirty="0" smtClean="0"/>
              <a:t>Bunun dışında, </a:t>
            </a:r>
            <a:r>
              <a:rPr lang="tr-TR" dirty="0" err="1" smtClean="0"/>
              <a:t>menstruel</a:t>
            </a:r>
            <a:r>
              <a:rPr lang="tr-TR" dirty="0" smtClean="0"/>
              <a:t> düzensizliklerin ve </a:t>
            </a:r>
            <a:r>
              <a:rPr lang="tr-TR" dirty="0" err="1" smtClean="0"/>
              <a:t>infertilitenin</a:t>
            </a:r>
            <a:r>
              <a:rPr lang="tr-TR" dirty="0" smtClean="0"/>
              <a:t> değerlendirilmesinde ve </a:t>
            </a:r>
            <a:r>
              <a:rPr lang="tr-TR" dirty="0" err="1" smtClean="0"/>
              <a:t>ovulasyonun</a:t>
            </a:r>
            <a:r>
              <a:rPr lang="tr-TR" dirty="0" smtClean="0"/>
              <a:t> saptanmasında kullanılır.</a:t>
            </a:r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Östradiol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Kadınlarda, genel olarak, erken veya geç </a:t>
            </a:r>
            <a:r>
              <a:rPr lang="tr-TR" dirty="0" err="1" smtClean="0"/>
              <a:t>pübertenin</a:t>
            </a:r>
            <a:r>
              <a:rPr lang="tr-TR" dirty="0" smtClean="0"/>
              <a:t> ve </a:t>
            </a:r>
            <a:r>
              <a:rPr lang="tr-TR" dirty="0" err="1" smtClean="0"/>
              <a:t>hipogonadizmin</a:t>
            </a:r>
            <a:r>
              <a:rPr lang="tr-TR" dirty="0" smtClean="0"/>
              <a:t> tanısında ve </a:t>
            </a:r>
            <a:r>
              <a:rPr lang="tr-TR" dirty="0" err="1" smtClean="0"/>
              <a:t>folikül</a:t>
            </a:r>
            <a:r>
              <a:rPr lang="tr-TR" dirty="0" smtClean="0"/>
              <a:t> gelişiminin değerlendirilmesinde kullanılır.</a:t>
            </a:r>
          </a:p>
          <a:p>
            <a:endParaRPr lang="tr-TR" dirty="0"/>
          </a:p>
          <a:p>
            <a:r>
              <a:rPr lang="tr-TR" dirty="0" smtClean="0"/>
              <a:t>Erkeklerde </a:t>
            </a:r>
            <a:r>
              <a:rPr lang="tr-TR" dirty="0" err="1" smtClean="0"/>
              <a:t>jinekomastinin</a:t>
            </a:r>
            <a:r>
              <a:rPr lang="tr-TR" dirty="0" smtClean="0"/>
              <a:t> değerlendirilmesinde kullanılır.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11093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Progesteron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Ovulasyonun</a:t>
            </a:r>
            <a:r>
              <a:rPr lang="tr-TR" dirty="0" smtClean="0"/>
              <a:t> oluştuğunu saptamada ve gebelikte </a:t>
            </a:r>
            <a:r>
              <a:rPr lang="tr-TR" dirty="0" err="1" smtClean="0"/>
              <a:t>plasental</a:t>
            </a:r>
            <a:r>
              <a:rPr lang="tr-TR" dirty="0" smtClean="0"/>
              <a:t> fonksiyonların değerlendirilmesinde kullanılır.</a:t>
            </a:r>
          </a:p>
          <a:p>
            <a:endParaRPr lang="tr-TR" dirty="0"/>
          </a:p>
          <a:p>
            <a:r>
              <a:rPr lang="tr-TR" dirty="0" err="1" smtClean="0"/>
              <a:t>Ovulasyonun</a:t>
            </a:r>
            <a:r>
              <a:rPr lang="tr-TR" dirty="0" smtClean="0"/>
              <a:t> </a:t>
            </a:r>
            <a:r>
              <a:rPr lang="tr-TR" dirty="0"/>
              <a:t>değerlendirilmesinde en önemli testtir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Eğer </a:t>
            </a:r>
            <a:r>
              <a:rPr lang="tr-TR" dirty="0" err="1"/>
              <a:t>ovulasyon</a:t>
            </a:r>
            <a:r>
              <a:rPr lang="tr-TR" dirty="0"/>
              <a:t> olmazsa, </a:t>
            </a:r>
            <a:r>
              <a:rPr lang="tr-TR" dirty="0" err="1"/>
              <a:t>korpus</a:t>
            </a:r>
            <a:r>
              <a:rPr lang="tr-TR" dirty="0"/>
              <a:t> </a:t>
            </a:r>
            <a:r>
              <a:rPr lang="tr-TR" dirty="0" err="1"/>
              <a:t>luteum</a:t>
            </a:r>
            <a:r>
              <a:rPr lang="tr-TR" dirty="0"/>
              <a:t> oluşmaz ve </a:t>
            </a:r>
            <a:r>
              <a:rPr lang="tr-TR" dirty="0" err="1"/>
              <a:t>progesteron</a:t>
            </a:r>
            <a:r>
              <a:rPr lang="tr-TR" dirty="0"/>
              <a:t> düzeylerinde beklenen artış olmaz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41516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hCG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Gebeliğin tanısında ve takibinde kullanılan temel hormondur.</a:t>
            </a:r>
          </a:p>
          <a:p>
            <a:endParaRPr lang="tr-TR" dirty="0" smtClean="0"/>
          </a:p>
          <a:p>
            <a:r>
              <a:rPr lang="tr-TR" dirty="0" smtClean="0"/>
              <a:t>Arttığı diğer durumlar: </a:t>
            </a:r>
            <a:r>
              <a:rPr lang="tr-TR" dirty="0" err="1" smtClean="0"/>
              <a:t>mol</a:t>
            </a:r>
            <a:r>
              <a:rPr lang="tr-TR" dirty="0" smtClean="0"/>
              <a:t> </a:t>
            </a:r>
            <a:r>
              <a:rPr lang="tr-TR" dirty="0" err="1" smtClean="0"/>
              <a:t>hidatidiform</a:t>
            </a:r>
            <a:r>
              <a:rPr lang="tr-TR" dirty="0" smtClean="0"/>
              <a:t>, </a:t>
            </a:r>
            <a:r>
              <a:rPr lang="tr-TR" dirty="0" err="1" smtClean="0"/>
              <a:t>koryokarsinom</a:t>
            </a:r>
            <a:r>
              <a:rPr lang="tr-TR" dirty="0" smtClean="0"/>
              <a:t>, </a:t>
            </a:r>
            <a:r>
              <a:rPr lang="tr-TR" dirty="0" err="1" smtClean="0"/>
              <a:t>gonadal</a:t>
            </a:r>
            <a:r>
              <a:rPr lang="tr-TR" dirty="0" smtClean="0"/>
              <a:t> tümörler, </a:t>
            </a:r>
            <a:r>
              <a:rPr lang="tr-TR" dirty="0" err="1" smtClean="0"/>
              <a:t>ektopik</a:t>
            </a:r>
            <a:r>
              <a:rPr lang="tr-TR" dirty="0" smtClean="0"/>
              <a:t> gebelik.</a:t>
            </a:r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Yöntem ve kit çeşitliliği nedeniyle, değişik cihazlar arasında 2 kata kadar varan ölçüm farklılıkları görülebilir.</a:t>
            </a:r>
          </a:p>
          <a:p>
            <a:endParaRPr lang="tr-TR" dirty="0"/>
          </a:p>
          <a:p>
            <a:r>
              <a:rPr lang="tr-TR" dirty="0" smtClean="0"/>
              <a:t>Bu yüzden </a:t>
            </a:r>
            <a:r>
              <a:rPr lang="tr-TR" dirty="0" err="1" smtClean="0"/>
              <a:t>hCG</a:t>
            </a:r>
            <a:r>
              <a:rPr lang="tr-TR" dirty="0" smtClean="0"/>
              <a:t> takibi yapılan hastalarda, aynı cihaza ait ölçümlerin izlenmesi uygundur.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30232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791072"/>
          </a:xfrm>
        </p:spPr>
        <p:txBody>
          <a:bodyPr>
            <a:normAutofit/>
          </a:bodyPr>
          <a:lstStyle/>
          <a:p>
            <a:r>
              <a:rPr lang="tr-TR" dirty="0" smtClean="0"/>
              <a:t>2.e. Klinik Bilgi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Hormon </a:t>
            </a:r>
            <a:r>
              <a:rPr lang="tr-TR" dirty="0" err="1" smtClean="0"/>
              <a:t>Replasman</a:t>
            </a:r>
            <a:r>
              <a:rPr lang="tr-TR" dirty="0" smtClean="0"/>
              <a:t> Tedavisi (HRT)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Düşük östrojen ve </a:t>
            </a:r>
            <a:r>
              <a:rPr lang="tr-TR" dirty="0" err="1" smtClean="0"/>
              <a:t>progesteron</a:t>
            </a:r>
            <a:r>
              <a:rPr lang="tr-TR" dirty="0" smtClean="0"/>
              <a:t> seviyelerine bağlı olumsuz etkilerin giderilmesine yönelik olarak uygulanan yerine-koyma tedavisidir.</a:t>
            </a:r>
          </a:p>
          <a:p>
            <a:endParaRPr lang="tr-TR" dirty="0"/>
          </a:p>
          <a:p>
            <a:r>
              <a:rPr lang="tr-TR" dirty="0" err="1" smtClean="0"/>
              <a:t>Postmenopozal</a:t>
            </a:r>
            <a:r>
              <a:rPr lang="tr-TR" dirty="0" smtClean="0"/>
              <a:t> kemik erimesinin tedavisine katkı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790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Testosteron: 17-beta-</a:t>
            </a:r>
            <a:r>
              <a:rPr lang="tr-TR" dirty="0" err="1" smtClean="0"/>
              <a:t>Hidroksi</a:t>
            </a:r>
            <a:r>
              <a:rPr lang="tr-TR" dirty="0" smtClean="0"/>
              <a:t>-4-</a:t>
            </a:r>
            <a:r>
              <a:rPr lang="tr-TR" dirty="0" err="1" smtClean="0"/>
              <a:t>Androst</a:t>
            </a:r>
            <a:r>
              <a:rPr lang="tr-TR" dirty="0" err="1" smtClean="0">
                <a:solidFill>
                  <a:srgbClr val="FF0000"/>
                </a:solidFill>
              </a:rPr>
              <a:t>en</a:t>
            </a:r>
            <a:r>
              <a:rPr lang="tr-TR" dirty="0" smtClean="0"/>
              <a:t>-3-on</a:t>
            </a:r>
            <a:endParaRPr lang="tr-TR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616" y="908720"/>
            <a:ext cx="551550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335" y="908720"/>
            <a:ext cx="66115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</a:t>
            </a:r>
            <a:r>
              <a:rPr lang="tr-TR" dirty="0" err="1" smtClean="0"/>
              <a:t>dihidro</a:t>
            </a:r>
            <a:r>
              <a:rPr lang="tr-TR" dirty="0" smtClean="0"/>
              <a:t>: iki hidrojen atomu ilavesi</a:t>
            </a:r>
            <a:endParaRPr lang="tr-TR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25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Özel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</TotalTime>
  <Words>1151</Words>
  <Application>Microsoft Office PowerPoint</Application>
  <PresentationFormat>Ekran Gösterisi (4:3)</PresentationFormat>
  <Paragraphs>259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69" baseType="lpstr">
      <vt:lpstr>Ofis Teması</vt:lpstr>
      <vt:lpstr>Genital Sistem Biyokimyası</vt:lpstr>
      <vt:lpstr>Genital Sistem Biyokimyası</vt:lpstr>
      <vt:lpstr>1.a. İsimlendirme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1.b. Embriyonel Gelişim </vt:lpstr>
      <vt:lpstr>PowerPoint Sunusu</vt:lpstr>
      <vt:lpstr>PowerPoint Sunusu</vt:lpstr>
      <vt:lpstr>1.c. Püberte</vt:lpstr>
      <vt:lpstr>PowerPoint Sunusu</vt:lpstr>
      <vt:lpstr>Püberteyi etkileyen faktörler</vt:lpstr>
      <vt:lpstr>1.d. Üreme Çağı</vt:lpstr>
      <vt:lpstr>PowerPoint Sunusu</vt:lpstr>
      <vt:lpstr>PowerPoint Sunusu</vt:lpstr>
      <vt:lpstr>PowerPoint Sunusu</vt:lpstr>
      <vt:lpstr>PowerPoint Sunusu</vt:lpstr>
      <vt:lpstr>PowerPoint Sunusu</vt:lpstr>
      <vt:lpstr>1.e. Laboratuvar Testleri</vt:lpstr>
      <vt:lpstr>Total testosteron</vt:lpstr>
      <vt:lpstr>Total Testosteron</vt:lpstr>
      <vt:lpstr>Serbest testosteron</vt:lpstr>
      <vt:lpstr>1.f. Klinik Bilgi</vt:lpstr>
      <vt:lpstr>Anabolik steroidler</vt:lpstr>
      <vt:lpstr>Erkek-Tipi Kellik ve Benign Prostat Hipertrofisi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 Kadın Genital Sistem Biyokimyası</vt:lpstr>
      <vt:lpstr>2.a. Menstruel Siklus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2.b. Gebelik</vt:lpstr>
      <vt:lpstr>PowerPoint Sunusu</vt:lpstr>
      <vt:lpstr>PowerPoint Sunusu</vt:lpstr>
      <vt:lpstr>2.c. Menopoz ve Postmenopozal Dönem</vt:lpstr>
      <vt:lpstr>Menopoz</vt:lpstr>
      <vt:lpstr>PowerPoint Sunusu</vt:lpstr>
      <vt:lpstr>PowerPoint Sunusu</vt:lpstr>
      <vt:lpstr>PowerPoint Sunusu</vt:lpstr>
      <vt:lpstr>Östrojenler</vt:lpstr>
      <vt:lpstr>2.d. Laboratuvar Testleri</vt:lpstr>
      <vt:lpstr>FSH</vt:lpstr>
      <vt:lpstr>FSH için referans aralıkları</vt:lpstr>
      <vt:lpstr>LH</vt:lpstr>
      <vt:lpstr>Östradiol</vt:lpstr>
      <vt:lpstr>Progesteron</vt:lpstr>
      <vt:lpstr>hCG</vt:lpstr>
      <vt:lpstr>PowerPoint Sunusu</vt:lpstr>
      <vt:lpstr>2.e. Klinik Bilgi </vt:lpstr>
      <vt:lpstr>Hormon Replasman Tedavisi (HRT)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Genital Sistem Biyokimyası</dc:title>
  <dc:creator>Fujitsu</dc:creator>
  <cp:lastModifiedBy>ToshibaPC</cp:lastModifiedBy>
  <cp:revision>230</cp:revision>
  <cp:lastPrinted>2016-03-20T23:40:55Z</cp:lastPrinted>
  <dcterms:created xsi:type="dcterms:W3CDTF">2016-03-11T08:25:21Z</dcterms:created>
  <dcterms:modified xsi:type="dcterms:W3CDTF">2016-03-22T19:10:28Z</dcterms:modified>
</cp:coreProperties>
</file>