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13" r:id="rId9"/>
    <p:sldId id="309" r:id="rId10"/>
    <p:sldId id="310" r:id="rId11"/>
    <p:sldId id="314" r:id="rId12"/>
    <p:sldId id="311" r:id="rId13"/>
    <p:sldId id="312" r:id="rId14"/>
    <p:sldId id="31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01.10.2020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hCG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Chorionic</a:t>
            </a:r>
            <a:r>
              <a:rPr lang="tr-TR" dirty="0" smtClean="0"/>
              <a:t> </a:t>
            </a:r>
            <a:r>
              <a:rPr lang="tr-TR" dirty="0" err="1" smtClean="0"/>
              <a:t>Gonadotropin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mtClean="0"/>
              <a:t>Total </a:t>
            </a:r>
            <a:r>
              <a:rPr lang="el-GR" smtClean="0"/>
              <a:t>β</a:t>
            </a:r>
            <a:r>
              <a:rPr lang="tr-TR" smtClean="0"/>
              <a:t>-hCG Ölçümü 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tr-TR" smtClean="0"/>
              <a:t>Hem free </a:t>
            </a:r>
            <a:r>
              <a:rPr lang="el-GR" smtClean="0"/>
              <a:t>β</a:t>
            </a:r>
            <a:r>
              <a:rPr lang="tr-TR" smtClean="0"/>
              <a:t>-hCG’nin hem de intakt hCG’nin (</a:t>
            </a:r>
            <a:r>
              <a:rPr lang="el-GR" smtClean="0"/>
              <a:t>αβ</a:t>
            </a:r>
            <a:r>
              <a:rPr lang="tr-TR" smtClean="0"/>
              <a:t>) belirlenmesine “total </a:t>
            </a:r>
            <a:r>
              <a:rPr lang="el-GR" smtClean="0"/>
              <a:t>β</a:t>
            </a:r>
            <a:r>
              <a:rPr lang="tr-TR" smtClean="0"/>
              <a:t>-hCG </a:t>
            </a:r>
            <a:r>
              <a:rPr lang="tr-TR" smtClean="0"/>
              <a:t>ölçümü” denir. “hCG + </a:t>
            </a:r>
            <a:r>
              <a:rPr lang="el-GR" smtClean="0"/>
              <a:t>β</a:t>
            </a:r>
            <a:r>
              <a:rPr lang="tr-TR" smtClean="0"/>
              <a:t>”, “</a:t>
            </a:r>
            <a:r>
              <a:rPr lang="el-GR" smtClean="0"/>
              <a:t>β</a:t>
            </a:r>
            <a:r>
              <a:rPr lang="tr-TR" smtClean="0"/>
              <a:t>-hCG </a:t>
            </a:r>
            <a:r>
              <a:rPr lang="tr-TR" smtClean="0"/>
              <a:t>ölçümü” ve “hCG, Total” olarak da adlandırılır.</a:t>
            </a:r>
          </a:p>
          <a:p>
            <a:endParaRPr lang="tr-TR" smtClean="0"/>
          </a:p>
          <a:p>
            <a:r>
              <a:rPr lang="tr-TR" smtClean="0"/>
              <a:t>Total </a:t>
            </a:r>
            <a:r>
              <a:rPr lang="el-GR" smtClean="0"/>
              <a:t>β</a:t>
            </a:r>
            <a:r>
              <a:rPr lang="tr-TR" smtClean="0"/>
              <a:t>-hCG </a:t>
            </a:r>
            <a:r>
              <a:rPr lang="tr-TR" smtClean="0"/>
              <a:t>ölçümü gebelik testi olarak yaygın şekilde kullanılır.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Ayrıca intakt hCG’nin yanında </a:t>
            </a:r>
            <a:r>
              <a:rPr lang="tr-TR" smtClean="0"/>
              <a:t>free </a:t>
            </a:r>
            <a:r>
              <a:rPr lang="el-GR" smtClean="0"/>
              <a:t>β</a:t>
            </a:r>
            <a:r>
              <a:rPr lang="tr-TR" smtClean="0"/>
              <a:t>-hCG’nin </a:t>
            </a:r>
            <a:r>
              <a:rPr lang="tr-TR" smtClean="0"/>
              <a:t>de önemli miktarlarda üretilebildiği kanserlerde total </a:t>
            </a:r>
            <a:r>
              <a:rPr lang="el-GR" smtClean="0"/>
              <a:t>β</a:t>
            </a:r>
            <a:r>
              <a:rPr lang="tr-TR" smtClean="0"/>
              <a:t>-hCG </a:t>
            </a:r>
            <a:r>
              <a:rPr lang="tr-TR" smtClean="0"/>
              <a:t>ölçümünün bir tümör belirteci olarak kullanılabileceği ifade edilmektedir.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1988840"/>
            <a:ext cx="2234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-hCG</a:t>
            </a:r>
            <a:endParaRPr lang="tr-T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547664" y="3212976"/>
            <a:ext cx="2481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hCG </a:t>
            </a:r>
          </a:p>
          <a:p>
            <a:pPr algn="ctr"/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3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intakt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hCG)</a:t>
            </a:r>
            <a:endParaRPr lang="tr-T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79512" y="5085184"/>
            <a:ext cx="5357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-hCG </a:t>
            </a:r>
            <a:b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(hCG 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l-G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-hCG, total hCG)</a:t>
            </a:r>
            <a:endParaRPr lang="tr-T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1547664" y="1052736"/>
            <a:ext cx="21818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 Adı:</a:t>
            </a:r>
            <a:endParaRPr lang="tr-TR" sz="36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5580112" y="980728"/>
            <a:ext cx="29144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Ölçülen Kısım:</a:t>
            </a:r>
            <a:endParaRPr lang="tr-TR" sz="36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804248" y="198884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tr-TR" sz="3600">
              <a:solidFill>
                <a:srgbClr val="FF0000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6732240" y="3284984"/>
            <a:ext cx="70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</a:t>
            </a:r>
            <a:endParaRPr lang="tr-TR" sz="36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6444208" y="5013176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</a:t>
            </a:r>
            <a:r>
              <a:rPr lang="el-GR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Sağ Ok"/>
          <p:cNvSpPr/>
          <p:nvPr/>
        </p:nvSpPr>
        <p:spPr>
          <a:xfrm>
            <a:off x="4355976" y="2204864"/>
            <a:ext cx="187220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>
            <a:off x="4355976" y="3501008"/>
            <a:ext cx="187220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Sağ Ok"/>
          <p:cNvSpPr/>
          <p:nvPr/>
        </p:nvSpPr>
        <p:spPr>
          <a:xfrm>
            <a:off x="4283968" y="5229200"/>
            <a:ext cx="187220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mtClean="0"/>
              <a:t>hCG varyantları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tr-TR" b="1" smtClean="0"/>
              <a:t>hCGh</a:t>
            </a:r>
            <a:r>
              <a:rPr lang="tr-TR" smtClean="0"/>
              <a:t> (hiperglikozillenmiş hCG, invaziv </a:t>
            </a:r>
            <a:r>
              <a:rPr lang="tr-TR" smtClean="0"/>
              <a:t>trofoblastik </a:t>
            </a:r>
            <a:r>
              <a:rPr lang="tr-TR" smtClean="0"/>
              <a:t>antijen, ITA, </a:t>
            </a:r>
            <a:r>
              <a:rPr lang="tr-TR" smtClean="0"/>
              <a:t>hCG-H): Yüksek miktarda </a:t>
            </a:r>
            <a:r>
              <a:rPr lang="tr-TR" smtClean="0"/>
              <a:t>karbohidrat </a:t>
            </a:r>
            <a:r>
              <a:rPr lang="tr-TR" smtClean="0"/>
              <a:t>içeren hCG’dir ve bu </a:t>
            </a:r>
            <a:r>
              <a:rPr lang="tr-TR" smtClean="0"/>
              <a:t>nedenle molekül </a:t>
            </a:r>
            <a:r>
              <a:rPr lang="tr-TR" smtClean="0"/>
              <a:t>ağırlığı </a:t>
            </a:r>
            <a:r>
              <a:rPr lang="tr-TR" smtClean="0"/>
              <a:t>daha fazladır. Gebeliğin ilk birkaç haftası hCG’nin %80’inden fazlası </a:t>
            </a:r>
            <a:r>
              <a:rPr lang="tr-TR" smtClean="0"/>
              <a:t>hCGh </a:t>
            </a:r>
            <a:r>
              <a:rPr lang="tr-TR" smtClean="0"/>
              <a:t>formundadır. 4. haftadan itibaren düzeyleri giderek azalır ve baskın form olmaktan çıkar.</a:t>
            </a:r>
            <a:endParaRPr lang="tr-TR" smtClean="0"/>
          </a:p>
          <a:p>
            <a:endParaRPr lang="tr-TR" smtClean="0"/>
          </a:p>
          <a:p>
            <a:r>
              <a:rPr lang="tr-TR" b="1" smtClean="0"/>
              <a:t>hCGn</a:t>
            </a:r>
            <a:r>
              <a:rPr lang="tr-TR" smtClean="0"/>
              <a:t> (nicked/çentikli hCG): hCG’nin enzimatik yıkım ürünüdür. Biyolojik aktivitesi yoktur.</a:t>
            </a:r>
          </a:p>
          <a:p>
            <a:endParaRPr lang="tr-TR" smtClean="0"/>
          </a:p>
          <a:p>
            <a:r>
              <a:rPr lang="tr-TR" b="1" smtClean="0"/>
              <a:t>hCG</a:t>
            </a:r>
            <a:r>
              <a:rPr lang="el-GR" b="1" smtClean="0"/>
              <a:t>β</a:t>
            </a:r>
            <a:r>
              <a:rPr lang="tr-TR" b="1" smtClean="0"/>
              <a:t>cf </a:t>
            </a:r>
            <a:r>
              <a:rPr lang="tr-TR" smtClean="0"/>
              <a:t>(hCG </a:t>
            </a:r>
            <a:r>
              <a:rPr lang="el-GR" smtClean="0"/>
              <a:t>β</a:t>
            </a:r>
            <a:r>
              <a:rPr lang="tr-TR" smtClean="0"/>
              <a:t> core </a:t>
            </a:r>
            <a:r>
              <a:rPr lang="en-US" smtClean="0"/>
              <a:t>fragment</a:t>
            </a:r>
            <a:r>
              <a:rPr lang="tr-TR" smtClean="0"/>
              <a:t>): hCG</a:t>
            </a:r>
            <a:r>
              <a:rPr lang="el-GR" smtClean="0"/>
              <a:t> </a:t>
            </a:r>
            <a:r>
              <a:rPr lang="el-GR" smtClean="0"/>
              <a:t>β</a:t>
            </a:r>
            <a:r>
              <a:rPr lang="tr-TR" smtClean="0"/>
              <a:t>’nın terminal </a:t>
            </a:r>
            <a:r>
              <a:rPr lang="tr-TR" smtClean="0"/>
              <a:t>yıkım </a:t>
            </a:r>
            <a:r>
              <a:rPr lang="tr-TR" smtClean="0"/>
              <a:t>ürünüdür. İdrarda bulunur. Biyolojik aktivitesi yoktur.</a:t>
            </a:r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smtClean="0"/>
              <a:t>hCG test kitleri hCG varyantlarına karşı farklı duyarlılığa sahiptir.</a:t>
            </a:r>
          </a:p>
          <a:p>
            <a:pPr>
              <a:buNone/>
            </a:pPr>
            <a:endParaRPr lang="tr-TR" smtClean="0"/>
          </a:p>
          <a:p>
            <a:r>
              <a:rPr lang="tr-TR" smtClean="0"/>
              <a:t>hCG test kitleri arasındaki büyük farklılıklardan dolayı, seri hCG ölçümlerinin kesinlikle aynı cihazda yapılması önerilir. İki farklı cihazdan (iki farklı yöntemle) alınan sonuçlara göre bir yorum yapmaya çalışmak doğru olmaz.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417" y="260649"/>
            <a:ext cx="9156417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tr-TR" smtClean="0"/>
              <a:t>hCG, sinsityotrofobalst hücreleri tarafından üretilen ve LH reseptörlerine bağlanarak etki gösteren glikoprotein yapısında bir hormondur. Temel görevi, korpus luteumun devamlılığını sağlayarak progesteron ürettirmektir.</a:t>
            </a:r>
          </a:p>
          <a:p>
            <a:endParaRPr lang="tr-TR" smtClean="0"/>
          </a:p>
          <a:p>
            <a:r>
              <a:rPr lang="tr-TR" smtClean="0"/>
              <a:t>İki alt üniteden oluşur: </a:t>
            </a:r>
            <a:r>
              <a:rPr lang="el-GR" smtClean="0"/>
              <a:t>α</a:t>
            </a:r>
            <a:r>
              <a:rPr lang="tr-TR" smtClean="0"/>
              <a:t> ve </a:t>
            </a:r>
            <a:r>
              <a:rPr lang="el-GR" smtClean="0"/>
              <a:t>β</a:t>
            </a:r>
            <a:r>
              <a:rPr lang="tr-TR" smtClean="0"/>
              <a:t>.</a:t>
            </a:r>
          </a:p>
          <a:p>
            <a:endParaRPr lang="tr-TR" smtClean="0"/>
          </a:p>
          <a:p>
            <a:r>
              <a:rPr lang="el-GR" smtClean="0"/>
              <a:t>α</a:t>
            </a:r>
            <a:r>
              <a:rPr lang="tr-TR" smtClean="0"/>
              <a:t> alt ünitesi 6. kromozom tarafından üretilir, 92 amino asit içerir ve TSH, FSH ve LH’nın </a:t>
            </a:r>
            <a:r>
              <a:rPr lang="el-GR" smtClean="0"/>
              <a:t>α</a:t>
            </a:r>
            <a:r>
              <a:rPr lang="tr-TR" smtClean="0"/>
              <a:t> alt ünitesi ile aynıdır.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-4"/>
          <a:ext cx="9144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363371">
                <a:tc>
                  <a:txBody>
                    <a:bodyPr/>
                    <a:lstStyle/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Glikoprotein hormon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>
                          <a:latin typeface="Comic Sans MS" pitchFamily="66" charset="0"/>
                        </a:rPr>
                        <a:t>α</a:t>
                      </a:r>
                      <a:r>
                        <a:rPr lang="tr-TR" sz="3600" smtClean="0">
                          <a:latin typeface="Comic Sans MS" pitchFamily="66" charset="0"/>
                        </a:rPr>
                        <a:t> alt ünitesi (ortak)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>
                          <a:latin typeface="Comic Sans MS" pitchFamily="66" charset="0"/>
                        </a:rPr>
                        <a:t>β</a:t>
                      </a:r>
                      <a:r>
                        <a:rPr lang="tr-TR" sz="3600" smtClean="0">
                          <a:latin typeface="Comic Sans MS" pitchFamily="66" charset="0"/>
                        </a:rPr>
                        <a:t> alt ünitesi</a:t>
                      </a:r>
                    </a:p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(farklı)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73658">
                <a:tc>
                  <a:txBody>
                    <a:bodyPr/>
                    <a:lstStyle/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TSH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tr-TR" sz="360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tr-TR" sz="360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tr-TR" sz="360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tr-TR" sz="360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92 amino asit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112 amino asit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73658">
                <a:tc>
                  <a:txBody>
                    <a:bodyPr/>
                    <a:lstStyle/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FSH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smtClean="0">
                          <a:latin typeface="Comic Sans MS" pitchFamily="66" charset="0"/>
                        </a:rPr>
                        <a:t>117 amino asit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73658">
                <a:tc>
                  <a:txBody>
                    <a:bodyPr/>
                    <a:lstStyle/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LH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smtClean="0">
                          <a:latin typeface="Comic Sans MS" pitchFamily="66" charset="0"/>
                        </a:rPr>
                        <a:t>121 amino asit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73658">
                <a:tc>
                  <a:txBody>
                    <a:bodyPr/>
                    <a:lstStyle/>
                    <a:p>
                      <a:pPr algn="ctr"/>
                      <a:r>
                        <a:rPr lang="tr-TR" sz="3600" smtClean="0">
                          <a:latin typeface="Comic Sans MS" pitchFamily="66" charset="0"/>
                        </a:rPr>
                        <a:t>hCG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smtClean="0">
                          <a:latin typeface="Comic Sans MS" pitchFamily="66" charset="0"/>
                        </a:rPr>
                        <a:t>145 amino asit</a:t>
                      </a:r>
                      <a:endParaRPr lang="tr-TR" sz="360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smtClean="0"/>
              <a:t>hCG’nin </a:t>
            </a:r>
            <a:r>
              <a:rPr lang="el-GR" smtClean="0"/>
              <a:t>β</a:t>
            </a:r>
            <a:r>
              <a:rPr lang="tr-TR" smtClean="0"/>
              <a:t> alt ünitesi 19. kromozom tarafından üretilir.</a:t>
            </a:r>
          </a:p>
          <a:p>
            <a:endParaRPr lang="tr-TR" smtClean="0"/>
          </a:p>
          <a:p>
            <a:r>
              <a:rPr lang="el-GR" smtClean="0"/>
              <a:t>α</a:t>
            </a:r>
            <a:r>
              <a:rPr lang="tr-TR" smtClean="0"/>
              <a:t> ve </a:t>
            </a:r>
            <a:r>
              <a:rPr lang="el-GR" smtClean="0"/>
              <a:t>β</a:t>
            </a:r>
            <a:r>
              <a:rPr lang="tr-TR" smtClean="0"/>
              <a:t> alt üniteler kaba (granüllü, rough) ER içerisinde spontan olarak non-kovalent şekilde (hidrofobik etkileşimle) birleşir. hCG dimerlerinin ayrışması halinde, hCG aktivitesi ortadan kalkar.   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smtClean="0"/>
              <a:t>free </a:t>
            </a:r>
            <a:r>
              <a:rPr lang="el-GR" smtClean="0"/>
              <a:t>β</a:t>
            </a:r>
            <a:r>
              <a:rPr lang="tr-TR" smtClean="0"/>
              <a:t>-hCG Ölçümü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l-GR" smtClean="0"/>
              <a:t>αβ</a:t>
            </a:r>
            <a:r>
              <a:rPr lang="tr-TR" smtClean="0"/>
              <a:t> heterodimerinden oluşan yapıya intakt hCG denir. Sinsityotrofoblast hücreleri başlıca intakt (</a:t>
            </a:r>
            <a:r>
              <a:rPr lang="el-GR" smtClean="0"/>
              <a:t>αβ</a:t>
            </a:r>
            <a:r>
              <a:rPr lang="tr-TR" smtClean="0"/>
              <a:t>) hCG üreterek dolaşıma salar</a:t>
            </a:r>
            <a:r>
              <a:rPr lang="tr-TR" smtClean="0"/>
              <a:t>. Trofoblastik tümörler ve germ hücre tümörleri de başlıca intakt hCG üretir.</a:t>
            </a:r>
            <a:endParaRPr lang="tr-TR" smtClean="0"/>
          </a:p>
          <a:p>
            <a:pPr>
              <a:buNone/>
            </a:pPr>
            <a:endParaRPr lang="tr-TR" smtClean="0"/>
          </a:p>
          <a:p>
            <a:r>
              <a:rPr lang="tr-TR" smtClean="0"/>
              <a:t>Gebeliğin erken dönemlerinde free</a:t>
            </a:r>
            <a:r>
              <a:rPr lang="el-GR" smtClean="0"/>
              <a:t> β</a:t>
            </a:r>
            <a:r>
              <a:rPr lang="tr-TR" smtClean="0"/>
              <a:t>-hCG/intakt hCG oranı %3 </a:t>
            </a:r>
            <a:r>
              <a:rPr lang="tr-TR" smtClean="0"/>
              <a:t>civarındadır. 6-7</a:t>
            </a:r>
            <a:r>
              <a:rPr lang="tr-TR" smtClean="0"/>
              <a:t>. haftalardan sonra hem free</a:t>
            </a:r>
            <a:r>
              <a:rPr lang="el-GR" smtClean="0"/>
              <a:t> β</a:t>
            </a:r>
            <a:r>
              <a:rPr lang="tr-TR" smtClean="0"/>
              <a:t>-hCG miktarı hem de free</a:t>
            </a:r>
            <a:r>
              <a:rPr lang="el-GR" smtClean="0"/>
              <a:t> β</a:t>
            </a:r>
            <a:r>
              <a:rPr lang="tr-TR" smtClean="0"/>
              <a:t>-hCG/intakt hCG oranı </a:t>
            </a:r>
            <a:r>
              <a:rPr lang="tr-TR" smtClean="0"/>
              <a:t>azalır. İkinci </a:t>
            </a:r>
            <a:r>
              <a:rPr lang="tr-TR" smtClean="0"/>
              <a:t>ve üçüncü trimester esnasında free</a:t>
            </a:r>
            <a:r>
              <a:rPr lang="el-GR" smtClean="0"/>
              <a:t> β</a:t>
            </a:r>
            <a:r>
              <a:rPr lang="tr-TR" smtClean="0"/>
              <a:t>-hCG/intakt hCG oranı yaklaşık olarak %1 kadar olur.</a:t>
            </a:r>
          </a:p>
          <a:p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tr-TR" smtClean="0"/>
              <a:t>Trizomi 21 (Down sendromu) vakalarında free </a:t>
            </a:r>
            <a:r>
              <a:rPr lang="el-GR" smtClean="0"/>
              <a:t>β</a:t>
            </a:r>
            <a:r>
              <a:rPr lang="tr-TR" smtClean="0"/>
              <a:t>-hCG seviyelerinde kontrollere göre anlamlı yükseklikler saptanmış olması nedeniyle, free </a:t>
            </a:r>
            <a:r>
              <a:rPr lang="el-GR" smtClean="0"/>
              <a:t>β</a:t>
            </a:r>
            <a:r>
              <a:rPr lang="tr-TR" smtClean="0"/>
              <a:t>-hCG ölçümü ilk trimester ikili tarama testinin bir bileşeni olarak kullanıma girmiştir.</a:t>
            </a:r>
          </a:p>
          <a:p>
            <a:pPr>
              <a:buNone/>
            </a:pPr>
            <a:endParaRPr lang="tr-TR" smtClean="0"/>
          </a:p>
          <a:p>
            <a:r>
              <a:rPr lang="tr-TR" smtClean="0"/>
              <a:t>Ayrıca bazı nontrofoblastik kanser hastalarında (örneğin serviks, mide, pankreas ve akciğer kanseri) hCG </a:t>
            </a:r>
            <a:r>
              <a:rPr lang="tr-TR" smtClean="0"/>
              <a:t>saptanamasa bile </a:t>
            </a:r>
            <a:r>
              <a:rPr lang="tr-TR" smtClean="0"/>
              <a:t>free </a:t>
            </a:r>
            <a:r>
              <a:rPr lang="el-GR" smtClean="0"/>
              <a:t>β</a:t>
            </a:r>
            <a:r>
              <a:rPr lang="tr-TR" smtClean="0"/>
              <a:t>-hCG pozitifliği belirlenebilir.</a:t>
            </a:r>
          </a:p>
          <a:p>
            <a:endParaRPr lang="tr-TR" smtClean="0"/>
          </a:p>
          <a:p>
            <a:r>
              <a:rPr lang="tr-TR" smtClean="0"/>
              <a:t>Koryokarsinomda hem intakt hCG hem de free </a:t>
            </a:r>
            <a:r>
              <a:rPr lang="el-GR" smtClean="0"/>
              <a:t>β</a:t>
            </a:r>
            <a:r>
              <a:rPr lang="tr-TR" smtClean="0"/>
              <a:t>-hCG düzeyleri anlamlı olarak yükselir.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hCG Ölçümü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el-GR" smtClean="0"/>
              <a:t>αβ</a:t>
            </a:r>
            <a:r>
              <a:rPr lang="tr-TR" smtClean="0"/>
              <a:t> heterodimerinden oluşan yapıya intakt hCG </a:t>
            </a:r>
            <a:r>
              <a:rPr lang="tr-TR" smtClean="0"/>
              <a:t>denir</a:t>
            </a:r>
            <a:r>
              <a:rPr lang="tr-TR" smtClean="0"/>
              <a:t>.</a:t>
            </a:r>
            <a:r>
              <a:rPr lang="tr-TR" smtClean="0"/>
              <a:t> </a:t>
            </a:r>
            <a:r>
              <a:rPr lang="tr-TR" smtClean="0"/>
              <a:t>Gebelik esnasında sinsityotrofoblast </a:t>
            </a:r>
            <a:r>
              <a:rPr lang="tr-TR" smtClean="0"/>
              <a:t>hücreleri başlıca intakt (</a:t>
            </a:r>
            <a:r>
              <a:rPr lang="el-GR" smtClean="0"/>
              <a:t>αβ</a:t>
            </a:r>
            <a:r>
              <a:rPr lang="tr-TR" smtClean="0"/>
              <a:t>) </a:t>
            </a:r>
            <a:r>
              <a:rPr lang="tr-TR" smtClean="0"/>
              <a:t>hCG </a:t>
            </a:r>
            <a:r>
              <a:rPr lang="tr-TR" smtClean="0"/>
              <a:t>üretir.</a:t>
            </a:r>
          </a:p>
          <a:p>
            <a:endParaRPr lang="tr-TR" smtClean="0"/>
          </a:p>
          <a:p>
            <a:r>
              <a:rPr lang="tr-TR" smtClean="0"/>
              <a:t>İntakt (whole, regüler) hCG ölçülürken hormonun hem </a:t>
            </a:r>
            <a:r>
              <a:rPr lang="el-GR" smtClean="0"/>
              <a:t>β</a:t>
            </a:r>
            <a:r>
              <a:rPr lang="tr-TR" smtClean="0"/>
              <a:t> alt birimine, hem de </a:t>
            </a:r>
            <a:r>
              <a:rPr lang="el-GR" smtClean="0"/>
              <a:t>α</a:t>
            </a:r>
            <a:r>
              <a:rPr lang="tr-TR" smtClean="0"/>
              <a:t> alt birimine yönelik antikorlar kullanılır.</a:t>
            </a:r>
          </a:p>
          <a:p>
            <a:endParaRPr lang="tr-TR" smtClean="0"/>
          </a:p>
          <a:p>
            <a:r>
              <a:rPr lang="tr-TR" smtClean="0"/>
              <a:t>Kalitatif gebelik testleri (hasta başı cihazlar, evde test kitleri, kart testler vb.) genellikle intakt hCG’yi belirlemeye yönelik olarak geliştirilmiştir.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Örnek bir ELISA ölçümü:</a:t>
            </a:r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060848"/>
            <a:ext cx="9144001" cy="3879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mtClean="0"/>
              <a:t>hCG düzeyleri gebeliğin ilk trimesteri boyunca yükselerek 9. hafta civarında pik seviyelere </a:t>
            </a:r>
            <a:r>
              <a:rPr lang="tr-TR" smtClean="0"/>
              <a:t>ulaşır</a:t>
            </a:r>
            <a:r>
              <a:rPr lang="tr-TR" smtClean="0"/>
              <a:t>. 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10-16. haftalar arasında azalarak pik düzeyin beşte birine kadar iner ve daha sonra doğuma kadar bu seviyelerde seyreder.</a:t>
            </a:r>
          </a:p>
          <a:p>
            <a:endParaRPr lang="tr-TR" smtClean="0"/>
          </a:p>
          <a:p>
            <a:r>
              <a:rPr lang="tr-TR" smtClean="0"/>
              <a:t>hCG, gebelik dışında, trofoblastik tümörler ve trofoblastik komponente sahip germ hücre tümörleri tarafından da </a:t>
            </a:r>
            <a:r>
              <a:rPr lang="tr-TR" smtClean="0"/>
              <a:t>üretilir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656</Words>
  <Application>Microsoft Office PowerPoint</Application>
  <PresentationFormat>Ekran Gösterisi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hCG (Human Chorionic Gonadotropin)</vt:lpstr>
      <vt:lpstr>Slayt 2</vt:lpstr>
      <vt:lpstr>Slayt 3</vt:lpstr>
      <vt:lpstr>Slayt 4</vt:lpstr>
      <vt:lpstr>free β-hCG Ölçümü</vt:lpstr>
      <vt:lpstr>Slayt 6</vt:lpstr>
      <vt:lpstr>hCG Ölçümü</vt:lpstr>
      <vt:lpstr>Örnek bir ELISA ölçümü:</vt:lpstr>
      <vt:lpstr>Slayt 9</vt:lpstr>
      <vt:lpstr>Total β-hCG Ölçümü </vt:lpstr>
      <vt:lpstr>Slayt 11</vt:lpstr>
      <vt:lpstr>hCG varyantları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kaüfatih-tıp</cp:lastModifiedBy>
  <cp:revision>156</cp:revision>
  <dcterms:created xsi:type="dcterms:W3CDTF">2019-03-18T19:37:33Z</dcterms:created>
  <dcterms:modified xsi:type="dcterms:W3CDTF">2020-10-01T21:01:41Z</dcterms:modified>
</cp:coreProperties>
</file>