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6" r:id="rId4"/>
    <p:sldId id="272" r:id="rId5"/>
    <p:sldId id="273" r:id="rId6"/>
    <p:sldId id="275" r:id="rId7"/>
    <p:sldId id="271" r:id="rId8"/>
    <p:sldId id="274" r:id="rId9"/>
    <p:sldId id="287" r:id="rId10"/>
    <p:sldId id="288" r:id="rId11"/>
    <p:sldId id="289" r:id="rId12"/>
    <p:sldId id="299" r:id="rId13"/>
    <p:sldId id="300" r:id="rId14"/>
    <p:sldId id="291" r:id="rId15"/>
    <p:sldId id="302" r:id="rId16"/>
    <p:sldId id="306" r:id="rId17"/>
    <p:sldId id="308" r:id="rId18"/>
    <p:sldId id="307" r:id="rId19"/>
    <p:sldId id="309" r:id="rId20"/>
    <p:sldId id="312" r:id="rId21"/>
    <p:sldId id="290" r:id="rId22"/>
    <p:sldId id="319" r:id="rId23"/>
    <p:sldId id="296" r:id="rId24"/>
    <p:sldId id="328" r:id="rId25"/>
    <p:sldId id="320" r:id="rId26"/>
    <p:sldId id="321" r:id="rId27"/>
    <p:sldId id="322" r:id="rId28"/>
    <p:sldId id="324" r:id="rId29"/>
    <p:sldId id="329" r:id="rId30"/>
    <p:sldId id="297" r:id="rId31"/>
    <p:sldId id="298" r:id="rId32"/>
    <p:sldId id="318" r:id="rId33"/>
    <p:sldId id="293" r:id="rId34"/>
    <p:sldId id="310" r:id="rId35"/>
    <p:sldId id="294" r:id="rId36"/>
    <p:sldId id="292" r:id="rId37"/>
    <p:sldId id="303" r:id="rId38"/>
    <p:sldId id="295" r:id="rId39"/>
    <p:sldId id="311" r:id="rId40"/>
    <p:sldId id="325" r:id="rId41"/>
    <p:sldId id="305" r:id="rId42"/>
    <p:sldId id="326" r:id="rId43"/>
    <p:sldId id="327" r:id="rId44"/>
    <p:sldId id="263" r:id="rId45"/>
    <p:sldId id="264" r:id="rId46"/>
    <p:sldId id="317"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312" autoAdjust="0"/>
  </p:normalViewPr>
  <p:slideViewPr>
    <p:cSldViewPr>
      <p:cViewPr varScale="1">
        <p:scale>
          <a:sx n="71" d="100"/>
          <a:sy n="71" d="100"/>
        </p:scale>
        <p:origin x="-1356" y="-96"/>
      </p:cViewPr>
      <p:guideLst>
        <p:guide orient="horz" pos="2160"/>
        <p:guide pos="2880"/>
      </p:guideLst>
    </p:cSldViewPr>
  </p:slideViewPr>
  <p:outlineViewPr>
    <p:cViewPr>
      <p:scale>
        <a:sx n="33" d="100"/>
        <a:sy n="33" d="100"/>
      </p:scale>
      <p:origin x="0" y="54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27.05.2019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27.05.2019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27.05.2019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27.05.2019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27.05.2019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mic Sans MS" pitchFamily="66" charset="0"/>
              </a:defRPr>
            </a:lvl1pPr>
          </a:lstStyle>
          <a:p>
            <a:fld id="{D9F75050-0E15-4C5B-92B0-66D068882F1F}" type="datetimeFigureOut">
              <a:rPr lang="tr-TR" smtClean="0"/>
              <a:pPr/>
              <a:t>27.05.2019</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pitchFamily="66" charset="0"/>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mic Sans MS" pitchFamily="66" charset="0"/>
              </a:defRPr>
            </a:lvl1pPr>
          </a:lstStyle>
          <a:p>
            <a:fld id="{B1DEFA8C-F947-479F-BE07-76B6B3F80BF1}"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mbryology.med.unsw.edu.au/embryology/index.php/Movie_-_Neutrophil_chasing_bacteria" TargetMode="External"/><Relationship Id="rId2" Type="http://schemas.openxmlformats.org/officeDocument/2006/relationships/hyperlink" Target="http://biyokimyadersleri.com/fago.mp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İnflamasyon (İltihap)</a:t>
            </a:r>
            <a:endParaRPr lang="tr-TR"/>
          </a:p>
        </p:txBody>
      </p:sp>
      <p:sp>
        <p:nvSpPr>
          <p:cNvPr id="3" name="2 İçerik Yer Tutucusu"/>
          <p:cNvSpPr>
            <a:spLocks noGrp="1"/>
          </p:cNvSpPr>
          <p:nvPr>
            <p:ph idx="1"/>
          </p:nvPr>
        </p:nvSpPr>
        <p:spPr>
          <a:xfrm>
            <a:off x="457200" y="1600200"/>
            <a:ext cx="8229600" cy="4853136"/>
          </a:xfrm>
        </p:spPr>
        <p:txBody>
          <a:bodyPr>
            <a:normAutofit lnSpcReduction="10000"/>
          </a:bodyPr>
          <a:lstStyle/>
          <a:p>
            <a:r>
              <a:rPr lang="tr-TR" smtClean="0"/>
              <a:t>Tanımı</a:t>
            </a:r>
          </a:p>
          <a:p>
            <a:r>
              <a:rPr lang="tr-TR" smtClean="0"/>
              <a:t>Belirtileri</a:t>
            </a:r>
          </a:p>
          <a:p>
            <a:r>
              <a:rPr lang="tr-TR" smtClean="0"/>
              <a:t>Türleri</a:t>
            </a:r>
          </a:p>
          <a:p>
            <a:pPr lvl="1"/>
            <a:r>
              <a:rPr lang="tr-TR" smtClean="0"/>
              <a:t>Akut inflamasyon</a:t>
            </a:r>
          </a:p>
          <a:p>
            <a:pPr lvl="1"/>
            <a:r>
              <a:rPr lang="tr-TR" smtClean="0"/>
              <a:t>Kronik inflamasyon</a:t>
            </a:r>
          </a:p>
          <a:p>
            <a:r>
              <a:rPr lang="tr-TR" smtClean="0"/>
              <a:t>İnflamatuvar sürecin ögeleri</a:t>
            </a:r>
          </a:p>
          <a:p>
            <a:pPr lvl="1"/>
            <a:r>
              <a:rPr lang="tr-TR" smtClean="0"/>
              <a:t>Hücresel elemanlar</a:t>
            </a:r>
          </a:p>
          <a:p>
            <a:pPr lvl="1"/>
            <a:r>
              <a:rPr lang="tr-TR" smtClean="0"/>
              <a:t>Kimyasal mediyatörler</a:t>
            </a:r>
          </a:p>
          <a:p>
            <a:pPr lvl="1"/>
            <a:r>
              <a:rPr lang="tr-TR" smtClean="0"/>
              <a:t>Kan damarları</a:t>
            </a:r>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764704"/>
            <a:ext cx="9144000" cy="568656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548680"/>
          </a:xfrm>
        </p:spPr>
        <p:txBody>
          <a:bodyPr>
            <a:normAutofit fontScale="90000"/>
          </a:bodyPr>
          <a:lstStyle/>
          <a:p>
            <a:r>
              <a:rPr lang="tr-TR" smtClean="0"/>
              <a:t>Hücresel hadiseler:</a:t>
            </a:r>
            <a:endParaRPr lang="tr-TR"/>
          </a:p>
        </p:txBody>
      </p:sp>
      <p:sp>
        <p:nvSpPr>
          <p:cNvPr id="3" name="2 İçerik Yer Tutucusu"/>
          <p:cNvSpPr>
            <a:spLocks noGrp="1"/>
          </p:cNvSpPr>
          <p:nvPr>
            <p:ph idx="1"/>
          </p:nvPr>
        </p:nvSpPr>
        <p:spPr>
          <a:xfrm>
            <a:off x="457200" y="692696"/>
            <a:ext cx="8229600" cy="5976664"/>
          </a:xfrm>
        </p:spPr>
        <p:txBody>
          <a:bodyPr>
            <a:normAutofit fontScale="85000" lnSpcReduction="20000"/>
          </a:bodyPr>
          <a:lstStyle/>
          <a:p>
            <a:r>
              <a:rPr lang="en-US" smtClean="0"/>
              <a:t>L</a:t>
            </a:r>
            <a:r>
              <a:rPr lang="tr-TR" smtClean="0"/>
              <a:t>ö</a:t>
            </a:r>
            <a:r>
              <a:rPr lang="en-US" smtClean="0"/>
              <a:t>ko</a:t>
            </a:r>
            <a:r>
              <a:rPr lang="tr-TR" smtClean="0"/>
              <a:t>si</a:t>
            </a:r>
            <a:r>
              <a:rPr lang="en-US" smtClean="0"/>
              <a:t>t </a:t>
            </a:r>
            <a:r>
              <a:rPr lang="tr-TR" smtClean="0"/>
              <a:t>göçü (lökosit migrasyonu):</a:t>
            </a:r>
          </a:p>
          <a:p>
            <a:pPr lvl="1"/>
            <a:r>
              <a:rPr lang="tr-TR" smtClean="0"/>
              <a:t>damar duvarına yaklaşma (marjinasyon)</a:t>
            </a:r>
          </a:p>
          <a:p>
            <a:pPr lvl="1"/>
            <a:r>
              <a:rPr lang="tr-TR" smtClean="0"/>
              <a:t>damar duvarında yuvarlanma (rolling)</a:t>
            </a:r>
          </a:p>
          <a:p>
            <a:pPr lvl="1"/>
            <a:r>
              <a:rPr lang="tr-TR" smtClean="0"/>
              <a:t>damar duvarına yapışma (adezyon)</a:t>
            </a:r>
          </a:p>
          <a:p>
            <a:pPr lvl="1"/>
            <a:r>
              <a:rPr lang="tr-TR" smtClean="0"/>
              <a:t>damar duvarından geçiş (ekstravazasyon, transendotelyal migrasyon, transmigrasyon, emigrasyon, diyapedez)</a:t>
            </a:r>
          </a:p>
          <a:p>
            <a:endParaRPr lang="tr-TR" smtClean="0"/>
          </a:p>
          <a:p>
            <a:r>
              <a:rPr lang="tr-TR" smtClean="0"/>
              <a:t>Lökositlerin damar duvarına tutunup, dokulara geçişinde görevli çeşitli hücre adezyon molekülleri (cell adhesion molecule, CAM) vardır.</a:t>
            </a:r>
          </a:p>
          <a:p>
            <a:endParaRPr lang="tr-TR" smtClean="0"/>
          </a:p>
          <a:p>
            <a:r>
              <a:rPr lang="tr-TR" smtClean="0"/>
              <a:t>Lökositler, kemotaktik ajanları takip ederek injuri bölgesine hareket eder (kimyasal yönelme, kemotaksi).</a:t>
            </a:r>
          </a:p>
          <a:p>
            <a:pPr lvl="1"/>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cstate="print"/>
          <a:srcRect/>
          <a:stretch>
            <a:fillRect/>
          </a:stretch>
        </p:blipFill>
        <p:spPr bwMode="auto">
          <a:xfrm>
            <a:off x="0" y="260648"/>
            <a:ext cx="9175092" cy="63093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620688"/>
          <a:ext cx="9144000" cy="5274656"/>
        </p:xfrm>
        <a:graphic>
          <a:graphicData uri="http://schemas.openxmlformats.org/drawingml/2006/table">
            <a:tbl>
              <a:tblPr firstRow="1" bandRow="1">
                <a:tableStyleId>{5C22544A-7EE6-4342-B048-85BDC9FD1C3A}</a:tableStyleId>
              </a:tblPr>
              <a:tblGrid>
                <a:gridCol w="3048000"/>
                <a:gridCol w="3048000"/>
                <a:gridCol w="3048000"/>
              </a:tblGrid>
              <a:tr h="52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Hücre Adezyon Molekülleri (CAM)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Bulunduğu Hücre</a:t>
                      </a:r>
                    </a:p>
                    <a:p>
                      <a:pPr algn="ctr"/>
                      <a:endParaRPr lang="tr-T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Görevi</a:t>
                      </a:r>
                    </a:p>
                    <a:p>
                      <a:pPr algn="ctr"/>
                      <a:endParaRPr lang="tr-TR"/>
                    </a:p>
                  </a:txBody>
                  <a:tcPr/>
                </a:tc>
              </a:tr>
              <a:tr h="300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L-selectin (leukocyte)</a:t>
                      </a:r>
                      <a:endParaRPr lang="tr-TR" smtClean="0"/>
                    </a:p>
                  </a:txBody>
                  <a:tcPr/>
                </a:tc>
                <a:tc>
                  <a:txBody>
                    <a:bodyPr/>
                    <a:lstStyle/>
                    <a:p>
                      <a:pPr algn="ctr"/>
                      <a:r>
                        <a:rPr lang="tr-TR" smtClean="0"/>
                        <a:t>Lökositler</a:t>
                      </a:r>
                      <a:endParaRPr lang="tr-TR"/>
                    </a:p>
                  </a:txBody>
                  <a:tcPr/>
                </a:tc>
                <a:tc rowSpan="2">
                  <a:txBody>
                    <a:bodyPr/>
                    <a:lstStyle/>
                    <a:p>
                      <a:pPr algn="ctr"/>
                      <a:r>
                        <a:rPr lang="tr-TR" smtClean="0"/>
                        <a:t>Capture (yakalanma)</a:t>
                      </a:r>
                    </a:p>
                    <a:p>
                      <a:pPr algn="ctr"/>
                      <a:r>
                        <a:rPr lang="tr-TR" baseline="0" smtClean="0"/>
                        <a:t>ve </a:t>
                      </a:r>
                      <a:endParaRPr lang="tr-TR" smtClean="0"/>
                    </a:p>
                    <a:p>
                      <a:pPr algn="ctr"/>
                      <a:r>
                        <a:rPr lang="tr-TR" smtClean="0"/>
                        <a:t>rolling (yuvarlanma)</a:t>
                      </a:r>
                    </a:p>
                  </a:txBody>
                  <a:tcPr/>
                </a:tc>
              </a:tr>
              <a:tr h="52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P-selectin (platelet)</a:t>
                      </a:r>
                      <a:endParaRPr lang="tr-TR" smtClean="0"/>
                    </a:p>
                  </a:txBody>
                  <a:tcPr/>
                </a:tc>
                <a:tc>
                  <a:txBody>
                    <a:bodyPr/>
                    <a:lstStyle/>
                    <a:p>
                      <a:pPr algn="ctr"/>
                      <a:r>
                        <a:rPr lang="tr-TR" smtClean="0"/>
                        <a:t>Endotelyal</a:t>
                      </a:r>
                      <a:r>
                        <a:rPr lang="tr-TR" baseline="0" smtClean="0"/>
                        <a:t> hücreler ve plateletler</a:t>
                      </a:r>
                      <a:endParaRPr lang="tr-TR"/>
                    </a:p>
                  </a:txBody>
                  <a:tcPr/>
                </a:tc>
                <a:tc vMerge="1">
                  <a:txBody>
                    <a:bodyPr/>
                    <a:lstStyle/>
                    <a:p>
                      <a:pPr algn="ctr"/>
                      <a:endParaRPr lang="tr-TR"/>
                    </a:p>
                  </a:txBody>
                  <a:tcPr/>
                </a:tc>
              </a:tr>
              <a:tr h="300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E-selectin</a:t>
                      </a:r>
                      <a:r>
                        <a:rPr lang="tr-TR" baseline="0" smtClean="0"/>
                        <a:t> </a:t>
                      </a:r>
                      <a:r>
                        <a:rPr lang="en-US" smtClean="0"/>
                        <a:t>(endothelial)</a:t>
                      </a:r>
                      <a:endParaRPr lang="tr-TR" smtClean="0"/>
                    </a:p>
                  </a:txBody>
                  <a:tcPr/>
                </a:tc>
                <a:tc>
                  <a:txBody>
                    <a:bodyPr/>
                    <a:lstStyle/>
                    <a:p>
                      <a:pPr algn="ctr"/>
                      <a:r>
                        <a:rPr lang="tr-TR" smtClean="0"/>
                        <a:t>Endotelyal hücreler</a:t>
                      </a:r>
                      <a:endParaRPr lang="tr-TR"/>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mtClean="0"/>
                    </a:p>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Rolling (yuvarlanma)</a:t>
                      </a:r>
                    </a:p>
                    <a:p>
                      <a:pPr algn="ctr"/>
                      <a:r>
                        <a:rPr lang="tr-TR" smtClean="0"/>
                        <a:t>ve adezyon</a:t>
                      </a:r>
                      <a:endParaRPr lang="tr-TR"/>
                    </a:p>
                  </a:txBody>
                  <a:tcPr/>
                </a:tc>
              </a:tr>
              <a:tr h="52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İntegrinler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Endotelyal</a:t>
                      </a:r>
                      <a:r>
                        <a:rPr lang="tr-TR" baseline="0" smtClean="0"/>
                        <a:t> hücreler, l</a:t>
                      </a:r>
                      <a:r>
                        <a:rPr lang="tr-TR" smtClean="0"/>
                        <a:t>ökositler</a:t>
                      </a:r>
                    </a:p>
                    <a:p>
                      <a:pPr marL="0" marR="0" indent="0" algn="ctr" defTabSz="914400" rtl="0" eaLnBrk="1" fontAlgn="auto" latinLnBrk="0" hangingPunct="1">
                        <a:lnSpc>
                          <a:spcPct val="100000"/>
                        </a:lnSpc>
                        <a:spcBef>
                          <a:spcPts val="0"/>
                        </a:spcBef>
                        <a:spcAft>
                          <a:spcPts val="0"/>
                        </a:spcAft>
                        <a:buClrTx/>
                        <a:buSzTx/>
                        <a:buFontTx/>
                        <a:buNone/>
                        <a:tabLst/>
                        <a:defRPr/>
                      </a:pPr>
                      <a:r>
                        <a:rPr lang="tr-TR" baseline="0" smtClean="0"/>
                        <a:t> ve plateletler</a:t>
                      </a:r>
                      <a:endParaRPr lang="tr-TR" smtClean="0"/>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mtClean="0"/>
                    </a:p>
                  </a:txBody>
                  <a:tcPr/>
                </a:tc>
              </a:tr>
              <a:tr h="52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Vascular cell adhesion molecule 1 (VCAM-1)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Endotelyal hücreler</a:t>
                      </a:r>
                    </a:p>
                    <a:p>
                      <a:pPr algn="ctr"/>
                      <a:endParaRPr lang="tr-TR"/>
                    </a:p>
                  </a:txBody>
                  <a:tcPr/>
                </a:tc>
                <a:tc vMerge="1">
                  <a:txBody>
                    <a:bodyPr/>
                    <a:lstStyle/>
                    <a:p>
                      <a:pPr algn="ctr"/>
                      <a:endParaRPr lang="tr-TR"/>
                    </a:p>
                  </a:txBody>
                  <a:tcPr/>
                </a:tc>
              </a:tr>
              <a:tr h="52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Intercellular adhesion molecule</a:t>
                      </a:r>
                      <a:r>
                        <a:rPr lang="tr-TR" baseline="0" smtClean="0"/>
                        <a:t> </a:t>
                      </a:r>
                      <a:r>
                        <a:rPr lang="tr-TR" smtClean="0"/>
                        <a:t>1 (ICAM</a:t>
                      </a:r>
                      <a:r>
                        <a:rPr lang="tr-TR" baseline="0" smtClean="0"/>
                        <a:t>-1</a:t>
                      </a:r>
                      <a:r>
                        <a:rPr lang="tr-TR"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Endotelyal hücreler ve monositler</a:t>
                      </a: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mtClean="0"/>
                    </a:p>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Rolling (yuvarlanma),</a:t>
                      </a:r>
                      <a:r>
                        <a:rPr lang="tr-TR" baseline="0" smtClean="0"/>
                        <a:t> </a:t>
                      </a:r>
                      <a:r>
                        <a:rPr lang="tr-TR" smtClean="0"/>
                        <a:t>adezyon</a:t>
                      </a:r>
                    </a:p>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ve emigrayon</a:t>
                      </a:r>
                    </a:p>
                  </a:txBody>
                  <a:tcPr/>
                </a:tc>
              </a:tr>
              <a:tr h="300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ICAM-3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Lökositler</a:t>
                      </a:r>
                      <a:endParaRPr lang="tr-TR"/>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a:p>
                  </a:txBody>
                  <a:tcPr/>
                </a:tc>
              </a:tr>
              <a:tr h="976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Platelet endothelial cell adhesion molecule</a:t>
                      </a:r>
                      <a:r>
                        <a:rPr lang="tr-TR" baseline="0" smtClean="0"/>
                        <a:t> </a:t>
                      </a:r>
                      <a:r>
                        <a:rPr lang="tr-TR" smtClean="0"/>
                        <a:t>1 </a:t>
                      </a:r>
                    </a:p>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(PECAM-1)</a:t>
                      </a:r>
                      <a:endParaRPr lang="tr-T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Endotelyal</a:t>
                      </a:r>
                      <a:r>
                        <a:rPr lang="tr-TR" baseline="0" smtClean="0"/>
                        <a:t> hücreler, l</a:t>
                      </a:r>
                      <a:r>
                        <a:rPr lang="tr-TR" smtClean="0"/>
                        <a:t>ökositler</a:t>
                      </a:r>
                    </a:p>
                    <a:p>
                      <a:pPr marL="0" marR="0" indent="0" algn="ctr" defTabSz="914400" rtl="0" eaLnBrk="1" fontAlgn="auto" latinLnBrk="0" hangingPunct="1">
                        <a:lnSpc>
                          <a:spcPct val="100000"/>
                        </a:lnSpc>
                        <a:spcBef>
                          <a:spcPts val="0"/>
                        </a:spcBef>
                        <a:spcAft>
                          <a:spcPts val="0"/>
                        </a:spcAft>
                        <a:buClrTx/>
                        <a:buSzTx/>
                        <a:buFontTx/>
                        <a:buNone/>
                        <a:tabLst/>
                        <a:defRPr/>
                      </a:pPr>
                      <a:r>
                        <a:rPr lang="tr-TR" baseline="0" smtClean="0"/>
                        <a:t> ve plateletler</a:t>
                      </a:r>
                      <a:endParaRPr lang="tr-T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mtClean="0"/>
                    </a:p>
                    <a:p>
                      <a:pPr marL="0" marR="0" indent="0" algn="ctr" defTabSz="914400" rtl="0" eaLnBrk="1" fontAlgn="auto" latinLnBrk="0" hangingPunct="1">
                        <a:lnSpc>
                          <a:spcPct val="100000"/>
                        </a:lnSpc>
                        <a:spcBef>
                          <a:spcPts val="0"/>
                        </a:spcBef>
                        <a:spcAft>
                          <a:spcPts val="0"/>
                        </a:spcAft>
                        <a:buClrTx/>
                        <a:buSzTx/>
                        <a:buFontTx/>
                        <a:buNone/>
                        <a:tabLst/>
                        <a:defRPr/>
                      </a:pPr>
                      <a:r>
                        <a:rPr lang="tr-TR" smtClean="0"/>
                        <a:t>Emigrasyon (transmigrasyon)</a:t>
                      </a:r>
                      <a:endParaRPr lang="tr-T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692696"/>
            <a:ext cx="9151320" cy="555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88640"/>
            <a:ext cx="8229600" cy="1143000"/>
          </a:xfrm>
        </p:spPr>
        <p:txBody>
          <a:bodyPr/>
          <a:lstStyle/>
          <a:p>
            <a:r>
              <a:rPr lang="tr-TR" smtClean="0"/>
              <a:t>Kemotaktik Ajanlar</a:t>
            </a:r>
            <a:endParaRPr lang="tr-TR"/>
          </a:p>
        </p:txBody>
      </p:sp>
      <p:sp>
        <p:nvSpPr>
          <p:cNvPr id="3" name="2 İçerik Yer Tutucusu"/>
          <p:cNvSpPr>
            <a:spLocks noGrp="1"/>
          </p:cNvSpPr>
          <p:nvPr>
            <p:ph idx="1"/>
          </p:nvPr>
        </p:nvSpPr>
        <p:spPr>
          <a:xfrm>
            <a:off x="395536" y="1412776"/>
            <a:ext cx="8229600" cy="4968552"/>
          </a:xfrm>
        </p:spPr>
        <p:txBody>
          <a:bodyPr>
            <a:normAutofit/>
          </a:bodyPr>
          <a:lstStyle/>
          <a:p>
            <a:r>
              <a:rPr lang="tr-TR" smtClean="0"/>
              <a:t>Bakteriyel ürünler</a:t>
            </a:r>
          </a:p>
          <a:p>
            <a:endParaRPr lang="tr-TR" smtClean="0"/>
          </a:p>
          <a:p>
            <a:r>
              <a:rPr lang="tr-TR" smtClean="0"/>
              <a:t>Kompleman komponentleri (C5a)</a:t>
            </a:r>
          </a:p>
          <a:p>
            <a:endParaRPr lang="tr-TR" smtClean="0"/>
          </a:p>
          <a:p>
            <a:r>
              <a:rPr lang="tr-TR" smtClean="0"/>
              <a:t>Kemokinler (kemotaktik sitokinler) (mesela IL-8)</a:t>
            </a:r>
          </a:p>
          <a:p>
            <a:endParaRPr lang="tr-TR" smtClean="0"/>
          </a:p>
          <a:p>
            <a:r>
              <a:rPr lang="tr-TR" smtClean="0"/>
              <a:t>Lökotrien B</a:t>
            </a:r>
            <a:r>
              <a:rPr lang="tr-TR" baseline="-25000" smtClean="0"/>
              <a:t>4</a:t>
            </a:r>
            <a:r>
              <a:rPr lang="tr-TR" smtClean="0"/>
              <a:t> (LTB</a:t>
            </a:r>
            <a:r>
              <a:rPr lang="tr-TR" baseline="-25000" smtClean="0"/>
              <a:t>4</a:t>
            </a:r>
            <a:r>
              <a:rPr lang="tr-TR" smtClean="0"/>
              <a:t>)</a:t>
            </a:r>
          </a:p>
          <a:p>
            <a:pPr>
              <a:buNone/>
            </a:pPr>
            <a:endParaRPr lang="tr-TR" smtClean="0"/>
          </a:p>
          <a:p>
            <a:pPr>
              <a:buNone/>
            </a:pPr>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Akut İnflamasyonun Akıbeti</a:t>
            </a:r>
            <a:endParaRPr lang="tr-TR"/>
          </a:p>
        </p:txBody>
      </p:sp>
      <p:sp>
        <p:nvSpPr>
          <p:cNvPr id="3" name="2 İçerik Yer Tutucusu"/>
          <p:cNvSpPr>
            <a:spLocks noGrp="1"/>
          </p:cNvSpPr>
          <p:nvPr>
            <p:ph idx="1"/>
          </p:nvPr>
        </p:nvSpPr>
        <p:spPr/>
        <p:txBody>
          <a:bodyPr/>
          <a:lstStyle/>
          <a:p>
            <a:r>
              <a:rPr lang="tr-TR" smtClean="0"/>
              <a:t>Tam iyileşme</a:t>
            </a:r>
          </a:p>
          <a:p>
            <a:endParaRPr lang="tr-TR" smtClean="0"/>
          </a:p>
          <a:p>
            <a:r>
              <a:rPr lang="tr-TR" smtClean="0"/>
              <a:t>Skar oluşumu (fibrozis) </a:t>
            </a:r>
          </a:p>
          <a:p>
            <a:endParaRPr lang="tr-TR" smtClean="0"/>
          </a:p>
          <a:p>
            <a:r>
              <a:rPr lang="tr-TR" smtClean="0"/>
              <a:t>Apse oluşumu</a:t>
            </a:r>
          </a:p>
          <a:p>
            <a:endParaRPr lang="tr-TR" smtClean="0"/>
          </a:p>
          <a:p>
            <a:r>
              <a:rPr lang="tr-TR" smtClean="0"/>
              <a:t>Kronik inflamasyona ilerleme</a:t>
            </a:r>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cstate="print"/>
          <a:srcRect l="14109" t="7501" r="14498" b="6250"/>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Kronik İnflamasyon</a:t>
            </a:r>
            <a:endParaRPr lang="tr-TR"/>
          </a:p>
        </p:txBody>
      </p:sp>
      <p:sp>
        <p:nvSpPr>
          <p:cNvPr id="3" name="2 İçerik Yer Tutucusu"/>
          <p:cNvSpPr>
            <a:spLocks noGrp="1"/>
          </p:cNvSpPr>
          <p:nvPr>
            <p:ph idx="1"/>
          </p:nvPr>
        </p:nvSpPr>
        <p:spPr/>
        <p:txBody>
          <a:bodyPr>
            <a:normAutofit fontScale="85000" lnSpcReduction="20000"/>
          </a:bodyPr>
          <a:lstStyle/>
          <a:p>
            <a:r>
              <a:rPr lang="tr-TR" smtClean="0"/>
              <a:t>Akut inflamasyon günler içerisinde sonlanır.</a:t>
            </a:r>
          </a:p>
          <a:p>
            <a:endParaRPr lang="tr-TR" smtClean="0"/>
          </a:p>
          <a:p>
            <a:r>
              <a:rPr lang="tr-TR" smtClean="0"/>
              <a:t>Kronik inflamasyon ise haftalar, aylar hatta yıllar boyunca devam eder.</a:t>
            </a:r>
          </a:p>
          <a:p>
            <a:endParaRPr lang="tr-TR" smtClean="0"/>
          </a:p>
          <a:p>
            <a:r>
              <a:rPr lang="tr-TR" smtClean="0"/>
              <a:t>Kronik inflamasyonda rol oynayan başlıca hücreler: lenfositler, plazma hücreleri, makrofajlar.</a:t>
            </a:r>
          </a:p>
          <a:p>
            <a:endParaRPr lang="tr-TR" smtClean="0"/>
          </a:p>
          <a:p>
            <a:r>
              <a:rPr lang="tr-TR" smtClean="0"/>
              <a:t>Fibrozis ve anjiyogenez, kronik inflamasyona eşlik eden önemli süreçlerdir.</a:t>
            </a:r>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Kronik İnflamasyon</a:t>
            </a:r>
            <a:endParaRPr lang="tr-TR"/>
          </a:p>
        </p:txBody>
      </p:sp>
      <p:sp>
        <p:nvSpPr>
          <p:cNvPr id="3" name="2 İçerik Yer Tutucusu"/>
          <p:cNvSpPr>
            <a:spLocks noGrp="1"/>
          </p:cNvSpPr>
          <p:nvPr>
            <p:ph idx="1"/>
          </p:nvPr>
        </p:nvSpPr>
        <p:spPr>
          <a:xfrm>
            <a:off x="457200" y="1600200"/>
            <a:ext cx="8229600" cy="4853136"/>
          </a:xfrm>
        </p:spPr>
        <p:txBody>
          <a:bodyPr>
            <a:normAutofit fontScale="70000" lnSpcReduction="20000"/>
          </a:bodyPr>
          <a:lstStyle/>
          <a:p>
            <a:r>
              <a:rPr lang="tr-TR" smtClean="0"/>
              <a:t>Kalıcı injuri (ülser gibi)</a:t>
            </a:r>
          </a:p>
          <a:p>
            <a:endParaRPr lang="tr-TR" smtClean="0"/>
          </a:p>
          <a:p>
            <a:r>
              <a:rPr lang="tr-TR" smtClean="0"/>
              <a:t>Kronik infeksiyon (tüberküloz gibi)</a:t>
            </a:r>
          </a:p>
          <a:p>
            <a:endParaRPr lang="tr-TR" smtClean="0"/>
          </a:p>
          <a:p>
            <a:r>
              <a:rPr lang="tr-TR" smtClean="0"/>
              <a:t>Uzun süreli toksik maruziyet (alkol gibi)</a:t>
            </a:r>
          </a:p>
          <a:p>
            <a:endParaRPr lang="tr-TR" smtClean="0"/>
          </a:p>
          <a:p>
            <a:r>
              <a:rPr lang="tr-TR" smtClean="0"/>
              <a:t>Otoimmun hastalık durumu (romatoid artrit gibi)</a:t>
            </a:r>
          </a:p>
          <a:p>
            <a:endParaRPr lang="tr-TR" smtClean="0"/>
          </a:p>
          <a:p>
            <a:r>
              <a:rPr lang="tr-TR" smtClean="0"/>
              <a:t>Granülomatöz inflamasyon (sindirilemeyen organizmalar veya yabancı cisimlere karşı oluşmuş devasa makrofajların birikintisi)</a:t>
            </a:r>
          </a:p>
          <a:p>
            <a:endParaRPr lang="tr-TR" smtClean="0"/>
          </a:p>
          <a:p>
            <a:r>
              <a:rPr lang="tr-TR" smtClean="0"/>
              <a:t>Günümüzde, obezite, düşük dereceli kronik inflamatuvar bir durum olarak kabul edilmektedir.</a:t>
            </a:r>
          </a:p>
          <a:p>
            <a:endParaRPr lang="tr-TR" smtClean="0"/>
          </a:p>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792088"/>
          </a:xfrm>
        </p:spPr>
        <p:txBody>
          <a:bodyPr/>
          <a:lstStyle/>
          <a:p>
            <a:r>
              <a:rPr lang="tr-TR" smtClean="0"/>
              <a:t>Tanımı</a:t>
            </a:r>
            <a:endParaRPr lang="tr-TR"/>
          </a:p>
        </p:txBody>
      </p:sp>
      <p:sp>
        <p:nvSpPr>
          <p:cNvPr id="3" name="2 İçerik Yer Tutucusu"/>
          <p:cNvSpPr>
            <a:spLocks noGrp="1"/>
          </p:cNvSpPr>
          <p:nvPr>
            <p:ph idx="1"/>
          </p:nvPr>
        </p:nvSpPr>
        <p:spPr>
          <a:xfrm>
            <a:off x="457200" y="1124744"/>
            <a:ext cx="8229600" cy="5472608"/>
          </a:xfrm>
        </p:spPr>
        <p:txBody>
          <a:bodyPr>
            <a:normAutofit fontScale="77500" lnSpcReduction="20000"/>
          </a:bodyPr>
          <a:lstStyle/>
          <a:p>
            <a:r>
              <a:rPr lang="tr-TR" smtClean="0"/>
              <a:t>İnflamasyon, doku hasarına karşı verilen bir cevaptır; amacı, </a:t>
            </a:r>
          </a:p>
          <a:p>
            <a:pPr lvl="1"/>
            <a:r>
              <a:rPr lang="tr-TR" smtClean="0"/>
              <a:t>hasar verici ajanı (enfeksiyöz veya non-enfeksiyöz) kuşatıp elimine etmek</a:t>
            </a:r>
          </a:p>
          <a:p>
            <a:pPr lvl="1"/>
            <a:r>
              <a:rPr lang="tr-TR" smtClean="0"/>
              <a:t>ve iyileşme süreci için, hasarlı doku bileşenlerini ortadan kaldırmaktır.</a:t>
            </a:r>
          </a:p>
          <a:p>
            <a:endParaRPr lang="tr-TR" smtClean="0"/>
          </a:p>
          <a:p>
            <a:r>
              <a:rPr lang="tr-TR" smtClean="0"/>
              <a:t>Doku hasarına yol açan faktörler:</a:t>
            </a:r>
          </a:p>
          <a:p>
            <a:pPr lvl="1"/>
            <a:r>
              <a:rPr lang="tr-TR" smtClean="0"/>
              <a:t>enfeksiyöz ajanlar (bakteri, virüs, mantar gibi mikroorganizmalar)</a:t>
            </a:r>
          </a:p>
          <a:p>
            <a:pPr lvl="1"/>
            <a:r>
              <a:rPr lang="tr-TR" smtClean="0"/>
              <a:t>fiziksel ajanlar (fiziksel travma, yanık, donma, radyasyon vb.) </a:t>
            </a:r>
          </a:p>
          <a:p>
            <a:pPr lvl="1"/>
            <a:r>
              <a:rPr lang="tr-TR" smtClean="0"/>
              <a:t>kimyasal ajanlar (toksinler, asidik ya da bazik maddeler, oksidanlar vb.)</a:t>
            </a:r>
          </a:p>
          <a:p>
            <a:pPr lvl="1"/>
            <a:r>
              <a:rPr lang="tr-TR" smtClean="0"/>
              <a:t>uygunsuz immun cevap (otoimmunite, hipersensitivite vb.)</a:t>
            </a:r>
          </a:p>
          <a:p>
            <a:pPr lvl="1"/>
            <a:r>
              <a:rPr lang="tr-TR" smtClean="0"/>
              <a:t>doku ölümü (iskemi sonrsı nekroz)</a:t>
            </a:r>
          </a:p>
          <a:p>
            <a:endParaRPr lang="tr-TR" smtClean="0"/>
          </a:p>
          <a:p>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476672"/>
          </a:xfrm>
        </p:spPr>
        <p:txBody>
          <a:bodyPr>
            <a:normAutofit fontScale="90000"/>
          </a:bodyPr>
          <a:lstStyle/>
          <a:p>
            <a:r>
              <a:rPr lang="tr-TR" sz="3200" smtClean="0"/>
              <a:t>İnflamatuvar Sürecin Ögeleri</a:t>
            </a:r>
            <a:endParaRPr lang="tr-TR" sz="3200"/>
          </a:p>
        </p:txBody>
      </p:sp>
      <p:sp>
        <p:nvSpPr>
          <p:cNvPr id="3" name="2 İçerik Yer Tutucusu"/>
          <p:cNvSpPr>
            <a:spLocks noGrp="1"/>
          </p:cNvSpPr>
          <p:nvPr>
            <p:ph idx="1"/>
          </p:nvPr>
        </p:nvSpPr>
        <p:spPr>
          <a:xfrm>
            <a:off x="457200" y="548680"/>
            <a:ext cx="8229600" cy="6309320"/>
          </a:xfrm>
        </p:spPr>
        <p:txBody>
          <a:bodyPr>
            <a:normAutofit fontScale="70000" lnSpcReduction="20000"/>
          </a:bodyPr>
          <a:lstStyle/>
          <a:p>
            <a:r>
              <a:rPr lang="tr-TR" smtClean="0"/>
              <a:t>Hücresel elemanlar</a:t>
            </a:r>
          </a:p>
          <a:p>
            <a:pPr lvl="1"/>
            <a:r>
              <a:rPr lang="tr-TR" smtClean="0"/>
              <a:t>Lökositler</a:t>
            </a:r>
          </a:p>
          <a:p>
            <a:pPr lvl="1"/>
            <a:r>
              <a:rPr lang="tr-TR" smtClean="0"/>
              <a:t>Dentritik hücreler</a:t>
            </a:r>
          </a:p>
          <a:p>
            <a:pPr lvl="1"/>
            <a:r>
              <a:rPr lang="tr-TR" smtClean="0"/>
              <a:t>Fibroblastlar</a:t>
            </a:r>
          </a:p>
          <a:p>
            <a:pPr lvl="1"/>
            <a:r>
              <a:rPr lang="tr-TR" smtClean="0"/>
              <a:t>Plateletler</a:t>
            </a:r>
          </a:p>
          <a:p>
            <a:pPr lvl="1"/>
            <a:r>
              <a:rPr lang="tr-TR" smtClean="0"/>
              <a:t>Mast hücreleri</a:t>
            </a:r>
          </a:p>
          <a:p>
            <a:r>
              <a:rPr lang="tr-TR" smtClean="0"/>
              <a:t>Kimyasal mediyatörler</a:t>
            </a:r>
          </a:p>
          <a:p>
            <a:pPr lvl="1"/>
            <a:r>
              <a:rPr lang="tr-TR" smtClean="0"/>
              <a:t>Histamin</a:t>
            </a:r>
          </a:p>
          <a:p>
            <a:pPr lvl="1"/>
            <a:r>
              <a:rPr lang="tr-TR" smtClean="0"/>
              <a:t>Kinin sistemi </a:t>
            </a:r>
          </a:p>
          <a:p>
            <a:pPr lvl="2"/>
            <a:r>
              <a:rPr lang="tr-TR" smtClean="0"/>
              <a:t>Bradikinin</a:t>
            </a:r>
          </a:p>
          <a:p>
            <a:pPr lvl="1"/>
            <a:r>
              <a:rPr lang="tr-TR" smtClean="0"/>
              <a:t>Araşidonik asit metabolitleri</a:t>
            </a:r>
          </a:p>
          <a:p>
            <a:pPr lvl="2"/>
            <a:r>
              <a:rPr lang="tr-TR" smtClean="0"/>
              <a:t>Prostaglandinler, prostasiklinler, lökotrienler, lipoksinler vd. eikozanoidler</a:t>
            </a:r>
          </a:p>
          <a:p>
            <a:pPr lvl="1"/>
            <a:r>
              <a:rPr lang="tr-TR" smtClean="0"/>
              <a:t>EPA ve DHA metabolitleri</a:t>
            </a:r>
          </a:p>
          <a:p>
            <a:pPr lvl="2"/>
            <a:r>
              <a:rPr lang="tr-TR" smtClean="0"/>
              <a:t>Rezolvinler ve protektinler</a:t>
            </a:r>
          </a:p>
          <a:p>
            <a:pPr lvl="1"/>
            <a:r>
              <a:rPr lang="tr-TR" smtClean="0"/>
              <a:t>Sitokin proteinler</a:t>
            </a:r>
          </a:p>
          <a:p>
            <a:pPr lvl="1"/>
            <a:r>
              <a:rPr lang="tr-TR" smtClean="0"/>
              <a:t>Kompleman sisemi</a:t>
            </a:r>
          </a:p>
          <a:p>
            <a:pPr lvl="2"/>
            <a:r>
              <a:rPr lang="tr-TR" smtClean="0"/>
              <a:t>C3, C5a, membran atak komplejksi (C5b-C9)</a:t>
            </a:r>
          </a:p>
          <a:p>
            <a:pPr lvl="1"/>
            <a:r>
              <a:rPr lang="tr-TR" smtClean="0"/>
              <a:t>Koagulasyon sistemi ve fibrinolitik sistem</a:t>
            </a:r>
          </a:p>
          <a:p>
            <a:r>
              <a:rPr lang="tr-TR" smtClean="0"/>
              <a:t>Kan damarları</a:t>
            </a:r>
          </a:p>
          <a:p>
            <a:endParaRPr lang="tr-TR" smtClean="0"/>
          </a:p>
          <a:p>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620688"/>
          </a:xfrm>
        </p:spPr>
        <p:txBody>
          <a:bodyPr>
            <a:noAutofit/>
          </a:bodyPr>
          <a:lstStyle/>
          <a:p>
            <a:r>
              <a:rPr lang="tr-TR" sz="2800" b="1" smtClean="0"/>
              <a:t>Hücresel Elemanlar</a:t>
            </a:r>
            <a:endParaRPr lang="tr-TR" sz="2800" b="1"/>
          </a:p>
        </p:txBody>
      </p:sp>
      <p:sp>
        <p:nvSpPr>
          <p:cNvPr id="3" name="2 İçerik Yer Tutucusu"/>
          <p:cNvSpPr>
            <a:spLocks noGrp="1"/>
          </p:cNvSpPr>
          <p:nvPr>
            <p:ph idx="1"/>
          </p:nvPr>
        </p:nvSpPr>
        <p:spPr/>
        <p:txBody>
          <a:bodyPr/>
          <a:lstStyle/>
          <a:p>
            <a:endParaRPr lang="tr-TR"/>
          </a:p>
        </p:txBody>
      </p:sp>
      <p:pic>
        <p:nvPicPr>
          <p:cNvPr id="5" name="Picture 2" descr="leukocytes ile ilgili görsel sonucu"/>
          <p:cNvPicPr>
            <a:picLocks noChangeAspect="1" noChangeArrowheads="1"/>
          </p:cNvPicPr>
          <p:nvPr/>
        </p:nvPicPr>
        <p:blipFill>
          <a:blip r:embed="rId2" cstate="print"/>
          <a:srcRect/>
          <a:stretch>
            <a:fillRect/>
          </a:stretch>
        </p:blipFill>
        <p:spPr bwMode="auto">
          <a:xfrm>
            <a:off x="0" y="620688"/>
            <a:ext cx="9144000" cy="623731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Lenfositler</a:t>
            </a:r>
            <a:endParaRPr lang="tr-TR"/>
          </a:p>
        </p:txBody>
      </p:sp>
      <p:sp>
        <p:nvSpPr>
          <p:cNvPr id="3" name="2 İçerik Yer Tutucusu"/>
          <p:cNvSpPr>
            <a:spLocks noGrp="1"/>
          </p:cNvSpPr>
          <p:nvPr>
            <p:ph idx="1"/>
          </p:nvPr>
        </p:nvSpPr>
        <p:spPr/>
        <p:txBody>
          <a:bodyPr>
            <a:normAutofit/>
          </a:bodyPr>
          <a:lstStyle/>
          <a:p>
            <a:r>
              <a:rPr lang="tr-TR" smtClean="0"/>
              <a:t>T lenfositler (</a:t>
            </a:r>
            <a:r>
              <a:rPr lang="tr-TR" b="1" smtClean="0"/>
              <a:t>t</a:t>
            </a:r>
            <a:r>
              <a:rPr lang="tr-TR" smtClean="0"/>
              <a:t>imusta üretilir)</a:t>
            </a:r>
          </a:p>
          <a:p>
            <a:pPr lvl="1"/>
            <a:r>
              <a:rPr lang="tr-TR" smtClean="0"/>
              <a:t>CD4+ T lenfositler (T helper)</a:t>
            </a:r>
          </a:p>
          <a:p>
            <a:pPr lvl="1"/>
            <a:r>
              <a:rPr lang="tr-TR" smtClean="0"/>
              <a:t>CD8+ T lenfositler (sitotoksik T)</a:t>
            </a:r>
          </a:p>
          <a:p>
            <a:r>
              <a:rPr lang="tr-TR" smtClean="0"/>
              <a:t>B Lenfositler</a:t>
            </a:r>
          </a:p>
          <a:p>
            <a:pPr lvl="1"/>
            <a:r>
              <a:rPr lang="tr-TR" smtClean="0"/>
              <a:t>Antikor üreten plazma hücrelerine farklılaşır.</a:t>
            </a:r>
          </a:p>
          <a:p>
            <a:r>
              <a:rPr lang="tr-TR" smtClean="0"/>
              <a:t>Natural killer (doğal öldürücü) hücreler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548680"/>
          </a:xfrm>
        </p:spPr>
        <p:txBody>
          <a:bodyPr>
            <a:normAutofit/>
          </a:bodyPr>
          <a:lstStyle/>
          <a:p>
            <a:r>
              <a:rPr lang="tr-TR" sz="3000" smtClean="0"/>
              <a:t>T-helper (yardımcı T, Th) hücresi</a:t>
            </a:r>
            <a:endParaRPr lang="tr-TR" sz="3000"/>
          </a:p>
        </p:txBody>
      </p:sp>
      <p:sp>
        <p:nvSpPr>
          <p:cNvPr id="3" name="2 İçerik Yer Tutucusu"/>
          <p:cNvSpPr>
            <a:spLocks noGrp="1"/>
          </p:cNvSpPr>
          <p:nvPr>
            <p:ph idx="1"/>
          </p:nvPr>
        </p:nvSpPr>
        <p:spPr>
          <a:xfrm>
            <a:off x="457200" y="620688"/>
            <a:ext cx="8229600" cy="6237312"/>
          </a:xfrm>
        </p:spPr>
        <p:txBody>
          <a:bodyPr>
            <a:normAutofit fontScale="70000" lnSpcReduction="20000"/>
          </a:bodyPr>
          <a:lstStyle/>
          <a:p>
            <a:r>
              <a:rPr lang="tr-TR" smtClean="0"/>
              <a:t>Antijen sunan hücrelerin (</a:t>
            </a:r>
            <a:r>
              <a:rPr lang="en-US" smtClean="0"/>
              <a:t>antigen presenting cell</a:t>
            </a:r>
            <a:r>
              <a:rPr lang="tr-TR" smtClean="0"/>
              <a:t>, </a:t>
            </a:r>
            <a:r>
              <a:rPr lang="en-US" smtClean="0"/>
              <a:t>APC</a:t>
            </a:r>
            <a:r>
              <a:rPr lang="tr-TR" smtClean="0"/>
              <a:t>) yüzeyinde bulunan MHC sınıf II molekülleri ile sunulan antijenleri tanır.</a:t>
            </a:r>
          </a:p>
          <a:p>
            <a:endParaRPr lang="tr-TR" smtClean="0"/>
          </a:p>
          <a:p>
            <a:r>
              <a:rPr lang="en-US" smtClean="0"/>
              <a:t>Th1</a:t>
            </a:r>
            <a:r>
              <a:rPr lang="tr-TR" smtClean="0"/>
              <a:t> hücreleri intrasellüler patojenlerin kontrolünden sorumludur. Th2 hücreleri ise parazitler gibi büyük ekstrasellüler organizmalara karşı defansta önemlidir.</a:t>
            </a:r>
          </a:p>
          <a:p>
            <a:endParaRPr lang="tr-TR" smtClean="0"/>
          </a:p>
          <a:p>
            <a:r>
              <a:rPr lang="tr-TR" smtClean="0"/>
              <a:t>Yapılan çalışmalarda, Th1/Th2 dengesinin bozulması, bazı hastalıklarla ilişkili bulunmuştur.</a:t>
            </a:r>
          </a:p>
          <a:p>
            <a:pPr lvl="1"/>
            <a:r>
              <a:rPr lang="tr-TR" smtClean="0"/>
              <a:t>Th1 lehine dengenin bozulması: otoimmunite (tip 1 diyabet, MS)</a:t>
            </a:r>
          </a:p>
          <a:p>
            <a:pPr lvl="1"/>
            <a:r>
              <a:rPr lang="tr-TR" smtClean="0"/>
              <a:t>Th2 lehine dengenin bozulması: allerji ve astım</a:t>
            </a:r>
          </a:p>
          <a:p>
            <a:endParaRPr lang="tr-TR" smtClean="0"/>
          </a:p>
          <a:p>
            <a:r>
              <a:rPr lang="tr-TR" smtClean="0"/>
              <a:t>Th17, IL-17 üretir. Otoimmunite ile ilişkili olduğu bulunmuştur.</a:t>
            </a:r>
          </a:p>
          <a:p>
            <a:endParaRPr lang="tr-TR" smtClean="0"/>
          </a:p>
          <a:p>
            <a:r>
              <a:rPr lang="tr-TR" smtClean="0"/>
              <a:t>Treg (regulatory T) hücreleri, immun cevabın regülasyonunda görev alır.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antigen presentation ile ilgili gÃ¶rsel sonucu"/>
          <p:cNvPicPr>
            <a:picLocks noChangeAspect="1" noChangeArrowheads="1"/>
          </p:cNvPicPr>
          <p:nvPr/>
        </p:nvPicPr>
        <p:blipFill>
          <a:blip r:embed="rId2" cstate="print"/>
          <a:srcRect t="22700" b="25850"/>
          <a:stretch>
            <a:fillRect/>
          </a:stretch>
        </p:blipFill>
        <p:spPr bwMode="auto">
          <a:xfrm>
            <a:off x="0" y="1484784"/>
            <a:ext cx="9144000" cy="352839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0" y="548680"/>
            <a:ext cx="9144000" cy="574548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Sitotoksik T hücresi</a:t>
            </a:r>
            <a:endParaRPr lang="tr-TR"/>
          </a:p>
        </p:txBody>
      </p:sp>
      <p:sp>
        <p:nvSpPr>
          <p:cNvPr id="3" name="2 İçerik Yer Tutucusu"/>
          <p:cNvSpPr>
            <a:spLocks noGrp="1"/>
          </p:cNvSpPr>
          <p:nvPr>
            <p:ph idx="1"/>
          </p:nvPr>
        </p:nvSpPr>
        <p:spPr/>
        <p:txBody>
          <a:bodyPr/>
          <a:lstStyle/>
          <a:p>
            <a:r>
              <a:rPr lang="tr-TR" smtClean="0"/>
              <a:t>Tüm çekirdekli hücrelerde bulunan MHC sınıf I molekülleri tarafından sunulan antijenleri tanır.</a:t>
            </a:r>
          </a:p>
          <a:p>
            <a:endParaRPr lang="tr-TR" smtClean="0"/>
          </a:p>
          <a:p>
            <a:r>
              <a:rPr lang="tr-TR" smtClean="0"/>
              <a:t>İntrasellüler patojenlere ve tümör hücrelerine karşı etkilidir.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08720"/>
            <a:ext cx="3131840" cy="5688632"/>
          </a:xfrm>
        </p:spPr>
        <p:txBody>
          <a:bodyPr>
            <a:normAutofit fontScale="70000" lnSpcReduction="20000"/>
          </a:bodyPr>
          <a:lstStyle/>
          <a:p>
            <a:r>
              <a:rPr lang="tr-TR" smtClean="0"/>
              <a:t>Sitotoksik T lenfositler, perforin ve granzimler içeren granüller salar.</a:t>
            </a:r>
          </a:p>
          <a:p>
            <a:endParaRPr lang="tr-TR" smtClean="0"/>
          </a:p>
          <a:p>
            <a:r>
              <a:rPr lang="tr-TR" smtClean="0"/>
              <a:t>Perforin hedef hücre membranında bir geçit oluşturur. Bu geçitten granzimler geçer ve hücreyi apoptoza sokar.</a:t>
            </a:r>
          </a:p>
          <a:p>
            <a:endParaRPr lang="tr-TR" smtClean="0"/>
          </a:p>
          <a:p>
            <a:r>
              <a:rPr lang="tr-TR" smtClean="0"/>
              <a:t>Ayrıca, bu hücreler </a:t>
            </a:r>
            <a:r>
              <a:rPr lang="tr-TR" b="1" smtClean="0"/>
              <a:t>Fas/FasL etkileşimi </a:t>
            </a:r>
            <a:r>
              <a:rPr lang="tr-TR" smtClean="0"/>
              <a:t>ile de apoptotik etki gösterir.</a:t>
            </a:r>
            <a:endParaRPr lang="tr-TR"/>
          </a:p>
        </p:txBody>
      </p:sp>
      <p:pic>
        <p:nvPicPr>
          <p:cNvPr id="2050" name="Picture 2"/>
          <p:cNvPicPr>
            <a:picLocks noChangeAspect="1" noChangeArrowheads="1"/>
          </p:cNvPicPr>
          <p:nvPr/>
        </p:nvPicPr>
        <p:blipFill>
          <a:blip r:embed="rId2" cstate="print"/>
          <a:srcRect l="2581" t="2319"/>
          <a:stretch>
            <a:fillRect/>
          </a:stretch>
        </p:blipFill>
        <p:spPr bwMode="auto">
          <a:xfrm>
            <a:off x="3347864" y="11952"/>
            <a:ext cx="5796136" cy="684604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cstate="print"/>
          <a:srcRect/>
          <a:stretch>
            <a:fillRect/>
          </a:stretch>
        </p:blipFill>
        <p:spPr bwMode="auto">
          <a:xfrm>
            <a:off x="323528" y="5050"/>
            <a:ext cx="8460432" cy="68529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tigen presentation ile ilgili gÃ¶rsel sonucu"/>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40768"/>
            <a:ext cx="8229600" cy="5184576"/>
          </a:xfrm>
        </p:spPr>
        <p:txBody>
          <a:bodyPr>
            <a:normAutofit fontScale="85000" lnSpcReduction="10000"/>
          </a:bodyPr>
          <a:lstStyle/>
          <a:p>
            <a:r>
              <a:rPr lang="tr-TR" smtClean="0"/>
              <a:t>İnflamatuvar süreç,</a:t>
            </a:r>
          </a:p>
          <a:p>
            <a:pPr lvl="1"/>
            <a:r>
              <a:rPr lang="tr-TR" smtClean="0"/>
              <a:t>Kan damarları</a:t>
            </a:r>
          </a:p>
          <a:p>
            <a:pPr lvl="1"/>
            <a:r>
              <a:rPr lang="tr-TR" smtClean="0"/>
              <a:t>Başta </a:t>
            </a:r>
            <a:r>
              <a:rPr lang="en-US" smtClean="0"/>
              <a:t>immun </a:t>
            </a:r>
            <a:r>
              <a:rPr lang="tr-TR" smtClean="0"/>
              <a:t>hücreler olmak üzere çeşitli vücut hücreleri </a:t>
            </a:r>
          </a:p>
          <a:p>
            <a:pPr lvl="1"/>
            <a:r>
              <a:rPr lang="tr-TR" smtClean="0"/>
              <a:t>ve </a:t>
            </a:r>
            <a:r>
              <a:rPr lang="en-US" smtClean="0"/>
              <a:t>mole</a:t>
            </a:r>
            <a:r>
              <a:rPr lang="tr-TR" smtClean="0"/>
              <a:t>kü</a:t>
            </a:r>
            <a:r>
              <a:rPr lang="en-US" smtClean="0"/>
              <a:t>l</a:t>
            </a:r>
            <a:r>
              <a:rPr lang="tr-TR" smtClean="0"/>
              <a:t>e</a:t>
            </a:r>
            <a:r>
              <a:rPr lang="en-US" smtClean="0"/>
              <a:t>r medi</a:t>
            </a:r>
            <a:r>
              <a:rPr lang="tr-TR" smtClean="0"/>
              <a:t>y</a:t>
            </a:r>
            <a:r>
              <a:rPr lang="en-US" smtClean="0"/>
              <a:t>at</a:t>
            </a:r>
            <a:r>
              <a:rPr lang="tr-TR" smtClean="0"/>
              <a:t>ö</a:t>
            </a:r>
            <a:r>
              <a:rPr lang="en-US" smtClean="0"/>
              <a:t>r</a:t>
            </a:r>
            <a:r>
              <a:rPr lang="tr-TR" smtClean="0"/>
              <a:t>ler</a:t>
            </a:r>
          </a:p>
          <a:p>
            <a:pPr lvl="1">
              <a:buNone/>
            </a:pPr>
            <a:r>
              <a:rPr lang="tr-TR" smtClean="0"/>
              <a:t>tarafından yürütülür.</a:t>
            </a:r>
          </a:p>
          <a:p>
            <a:endParaRPr lang="tr-TR" smtClean="0"/>
          </a:p>
          <a:p>
            <a:r>
              <a:rPr lang="tr-TR" smtClean="0"/>
              <a:t>Doku ya da organ isimlerinin sonuna getirilen –it eki, inflamasyonun varlığına işaret eder:</a:t>
            </a:r>
          </a:p>
          <a:p>
            <a:pPr lvl="1"/>
            <a:r>
              <a:rPr lang="tr-TR" smtClean="0"/>
              <a:t>apandisit: “apandis”in iltihabı</a:t>
            </a:r>
          </a:p>
          <a:p>
            <a:pPr lvl="1"/>
            <a:r>
              <a:rPr lang="tr-TR" smtClean="0"/>
              <a:t>pankreatit: “pankreas”ın iltihabı</a:t>
            </a:r>
          </a:p>
          <a:p>
            <a:pPr lvl="1"/>
            <a:r>
              <a:rPr lang="tr-TR" smtClean="0"/>
              <a:t>artrit: eklem (arthros) iltihabı</a:t>
            </a:r>
          </a:p>
        </p:txBody>
      </p:sp>
      <p:sp>
        <p:nvSpPr>
          <p:cNvPr id="4" name="3 Başlık"/>
          <p:cNvSpPr>
            <a:spLocks noGrp="1"/>
          </p:cNvSpPr>
          <p:nvPr>
            <p:ph type="title"/>
          </p:nvPr>
        </p:nvSpPr>
        <p:spPr/>
        <p:txBody>
          <a:bodyPr/>
          <a:lstStyle/>
          <a:p>
            <a:r>
              <a:rPr lang="tr-TR" smtClean="0"/>
              <a:t>Tanımı</a:t>
            </a:r>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B-lenfositler</a:t>
            </a:r>
            <a:endParaRPr lang="tr-TR"/>
          </a:p>
        </p:txBody>
      </p:sp>
      <p:sp>
        <p:nvSpPr>
          <p:cNvPr id="3" name="2 İçerik Yer Tutucusu"/>
          <p:cNvSpPr>
            <a:spLocks noGrp="1"/>
          </p:cNvSpPr>
          <p:nvPr>
            <p:ph idx="1"/>
          </p:nvPr>
        </p:nvSpPr>
        <p:spPr/>
        <p:txBody>
          <a:bodyPr>
            <a:normAutofit fontScale="92500" lnSpcReduction="10000"/>
          </a:bodyPr>
          <a:lstStyle/>
          <a:p>
            <a:r>
              <a:rPr lang="tr-TR" smtClean="0"/>
              <a:t>Kuşlarda “</a:t>
            </a:r>
            <a:r>
              <a:rPr lang="tr-TR" b="1" smtClean="0"/>
              <a:t>b</a:t>
            </a:r>
            <a:r>
              <a:rPr lang="en-US" smtClean="0"/>
              <a:t>ursa of </a:t>
            </a:r>
            <a:r>
              <a:rPr lang="tr-TR" smtClean="0"/>
              <a:t>f</a:t>
            </a:r>
            <a:r>
              <a:rPr lang="en-US" smtClean="0"/>
              <a:t>abricius</a:t>
            </a:r>
            <a:r>
              <a:rPr lang="tr-TR" smtClean="0"/>
              <a:t>”: primer B hücre gelişimi bölgesi.</a:t>
            </a:r>
          </a:p>
          <a:p>
            <a:pPr lvl="1"/>
            <a:r>
              <a:rPr lang="tr-TR" smtClean="0"/>
              <a:t>Memelilerde fötal karaciğer, kemik iliği</a:t>
            </a:r>
          </a:p>
          <a:p>
            <a:endParaRPr lang="tr-TR" smtClean="0"/>
          </a:p>
          <a:p>
            <a:r>
              <a:rPr lang="tr-TR" smtClean="0"/>
              <a:t>Humoral (sıvısal) immuniteden sorumludur.</a:t>
            </a:r>
          </a:p>
          <a:p>
            <a:pPr>
              <a:buNone/>
            </a:pPr>
            <a:endParaRPr lang="tr-TR" smtClean="0"/>
          </a:p>
          <a:p>
            <a:r>
              <a:rPr lang="tr-TR" smtClean="0"/>
              <a:t>Plazma hücrelerine farklılaşır. </a:t>
            </a:r>
          </a:p>
          <a:p>
            <a:pPr lvl="1"/>
            <a:r>
              <a:rPr lang="tr-TR" smtClean="0"/>
              <a:t>antikorlar (immunoglobulinler, Ig) plazma hücreleri tarafından üretilir.</a:t>
            </a:r>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692696"/>
          </a:xfrm>
        </p:spPr>
        <p:txBody>
          <a:bodyPr>
            <a:normAutofit/>
          </a:bodyPr>
          <a:lstStyle/>
          <a:p>
            <a:r>
              <a:rPr lang="tr-TR" sz="3000" smtClean="0"/>
              <a:t>Doğal öldürcü (natural killer, NK) hücreler</a:t>
            </a:r>
            <a:endParaRPr lang="tr-TR" sz="3000"/>
          </a:p>
        </p:txBody>
      </p:sp>
      <p:sp>
        <p:nvSpPr>
          <p:cNvPr id="3" name="2 İçerik Yer Tutucusu"/>
          <p:cNvSpPr>
            <a:spLocks noGrp="1"/>
          </p:cNvSpPr>
          <p:nvPr>
            <p:ph idx="1"/>
          </p:nvPr>
        </p:nvSpPr>
        <p:spPr>
          <a:xfrm>
            <a:off x="457200" y="764704"/>
            <a:ext cx="8229600" cy="6093296"/>
          </a:xfrm>
        </p:spPr>
        <p:txBody>
          <a:bodyPr>
            <a:normAutofit fontScale="70000" lnSpcReduction="20000"/>
          </a:bodyPr>
          <a:lstStyle/>
          <a:p>
            <a:r>
              <a:rPr lang="tr-TR" smtClean="0"/>
              <a:t>Virüsle enfekte hücreleri ve kanser hücrelerini öldürür.</a:t>
            </a:r>
          </a:p>
          <a:p>
            <a:endParaRPr lang="tr-TR" smtClean="0"/>
          </a:p>
          <a:p>
            <a:r>
              <a:rPr lang="tr-TR" smtClean="0"/>
              <a:t>Sitotoksik T hücrelerinin aksine, antijen sunulmasına ve ön aktivasyona ihtiyaç duymaz.</a:t>
            </a:r>
          </a:p>
          <a:p>
            <a:pPr lvl="1"/>
            <a:r>
              <a:rPr lang="tr-TR" smtClean="0"/>
              <a:t>Bu yüzden “doğal” öldürücü ismi verilmiştir.</a:t>
            </a:r>
          </a:p>
          <a:p>
            <a:endParaRPr lang="tr-TR" smtClean="0"/>
          </a:p>
          <a:p>
            <a:r>
              <a:rPr lang="tr-TR" smtClean="0"/>
              <a:t>NK hücrelerinin yüzeyinde aktivatör ve inhibitör reseptörler vardır.</a:t>
            </a:r>
          </a:p>
          <a:p>
            <a:pPr lvl="1"/>
            <a:r>
              <a:rPr lang="tr-TR" smtClean="0"/>
              <a:t>Aktivatör reseptörler, kanser hücrelerinin ve virüsle enfekte hücrelerin yüzeyindeki molekülleri tanır ve NK hücresinin aktive olmasını sağlar.</a:t>
            </a:r>
          </a:p>
          <a:p>
            <a:pPr lvl="1"/>
            <a:r>
              <a:rPr lang="tr-TR" smtClean="0"/>
              <a:t>İnhibitör reseptörler, MHC I’i tanır. Normal sağlıklı hücreler MHC I üretir ve NK saldırısından korunur. Kanser hücreleri ve virüsle enfekte hücreler ise sıklıkla MHC I kaybı yaşar ve NK saldırısına karşı yatkın hale gelir. </a:t>
            </a:r>
          </a:p>
          <a:p>
            <a:endParaRPr lang="tr-TR" smtClean="0"/>
          </a:p>
          <a:p>
            <a:r>
              <a:rPr lang="tr-TR" smtClean="0"/>
              <a:t>NK hücreleri perforin ve granzimler içeren granüllerini boşaltarak hedef hücreyi parçalar.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7753" t="2481" r="4350" b="4490"/>
          <a:stretch>
            <a:fillRect/>
          </a:stretch>
        </p:blipFill>
        <p:spPr bwMode="auto">
          <a:xfrm>
            <a:off x="1" y="0"/>
            <a:ext cx="3995936" cy="2996952"/>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644008" y="0"/>
            <a:ext cx="4499992" cy="3071647"/>
          </a:xfrm>
          <a:prstGeom prst="rect">
            <a:avLst/>
          </a:prstGeom>
          <a:noFill/>
          <a:ln w="9525">
            <a:noFill/>
            <a:miter lim="800000"/>
            <a:headEnd/>
            <a:tailEnd/>
          </a:ln>
        </p:spPr>
      </p:pic>
      <p:pic>
        <p:nvPicPr>
          <p:cNvPr id="8198" name="Picture 6"/>
          <p:cNvPicPr>
            <a:picLocks noChangeAspect="1" noChangeArrowheads="1"/>
          </p:cNvPicPr>
          <p:nvPr/>
        </p:nvPicPr>
        <p:blipFill>
          <a:blip r:embed="rId4" cstate="print"/>
          <a:srcRect/>
          <a:stretch>
            <a:fillRect/>
          </a:stretch>
        </p:blipFill>
        <p:spPr bwMode="auto">
          <a:xfrm>
            <a:off x="-1" y="3140968"/>
            <a:ext cx="9144001" cy="371703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Monosit/Makrofaj</a:t>
            </a:r>
            <a:endParaRPr lang="tr-TR"/>
          </a:p>
        </p:txBody>
      </p:sp>
      <p:sp>
        <p:nvSpPr>
          <p:cNvPr id="3" name="2 İçerik Yer Tutucusu"/>
          <p:cNvSpPr>
            <a:spLocks noGrp="1"/>
          </p:cNvSpPr>
          <p:nvPr>
            <p:ph idx="1"/>
          </p:nvPr>
        </p:nvSpPr>
        <p:spPr/>
        <p:txBody>
          <a:bodyPr/>
          <a:lstStyle/>
          <a:p>
            <a:r>
              <a:rPr lang="tr-TR" smtClean="0"/>
              <a:t>Dolaşımdaki lökositlerin %3-8’ini monositler oluşturur.</a:t>
            </a:r>
          </a:p>
          <a:p>
            <a:endParaRPr lang="tr-TR" smtClean="0"/>
          </a:p>
          <a:p>
            <a:r>
              <a:rPr lang="tr-TR" smtClean="0"/>
              <a:t>Monositler dokularda makrofajlara dönüşür. </a:t>
            </a:r>
          </a:p>
          <a:p>
            <a:pPr lvl="1"/>
            <a:r>
              <a:rPr lang="tr-TR" smtClean="0"/>
              <a:t>Makrofajların fagositoz yetenekleri vardır.</a:t>
            </a:r>
          </a:p>
          <a:p>
            <a:pPr lvl="1"/>
            <a:r>
              <a:rPr lang="tr-TR" smtClean="0"/>
              <a:t>Bu hücreler çeşitli sitokinler üretir.</a:t>
            </a:r>
          </a:p>
          <a:p>
            <a:pPr lvl="1"/>
            <a:r>
              <a:rPr lang="tr-TR" smtClean="0"/>
              <a:t>Antijen sunan hücrelerden biridir.</a:t>
            </a:r>
          </a:p>
          <a:p>
            <a:pPr lvl="1"/>
            <a:endParaRPr lang="tr-TR" smtClean="0"/>
          </a:p>
          <a:p>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268760"/>
            <a:ext cx="9150116" cy="403244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Bazofil</a:t>
            </a:r>
            <a:endParaRPr lang="tr-TR"/>
          </a:p>
        </p:txBody>
      </p:sp>
      <p:sp>
        <p:nvSpPr>
          <p:cNvPr id="3" name="2 İçerik Yer Tutucusu"/>
          <p:cNvSpPr>
            <a:spLocks noGrp="1"/>
          </p:cNvSpPr>
          <p:nvPr>
            <p:ph idx="1"/>
          </p:nvPr>
        </p:nvSpPr>
        <p:spPr>
          <a:xfrm>
            <a:off x="457200" y="1600200"/>
            <a:ext cx="3826768" cy="4525963"/>
          </a:xfrm>
        </p:spPr>
        <p:txBody>
          <a:bodyPr>
            <a:normAutofit fontScale="77500" lnSpcReduction="20000"/>
          </a:bodyPr>
          <a:lstStyle/>
          <a:p>
            <a:r>
              <a:rPr lang="tr-TR" smtClean="0"/>
              <a:t>Dolaşımdaki lökositlerin %1’inden azını bazofiller oluşturur.</a:t>
            </a:r>
          </a:p>
          <a:p>
            <a:endParaRPr lang="tr-TR" smtClean="0"/>
          </a:p>
          <a:p>
            <a:r>
              <a:rPr lang="tr-TR" smtClean="0"/>
              <a:t>Granülleri histamin içeren tek lökosittir. </a:t>
            </a:r>
          </a:p>
          <a:p>
            <a:endParaRPr lang="tr-TR" smtClean="0"/>
          </a:p>
          <a:p>
            <a:r>
              <a:rPr lang="tr-TR" smtClean="0"/>
              <a:t>Allerjik reaksiyonlarda ve parazitlere karşı gelişen immun cevapta rol oynar.</a:t>
            </a:r>
          </a:p>
        </p:txBody>
      </p:sp>
      <p:pic>
        <p:nvPicPr>
          <p:cNvPr id="4" name="Picture 2"/>
          <p:cNvPicPr>
            <a:picLocks noChangeAspect="1" noChangeArrowheads="1"/>
          </p:cNvPicPr>
          <p:nvPr/>
        </p:nvPicPr>
        <p:blipFill>
          <a:blip r:embed="rId2" cstate="print"/>
          <a:srcRect/>
          <a:stretch>
            <a:fillRect/>
          </a:stretch>
        </p:blipFill>
        <p:spPr bwMode="auto">
          <a:xfrm>
            <a:off x="4644008" y="1556792"/>
            <a:ext cx="4499992" cy="3600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Nötrofil</a:t>
            </a:r>
            <a:endParaRPr lang="tr-TR"/>
          </a:p>
        </p:txBody>
      </p:sp>
      <p:sp>
        <p:nvSpPr>
          <p:cNvPr id="3" name="2 İçerik Yer Tutucusu"/>
          <p:cNvSpPr>
            <a:spLocks noGrp="1"/>
          </p:cNvSpPr>
          <p:nvPr>
            <p:ph idx="1"/>
          </p:nvPr>
        </p:nvSpPr>
        <p:spPr/>
        <p:txBody>
          <a:bodyPr>
            <a:normAutofit fontScale="85000" lnSpcReduction="10000"/>
          </a:bodyPr>
          <a:lstStyle/>
          <a:p>
            <a:r>
              <a:rPr lang="tr-TR" smtClean="0"/>
              <a:t>Dolaşımdaki lökositlerin %60-70’ini oluşturur.</a:t>
            </a:r>
          </a:p>
          <a:p>
            <a:endParaRPr lang="tr-TR" smtClean="0"/>
          </a:p>
          <a:p>
            <a:r>
              <a:rPr lang="tr-TR" smtClean="0"/>
              <a:t>Multi-lobüle polimorfik nükleusa sahiptir (polymorphonuclear neutrophil, PMN).</a:t>
            </a:r>
          </a:p>
          <a:p>
            <a:endParaRPr lang="tr-TR" smtClean="0"/>
          </a:p>
          <a:p>
            <a:r>
              <a:rPr lang="tr-TR" smtClean="0"/>
              <a:t>Fagositik kabiliyeti yüksektir.</a:t>
            </a:r>
          </a:p>
          <a:p>
            <a:endParaRPr lang="tr-TR" smtClean="0"/>
          </a:p>
          <a:p>
            <a:r>
              <a:rPr lang="tr-TR" smtClean="0"/>
              <a:t>Bakterilere karşı etkilidir.</a:t>
            </a:r>
          </a:p>
          <a:p>
            <a:endParaRPr lang="tr-TR" smtClean="0"/>
          </a:p>
          <a:p>
            <a:r>
              <a:rPr lang="tr-TR" smtClean="0"/>
              <a:t>Akut inflamasyonun başrol oyuncusudur.</a:t>
            </a: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smtClean="0"/>
              <a:t>Video adresi: </a:t>
            </a:r>
            <a:r>
              <a:rPr lang="tr-TR" smtClean="0">
                <a:hlinkClick r:id="rId2"/>
              </a:rPr>
              <a:t>http://biyokimyadersleri.com/fago.mp4</a:t>
            </a:r>
            <a:endParaRPr lang="tr-TR" smtClean="0"/>
          </a:p>
          <a:p>
            <a:pPr lvl="2">
              <a:buFont typeface="Wingdings" pitchFamily="2" charset="2"/>
              <a:buChar char="Ø"/>
            </a:pPr>
            <a:endParaRPr lang="tr-TR" smtClean="0"/>
          </a:p>
          <a:p>
            <a:pPr lvl="2">
              <a:buFont typeface="Wingdings" pitchFamily="2" charset="2"/>
              <a:buChar char="Ø"/>
            </a:pPr>
            <a:r>
              <a:rPr lang="tr-TR" smtClean="0"/>
              <a:t>Bu video 1950’lerde ABD’de </a:t>
            </a:r>
            <a:r>
              <a:rPr lang="en-US" smtClean="0"/>
              <a:t>Vanderbilt </a:t>
            </a:r>
            <a:r>
              <a:rPr lang="tr-TR" smtClean="0"/>
              <a:t>Üniversitesi’nde kaydedilmiştir.</a:t>
            </a:r>
          </a:p>
          <a:p>
            <a:pPr lvl="2">
              <a:buFont typeface="Wingdings" pitchFamily="2" charset="2"/>
              <a:buChar char="Ø"/>
            </a:pPr>
            <a:endParaRPr lang="tr-TR" smtClean="0"/>
          </a:p>
          <a:p>
            <a:pPr lvl="2">
              <a:buFont typeface="Wingdings" pitchFamily="2" charset="2"/>
              <a:buChar char="Ø"/>
            </a:pPr>
            <a:r>
              <a:rPr lang="tr-TR" smtClean="0"/>
              <a:t>Kaynak: </a:t>
            </a:r>
            <a:r>
              <a:rPr lang="tr-TR" smtClean="0">
                <a:hlinkClick r:id="rId3"/>
              </a:rPr>
              <a:t>https://embryology.med.unsw.edu.au/embryology/index.php/Movie_-_Neutrophil_chasing_bacteria</a:t>
            </a:r>
            <a:endParaRPr lang="tr-TR" smtClean="0"/>
          </a:p>
          <a:p>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Eozinofil</a:t>
            </a:r>
            <a:endParaRPr lang="tr-TR"/>
          </a:p>
        </p:txBody>
      </p:sp>
      <p:sp>
        <p:nvSpPr>
          <p:cNvPr id="3" name="2 İçerik Yer Tutucusu"/>
          <p:cNvSpPr>
            <a:spLocks noGrp="1"/>
          </p:cNvSpPr>
          <p:nvPr>
            <p:ph idx="1"/>
          </p:nvPr>
        </p:nvSpPr>
        <p:spPr/>
        <p:txBody>
          <a:bodyPr>
            <a:normAutofit fontScale="92500" lnSpcReduction="20000"/>
          </a:bodyPr>
          <a:lstStyle/>
          <a:p>
            <a:r>
              <a:rPr lang="tr-TR" smtClean="0"/>
              <a:t>Dolaşımdaki lökositlerin %2-4’ünü eozinofiller oluşturur.</a:t>
            </a:r>
          </a:p>
          <a:p>
            <a:endParaRPr lang="tr-TR" smtClean="0"/>
          </a:p>
          <a:p>
            <a:r>
              <a:rPr lang="tr-TR" smtClean="0"/>
              <a:t>İki loblu nükleusa sahiptir.</a:t>
            </a:r>
          </a:p>
          <a:p>
            <a:endParaRPr lang="tr-TR" smtClean="0"/>
          </a:p>
          <a:p>
            <a:r>
              <a:rPr lang="tr-TR" smtClean="0"/>
              <a:t>Allerjik reaksiyonların başrol oyuncusudur (I</a:t>
            </a:r>
            <a:r>
              <a:rPr lang="en-US" smtClean="0"/>
              <a:t>gE </a:t>
            </a:r>
            <a:r>
              <a:rPr lang="tr-TR" smtClean="0"/>
              <a:t>ve</a:t>
            </a:r>
            <a:r>
              <a:rPr lang="en-US" smtClean="0"/>
              <a:t> </a:t>
            </a:r>
            <a:r>
              <a:rPr lang="tr-TR" smtClean="0"/>
              <a:t>k</a:t>
            </a:r>
            <a:r>
              <a:rPr lang="en-US" smtClean="0"/>
              <a:t>omplem</a:t>
            </a:r>
            <a:r>
              <a:rPr lang="tr-TR" smtClean="0"/>
              <a:t>a</a:t>
            </a:r>
            <a:r>
              <a:rPr lang="en-US" smtClean="0"/>
              <a:t>n</a:t>
            </a:r>
            <a:r>
              <a:rPr lang="tr-TR" smtClean="0"/>
              <a:t> </a:t>
            </a:r>
            <a:r>
              <a:rPr lang="en-US" smtClean="0"/>
              <a:t>C3b</a:t>
            </a:r>
            <a:r>
              <a:rPr lang="tr-TR" smtClean="0"/>
              <a:t> için yüksek affiniteye sahip reseptörler taşır).</a:t>
            </a:r>
          </a:p>
          <a:p>
            <a:endParaRPr lang="tr-TR" smtClean="0"/>
          </a:p>
          <a:p>
            <a:r>
              <a:rPr lang="tr-TR" smtClean="0"/>
              <a:t>IgE ve C3b kaplı parazitlere karşı etkilidir.</a:t>
            </a:r>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Dentritik Hücreler</a:t>
            </a:r>
            <a:endParaRPr lang="tr-TR"/>
          </a:p>
        </p:txBody>
      </p:sp>
      <p:sp>
        <p:nvSpPr>
          <p:cNvPr id="3" name="2 İçerik Yer Tutucusu"/>
          <p:cNvSpPr>
            <a:spLocks noGrp="1"/>
          </p:cNvSpPr>
          <p:nvPr>
            <p:ph idx="1"/>
          </p:nvPr>
        </p:nvSpPr>
        <p:spPr/>
        <p:txBody>
          <a:bodyPr>
            <a:normAutofit fontScale="85000" lnSpcReduction="10000"/>
          </a:bodyPr>
          <a:lstStyle/>
          <a:p>
            <a:r>
              <a:rPr lang="tr-TR" smtClean="0"/>
              <a:t>Antijen sunan hücrelerin en güçlü türüdür. </a:t>
            </a:r>
          </a:p>
          <a:p>
            <a:endParaRPr lang="tr-TR" smtClean="0"/>
          </a:p>
          <a:p>
            <a:r>
              <a:rPr lang="tr-TR" smtClean="0"/>
              <a:t>Uzantıları nöronların dentritik uzantılarına benzer.</a:t>
            </a:r>
          </a:p>
          <a:p>
            <a:endParaRPr lang="tr-TR" smtClean="0"/>
          </a:p>
          <a:p>
            <a:r>
              <a:rPr lang="tr-TR" smtClean="0"/>
              <a:t>Dış çevre ile temas halinde olan dokularda (deri, hava yolları, mide-bağırsak kanalı) bol miktarda bulunur.</a:t>
            </a:r>
          </a:p>
          <a:p>
            <a:pPr lvl="1"/>
            <a:r>
              <a:rPr lang="tr-TR" smtClean="0"/>
              <a:t>Langerhans hücreleri, dentritik hücrelerin alt sınıfıdır; deride, korneada, konjunktivada ve nazofaringeal, vajinal ve rektal mukozada bulunur.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mtClean="0"/>
              <a:t>İnflamasyonun Kardinal (Başlıca) Belirtileri</a:t>
            </a:r>
            <a:endParaRPr lang="tr-TR"/>
          </a:p>
        </p:txBody>
      </p:sp>
      <p:sp>
        <p:nvSpPr>
          <p:cNvPr id="3" name="2 İçerik Yer Tutucusu"/>
          <p:cNvSpPr>
            <a:spLocks noGrp="1"/>
          </p:cNvSpPr>
          <p:nvPr>
            <p:ph idx="1"/>
          </p:nvPr>
        </p:nvSpPr>
        <p:spPr>
          <a:xfrm>
            <a:off x="457200" y="1600200"/>
            <a:ext cx="8229600" cy="5257800"/>
          </a:xfrm>
        </p:spPr>
        <p:txBody>
          <a:bodyPr>
            <a:normAutofit fontScale="85000" lnSpcReduction="10000"/>
          </a:bodyPr>
          <a:lstStyle/>
          <a:p>
            <a:r>
              <a:rPr lang="tr-TR" smtClean="0"/>
              <a:t>Aulus Cornelius Celsus tarafından MS 1. yüzyılda tanımlanmıştır (De Medicina adlı eserde):</a:t>
            </a:r>
          </a:p>
          <a:p>
            <a:pPr lvl="1"/>
            <a:r>
              <a:rPr lang="tr-TR" b="1" smtClean="0"/>
              <a:t>R</a:t>
            </a:r>
            <a:r>
              <a:rPr lang="en-US" b="1" smtClean="0"/>
              <a:t>ubor</a:t>
            </a:r>
            <a:r>
              <a:rPr lang="tr-TR" smtClean="0"/>
              <a:t>: kızarıklık</a:t>
            </a:r>
          </a:p>
          <a:p>
            <a:pPr lvl="2"/>
            <a:r>
              <a:rPr lang="tr-TR" smtClean="0"/>
              <a:t>kan damarı dilatasyonu ve artmış kan akımına bağlı </a:t>
            </a:r>
          </a:p>
          <a:p>
            <a:pPr lvl="1"/>
            <a:r>
              <a:rPr lang="tr-TR" b="1" smtClean="0"/>
              <a:t>C</a:t>
            </a:r>
            <a:r>
              <a:rPr lang="en-US" b="1" smtClean="0"/>
              <a:t>alor</a:t>
            </a:r>
            <a:r>
              <a:rPr lang="tr-TR" smtClean="0"/>
              <a:t>: sıcaklık artışı</a:t>
            </a:r>
          </a:p>
          <a:p>
            <a:pPr lvl="2"/>
            <a:r>
              <a:rPr lang="tr-TR" smtClean="0"/>
              <a:t>Lokal: kan damarı dilatasyonu ve artmış kan akımına bağlı</a:t>
            </a:r>
          </a:p>
          <a:p>
            <a:pPr lvl="2"/>
            <a:r>
              <a:rPr lang="tr-TR" smtClean="0"/>
              <a:t>Sistemik (ateş): inflamasyonun kimyasal mediyatörlerine bağlı </a:t>
            </a:r>
            <a:r>
              <a:rPr lang="en-US" smtClean="0"/>
              <a:t> </a:t>
            </a:r>
            <a:endParaRPr lang="tr-TR" smtClean="0"/>
          </a:p>
          <a:p>
            <a:pPr lvl="1"/>
            <a:r>
              <a:rPr lang="tr-TR" b="1" smtClean="0"/>
              <a:t>T</a:t>
            </a:r>
            <a:r>
              <a:rPr lang="en-US" b="1" smtClean="0"/>
              <a:t>umor</a:t>
            </a:r>
            <a:r>
              <a:rPr lang="tr-TR" smtClean="0"/>
              <a:t>: şişlik</a:t>
            </a:r>
          </a:p>
          <a:p>
            <a:pPr lvl="2"/>
            <a:r>
              <a:rPr lang="tr-TR" smtClean="0"/>
              <a:t>esas olarak, kan damarı dışına sıvı çıkışına (ödem), kan damarı dilatasyonuna ve artmış kan akımına bağlı</a:t>
            </a:r>
          </a:p>
          <a:p>
            <a:pPr lvl="1"/>
            <a:r>
              <a:rPr lang="tr-TR" b="1" smtClean="0"/>
              <a:t>D</a:t>
            </a:r>
            <a:r>
              <a:rPr lang="en-US" b="1" smtClean="0"/>
              <a:t>olor</a:t>
            </a:r>
            <a:r>
              <a:rPr lang="tr-TR" smtClean="0"/>
              <a:t>: ağrı</a:t>
            </a:r>
          </a:p>
          <a:p>
            <a:pPr lvl="2"/>
            <a:r>
              <a:rPr lang="tr-TR" smtClean="0"/>
              <a:t>doku hasarına, ödeme ve inflamasyonun kimyasal mediyatörlerine (bradikinin, serotonin ve prostaglandinler gibi) bağlı</a:t>
            </a:r>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1052736"/>
            <a:ext cx="9144000" cy="442273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836712"/>
          </a:xfrm>
        </p:spPr>
        <p:txBody>
          <a:bodyPr/>
          <a:lstStyle/>
          <a:p>
            <a:r>
              <a:rPr lang="tr-TR" smtClean="0"/>
              <a:t>Kimyasal Mediyatörler</a:t>
            </a:r>
            <a:endParaRPr lang="tr-TR"/>
          </a:p>
        </p:txBody>
      </p:sp>
      <p:sp>
        <p:nvSpPr>
          <p:cNvPr id="3" name="2 İçerik Yer Tutucusu"/>
          <p:cNvSpPr>
            <a:spLocks noGrp="1"/>
          </p:cNvSpPr>
          <p:nvPr>
            <p:ph idx="1"/>
          </p:nvPr>
        </p:nvSpPr>
        <p:spPr>
          <a:xfrm>
            <a:off x="457200" y="1556792"/>
            <a:ext cx="8229600" cy="5040560"/>
          </a:xfrm>
        </p:spPr>
        <p:txBody>
          <a:bodyPr>
            <a:normAutofit/>
          </a:bodyPr>
          <a:lstStyle/>
          <a:p>
            <a:r>
              <a:rPr lang="tr-TR" smtClean="0"/>
              <a:t>Histamin: İnjuriye cevap olarak mast hücreleri, bazofiller ve plateletler tarafından salınır. Vazodilatasyona yol açar. Vasküler permeabiliteyi artırır. </a:t>
            </a:r>
          </a:p>
          <a:p>
            <a:endParaRPr lang="tr-TR" smtClean="0"/>
          </a:p>
          <a:p>
            <a:r>
              <a:rPr lang="tr-TR" smtClean="0"/>
              <a:t>Bradikinin: Ağrıya neden olur. Vasküler permeabiliteyi artırır.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692696"/>
            <a:ext cx="9144001" cy="539294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2132856"/>
          </a:xfrm>
        </p:spPr>
        <p:txBody>
          <a:bodyPr>
            <a:normAutofit fontScale="62500" lnSpcReduction="20000"/>
          </a:bodyPr>
          <a:lstStyle/>
          <a:p>
            <a:pPr>
              <a:buNone/>
            </a:pPr>
            <a:r>
              <a:rPr lang="tr-TR" b="1" smtClean="0"/>
              <a:t>AA, arachidonic acid; ALA, alpha linolenic acid; COX, cyclooxygenase; DHA, docosahexaenoic acid; EPA, eicosapentaenoic acid; HDHA, hydroxydocosahexaenoic acid; HEPE, hydroxyeicosapentaenoic acid; HETE, hydroxyeicosatetraenoic acid; HODE, hydroxyoctadecadienoic acid; HPETE, hydroperoxyeicosatetraenoic acid; LA, linoleic acid; LOX, lipoxygenase; LT, leukotriene; LX, lipoxin; HODE, hydroxyoctadecadienoic acid; HX, hepoxilin; MaR, maresin; PD1, protectin D1; PG, prostaglandin; Rv, resolvin; TX, thromboxane.</a:t>
            </a:r>
            <a:endParaRPr lang="tr-TR"/>
          </a:p>
        </p:txBody>
      </p:sp>
      <p:pic>
        <p:nvPicPr>
          <p:cNvPr id="6146" name="Picture 2" descr="Metabolic pathways for omega-6 and omega-3 fatty acids that result in a variety of inflammation mediators and cell function effectors. Proinflammatory (red) and anti-inflammatory or less inflammatory (green) molecules are denoted within ellipses. Other molecules are indicated that are likely to promote (red) or repress (green) neoplastic processes. Cyclooxygenase (blue) and lipoxygenase (yellow) enzymatic processes are indicated. AA, arachidonic acid; ALA, alpha linolenic acid; COX, cyclooxygenase; DHA, docosahexaenoic acid; EPA, eicosapentaenoic acid; HDHA, hydroxydocosahexaenoic acid; HEPE, hydroxyeicosapentaenoic acid; HETE, hydroxyeicosatetraenoic acid; HODE, hydroxyoctadecadienoic acid; HPETE, hydroperoxyeicosatetraenoic acid; LA, linoleic acid; LOX, lipoxygenase; LT, leukotriene; LX, lipoxin; HODE, hydroxyoctadecadienoic acid; HX, hepoxilin; MaR, maresin; PD1, protectin D1; PG, prostaglandin; Rv, resolvin; TX, thromboxane."/>
          <p:cNvPicPr>
            <a:picLocks noChangeAspect="1" noChangeArrowheads="1"/>
          </p:cNvPicPr>
          <p:nvPr/>
        </p:nvPicPr>
        <p:blipFill>
          <a:blip r:embed="rId2" cstate="print"/>
          <a:srcRect l="13341" r="11949" b="-2984"/>
          <a:stretch>
            <a:fillRect/>
          </a:stretch>
        </p:blipFill>
        <p:spPr bwMode="auto">
          <a:xfrm>
            <a:off x="1619672" y="2492896"/>
            <a:ext cx="6048672" cy="436510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288032"/>
          </a:xfrm>
        </p:spPr>
        <p:txBody>
          <a:bodyPr>
            <a:noAutofit/>
          </a:bodyPr>
          <a:lstStyle/>
          <a:p>
            <a:r>
              <a:rPr lang="tr-TR" sz="3200" smtClean="0"/>
              <a:t>Kimyasal Mediyatörler</a:t>
            </a:r>
            <a:endParaRPr lang="tr-TR" sz="3200" dirty="0"/>
          </a:p>
        </p:txBody>
      </p:sp>
      <p:sp>
        <p:nvSpPr>
          <p:cNvPr id="3" name="2 İçerik Yer Tutucusu"/>
          <p:cNvSpPr>
            <a:spLocks noGrp="1"/>
          </p:cNvSpPr>
          <p:nvPr>
            <p:ph idx="1"/>
          </p:nvPr>
        </p:nvSpPr>
        <p:spPr>
          <a:xfrm>
            <a:off x="395536" y="692696"/>
            <a:ext cx="8424936" cy="5904656"/>
          </a:xfrm>
        </p:spPr>
        <p:txBody>
          <a:bodyPr>
            <a:normAutofit fontScale="92500" lnSpcReduction="10000"/>
          </a:bodyPr>
          <a:lstStyle/>
          <a:p>
            <a:r>
              <a:rPr lang="tr-TR" smtClean="0"/>
              <a:t>Sitokinler: </a:t>
            </a:r>
            <a:r>
              <a:rPr lang="tr-TR" dirty="0" smtClean="0"/>
              <a:t>Hücreler tarafından salınan ve hücreler arasındaki iletişimi sağlayan </a:t>
            </a:r>
            <a:r>
              <a:rPr lang="tr-TR" smtClean="0"/>
              <a:t>küçük proteinler. </a:t>
            </a:r>
            <a:r>
              <a:rPr lang="tr-TR" dirty="0" err="1" smtClean="0"/>
              <a:t>Sitokinler</a:t>
            </a:r>
            <a:r>
              <a:rPr lang="tr-TR" dirty="0" smtClean="0"/>
              <a:t>, kendilerini salgılayan hücrelere (</a:t>
            </a:r>
            <a:r>
              <a:rPr lang="tr-TR" dirty="0" err="1" smtClean="0"/>
              <a:t>otokrin</a:t>
            </a:r>
            <a:r>
              <a:rPr lang="tr-TR" dirty="0" smtClean="0"/>
              <a:t> etki), yakındaki hücrelere (</a:t>
            </a:r>
            <a:r>
              <a:rPr lang="tr-TR" dirty="0" err="1" smtClean="0"/>
              <a:t>parakrin</a:t>
            </a:r>
            <a:r>
              <a:rPr lang="tr-TR" dirty="0" smtClean="0"/>
              <a:t> etki) veya bazı durumlarda uzak hücrelere (endokrin etki) etki edebilir.</a:t>
            </a:r>
          </a:p>
          <a:p>
            <a:pPr lvl="1"/>
            <a:r>
              <a:rPr lang="tr-TR" dirty="0" err="1" smtClean="0"/>
              <a:t>lenfokin</a:t>
            </a:r>
            <a:r>
              <a:rPr lang="tr-TR" dirty="0" smtClean="0"/>
              <a:t>: lenfosit tarafından yapılan </a:t>
            </a:r>
            <a:r>
              <a:rPr lang="tr-TR" dirty="0" err="1" smtClean="0"/>
              <a:t>sitokin</a:t>
            </a:r>
            <a:endParaRPr lang="tr-TR" dirty="0" smtClean="0"/>
          </a:p>
          <a:p>
            <a:pPr lvl="1"/>
            <a:r>
              <a:rPr lang="tr-TR" dirty="0" err="1" smtClean="0"/>
              <a:t>monokin</a:t>
            </a:r>
            <a:r>
              <a:rPr lang="tr-TR" dirty="0" smtClean="0"/>
              <a:t>: </a:t>
            </a:r>
            <a:r>
              <a:rPr lang="tr-TR" dirty="0" err="1" smtClean="0"/>
              <a:t>monosit</a:t>
            </a:r>
            <a:r>
              <a:rPr lang="tr-TR" dirty="0" smtClean="0"/>
              <a:t> tarafından yapılan </a:t>
            </a:r>
            <a:r>
              <a:rPr lang="tr-TR" dirty="0" err="1" smtClean="0"/>
              <a:t>sitokin</a:t>
            </a:r>
            <a:endParaRPr lang="tr-TR" dirty="0" smtClean="0"/>
          </a:p>
          <a:p>
            <a:pPr lvl="1"/>
            <a:r>
              <a:rPr lang="tr-TR" dirty="0" err="1" smtClean="0"/>
              <a:t>kemokin</a:t>
            </a:r>
            <a:r>
              <a:rPr lang="tr-TR" dirty="0" smtClean="0"/>
              <a:t> (</a:t>
            </a:r>
            <a:r>
              <a:rPr lang="tr-TR" dirty="0" err="1" smtClean="0">
                <a:effectLst>
                  <a:outerShdw blurRad="38100" dist="38100" dir="2700000" algn="tl">
                    <a:srgbClr val="000000">
                      <a:alpha val="43137"/>
                    </a:srgbClr>
                  </a:outerShdw>
                </a:effectLst>
              </a:rPr>
              <a:t>chemo</a:t>
            </a:r>
            <a:r>
              <a:rPr lang="tr-TR" dirty="0" err="1" smtClean="0"/>
              <a:t>tactic</a:t>
            </a:r>
            <a:r>
              <a:rPr lang="tr-TR" dirty="0" smtClean="0"/>
              <a:t> </a:t>
            </a:r>
            <a:r>
              <a:rPr lang="tr-TR" dirty="0" err="1" smtClean="0"/>
              <a:t>cyto</a:t>
            </a:r>
            <a:r>
              <a:rPr lang="tr-TR" dirty="0" err="1" smtClean="0">
                <a:effectLst>
                  <a:outerShdw blurRad="38100" dist="38100" dir="2700000" algn="tl">
                    <a:srgbClr val="000000">
                      <a:alpha val="43137"/>
                    </a:srgbClr>
                  </a:outerShdw>
                </a:effectLst>
              </a:rPr>
              <a:t>kines</a:t>
            </a:r>
            <a:r>
              <a:rPr lang="tr-TR" dirty="0" smtClean="0"/>
              <a:t>): </a:t>
            </a:r>
            <a:r>
              <a:rPr lang="tr-TR" dirty="0" err="1" smtClean="0"/>
              <a:t>kemotaktik</a:t>
            </a:r>
            <a:r>
              <a:rPr lang="tr-TR" dirty="0" smtClean="0"/>
              <a:t> aktiviteye sahip </a:t>
            </a:r>
            <a:r>
              <a:rPr lang="tr-TR" dirty="0" err="1" smtClean="0"/>
              <a:t>sitokin</a:t>
            </a:r>
            <a:endParaRPr lang="tr-TR" dirty="0" smtClean="0"/>
          </a:p>
          <a:p>
            <a:pPr lvl="1"/>
            <a:r>
              <a:rPr lang="tr-TR" dirty="0" err="1" smtClean="0"/>
              <a:t>interlökin</a:t>
            </a:r>
            <a:r>
              <a:rPr lang="tr-TR" dirty="0" smtClean="0"/>
              <a:t> (IL): lökosit tarafından yapılan ve bir başka lökosit üzerinde etki gösteren </a:t>
            </a:r>
            <a:r>
              <a:rPr lang="tr-TR" dirty="0" err="1" smtClean="0"/>
              <a:t>sitokin</a:t>
            </a:r>
            <a:endParaRPr lang="tr-TR" dirty="0" smtClean="0"/>
          </a:p>
          <a:p>
            <a:pPr lvl="1"/>
            <a:r>
              <a:rPr lang="tr-TR" dirty="0" smtClean="0"/>
              <a:t>interferon (IFN): </a:t>
            </a:r>
            <a:r>
              <a:rPr lang="tr-TR" dirty="0" err="1" smtClean="0"/>
              <a:t>viral</a:t>
            </a:r>
            <a:r>
              <a:rPr lang="tr-TR" dirty="0" smtClean="0"/>
              <a:t> enfeksiyona cevap olarak </a:t>
            </a:r>
            <a:r>
              <a:rPr lang="tr-TR" smtClean="0"/>
              <a:t>yapılan sitokin</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mtClean="0"/>
              <a:t>Beşinci Kardinal Belirti: </a:t>
            </a:r>
            <a:br>
              <a:rPr lang="tr-TR" smtClean="0"/>
            </a:br>
            <a:r>
              <a:rPr lang="tr-TR" smtClean="0"/>
              <a:t>Fonksiyon Kaybı (functio laesa)</a:t>
            </a:r>
            <a:endParaRPr lang="tr-TR"/>
          </a:p>
        </p:txBody>
      </p:sp>
      <p:sp>
        <p:nvSpPr>
          <p:cNvPr id="3" name="2 İçerik Yer Tutucusu"/>
          <p:cNvSpPr>
            <a:spLocks noGrp="1"/>
          </p:cNvSpPr>
          <p:nvPr>
            <p:ph idx="1"/>
          </p:nvPr>
        </p:nvSpPr>
        <p:spPr>
          <a:xfrm>
            <a:off x="457200" y="2276872"/>
            <a:ext cx="8229600" cy="3849291"/>
          </a:xfrm>
        </p:spPr>
        <p:txBody>
          <a:bodyPr>
            <a:normAutofit/>
          </a:bodyPr>
          <a:lstStyle/>
          <a:p>
            <a:r>
              <a:rPr lang="tr-TR" smtClean="0"/>
              <a:t>Modern patolojinin babası sayılan Alman patolog </a:t>
            </a:r>
            <a:r>
              <a:rPr lang="en-US" smtClean="0"/>
              <a:t>Rudolf Virchow</a:t>
            </a:r>
            <a:r>
              <a:rPr lang="tr-TR" smtClean="0"/>
              <a:t> (1821-1902) tarafından 19. yüzyılda tanımlanmıştır.</a:t>
            </a:r>
          </a:p>
          <a:p>
            <a:pPr lvl="1"/>
            <a:r>
              <a:rPr lang="tr-TR" smtClean="0"/>
              <a:t> Bir görüşe göre daha önce Galen (MS 130-210) tarafından tanımlanmıştır.</a:t>
            </a:r>
          </a:p>
          <a:p>
            <a:endParaRPr lang="tr-TR" smtClean="0"/>
          </a:p>
          <a:p>
            <a:r>
              <a:rPr lang="tr-TR" smtClean="0"/>
              <a:t>Fonksiyon kaybının sebebi: ağrı ve ödem.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l="22410" t="29156" r="22800" b="6250"/>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648072"/>
          </a:xfrm>
        </p:spPr>
        <p:txBody>
          <a:bodyPr>
            <a:normAutofit/>
          </a:bodyPr>
          <a:lstStyle/>
          <a:p>
            <a:r>
              <a:rPr lang="tr-TR" sz="3200" b="1" smtClean="0"/>
              <a:t>İnflamasyonun İki Tipi</a:t>
            </a:r>
            <a:endParaRPr lang="tr-TR" sz="3200" b="1"/>
          </a:p>
        </p:txBody>
      </p:sp>
      <p:sp>
        <p:nvSpPr>
          <p:cNvPr id="3" name="2 İçerik Yer Tutucusu"/>
          <p:cNvSpPr>
            <a:spLocks noGrp="1"/>
          </p:cNvSpPr>
          <p:nvPr>
            <p:ph idx="1"/>
          </p:nvPr>
        </p:nvSpPr>
        <p:spPr>
          <a:xfrm>
            <a:off x="457200" y="908720"/>
            <a:ext cx="8229600" cy="5949280"/>
          </a:xfrm>
        </p:spPr>
        <p:txBody>
          <a:bodyPr>
            <a:normAutofit fontScale="85000" lnSpcReduction="20000"/>
          </a:bodyPr>
          <a:lstStyle/>
          <a:p>
            <a:r>
              <a:rPr lang="tr-TR" smtClean="0"/>
              <a:t>Akut inflamasyon</a:t>
            </a:r>
          </a:p>
          <a:p>
            <a:pPr lvl="1"/>
            <a:r>
              <a:rPr lang="tr-TR" smtClean="0"/>
              <a:t>Ani başlangıçlı, kısa süreli, geçici</a:t>
            </a:r>
          </a:p>
          <a:p>
            <a:pPr lvl="1"/>
            <a:r>
              <a:rPr lang="tr-TR" smtClean="0"/>
              <a:t>“Gürültülü” (tipik kardinal belirtiler) olmakla birlikte genellikle faydalı</a:t>
            </a:r>
          </a:p>
          <a:p>
            <a:pPr lvl="1"/>
            <a:r>
              <a:rPr lang="tr-TR" smtClean="0"/>
              <a:t>Temel hücresel eleman: nötrofiller</a:t>
            </a:r>
          </a:p>
          <a:p>
            <a:pPr lvl="1"/>
            <a:r>
              <a:rPr lang="tr-TR" smtClean="0"/>
              <a:t>Nonspesifik cevap</a:t>
            </a:r>
          </a:p>
          <a:p>
            <a:r>
              <a:rPr lang="tr-TR" smtClean="0"/>
              <a:t>Kronik inflamasyon</a:t>
            </a:r>
          </a:p>
          <a:p>
            <a:pPr lvl="1"/>
            <a:r>
              <a:rPr lang="tr-TR" smtClean="0"/>
              <a:t>Sinsi başlangıçlı, uzun süreli (kronik enfeksiyon, viral infeksiyon, kalıcı yabancı cisim, uzamış toksik maruziyet, otoimmunite vb. sebepler)</a:t>
            </a:r>
          </a:p>
          <a:p>
            <a:pPr lvl="1"/>
            <a:r>
              <a:rPr lang="tr-TR" smtClean="0"/>
              <a:t>Genellikle “sessiz” (kardinal belirtilerden yoksun) olmakla birlikte genellikle yıkıcı</a:t>
            </a:r>
          </a:p>
          <a:p>
            <a:pPr lvl="1"/>
            <a:r>
              <a:rPr lang="tr-TR" smtClean="0"/>
              <a:t>Temel hücresel elemanlar: mononükleer hücreler (lenfositler, plazma hücreleri, makrofajlar) ve fibroblastlar</a:t>
            </a:r>
          </a:p>
          <a:p>
            <a:pPr lvl="1"/>
            <a:r>
              <a:rPr lang="tr-TR" smtClean="0"/>
              <a:t>Spesifik cevap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Akut İnflamasyon</a:t>
            </a:r>
            <a:endParaRPr lang="tr-TR"/>
          </a:p>
        </p:txBody>
      </p:sp>
      <p:sp>
        <p:nvSpPr>
          <p:cNvPr id="3" name="2 İçerik Yer Tutucusu"/>
          <p:cNvSpPr>
            <a:spLocks noGrp="1"/>
          </p:cNvSpPr>
          <p:nvPr>
            <p:ph idx="1"/>
          </p:nvPr>
        </p:nvSpPr>
        <p:spPr/>
        <p:txBody>
          <a:bodyPr>
            <a:normAutofit fontScale="92500" lnSpcReduction="10000"/>
          </a:bodyPr>
          <a:lstStyle/>
          <a:p>
            <a:r>
              <a:rPr lang="tr-TR" smtClean="0"/>
              <a:t>İnflamasynun kardinal belirtileri tipiktir.</a:t>
            </a:r>
          </a:p>
          <a:p>
            <a:pPr>
              <a:buNone/>
            </a:pPr>
            <a:endParaRPr lang="tr-TR" smtClean="0"/>
          </a:p>
          <a:p>
            <a:r>
              <a:rPr lang="tr-TR" smtClean="0"/>
              <a:t>Vasküler hadiseler:</a:t>
            </a:r>
          </a:p>
          <a:p>
            <a:pPr lvl="1"/>
            <a:r>
              <a:rPr lang="tr-TR" smtClean="0"/>
              <a:t>Birkaç saniye süren bir arteriolar vazokonstruksiyonun ardından vazodilatasyon (hiperemi).</a:t>
            </a:r>
          </a:p>
          <a:p>
            <a:pPr lvl="1"/>
            <a:r>
              <a:rPr lang="tr-TR" smtClean="0"/>
              <a:t>Prekapiller sfinkterin açılması ile kapillerlerde ve postkapiller venüllerde genişleme.</a:t>
            </a:r>
          </a:p>
          <a:p>
            <a:pPr lvl="1"/>
            <a:r>
              <a:rPr lang="tr-TR" smtClean="0"/>
              <a:t>Damar dışına sıvı çıkışı (transuda) ve sıvının zamanla proteince zengin hale gelmesi (eksuda).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836712"/>
            <a:ext cx="9144000" cy="474755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6695</TotalTime>
  <Words>1632</Words>
  <Application>Microsoft Office PowerPoint</Application>
  <PresentationFormat>Ekran Gösterisi (4:3)</PresentationFormat>
  <Paragraphs>268</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Ofis Teması</vt:lpstr>
      <vt:lpstr>İnflamasyon (İltihap)</vt:lpstr>
      <vt:lpstr>Tanımı</vt:lpstr>
      <vt:lpstr>Tanımı</vt:lpstr>
      <vt:lpstr>İnflamasyonun Kardinal (Başlıca) Belirtileri</vt:lpstr>
      <vt:lpstr>Beşinci Kardinal Belirti:  Fonksiyon Kaybı (functio laesa)</vt:lpstr>
      <vt:lpstr>Slayt 6</vt:lpstr>
      <vt:lpstr>İnflamasyonun İki Tipi</vt:lpstr>
      <vt:lpstr>Akut İnflamasyon</vt:lpstr>
      <vt:lpstr>Slayt 9</vt:lpstr>
      <vt:lpstr>Slayt 10</vt:lpstr>
      <vt:lpstr>Hücresel hadiseler:</vt:lpstr>
      <vt:lpstr>Slayt 12</vt:lpstr>
      <vt:lpstr>Slayt 13</vt:lpstr>
      <vt:lpstr>Slayt 14</vt:lpstr>
      <vt:lpstr>Kemotaktik Ajanlar</vt:lpstr>
      <vt:lpstr>Akut İnflamasyonun Akıbeti</vt:lpstr>
      <vt:lpstr>Slayt 17</vt:lpstr>
      <vt:lpstr>Kronik İnflamasyon</vt:lpstr>
      <vt:lpstr>Kronik İnflamasyon</vt:lpstr>
      <vt:lpstr>İnflamatuvar Sürecin Ögeleri</vt:lpstr>
      <vt:lpstr>Hücresel Elemanlar</vt:lpstr>
      <vt:lpstr>Lenfositler</vt:lpstr>
      <vt:lpstr>T-helper (yardımcı T, Th) hücresi</vt:lpstr>
      <vt:lpstr>Slayt 24</vt:lpstr>
      <vt:lpstr>Slayt 25</vt:lpstr>
      <vt:lpstr>Sitotoksik T hücresi</vt:lpstr>
      <vt:lpstr>Slayt 27</vt:lpstr>
      <vt:lpstr>Slayt 28</vt:lpstr>
      <vt:lpstr>Slayt 29</vt:lpstr>
      <vt:lpstr>B-lenfositler</vt:lpstr>
      <vt:lpstr>Doğal öldürcü (natural killer, NK) hücreler</vt:lpstr>
      <vt:lpstr>Slayt 32</vt:lpstr>
      <vt:lpstr>Monosit/Makrofaj</vt:lpstr>
      <vt:lpstr>Slayt 34</vt:lpstr>
      <vt:lpstr>Bazofil</vt:lpstr>
      <vt:lpstr>Nötrofil</vt:lpstr>
      <vt:lpstr>Slayt 37</vt:lpstr>
      <vt:lpstr>Eozinofil</vt:lpstr>
      <vt:lpstr>Dentritik Hücreler</vt:lpstr>
      <vt:lpstr>Slayt 40</vt:lpstr>
      <vt:lpstr>Kimyasal Mediyatörler</vt:lpstr>
      <vt:lpstr>Slayt 42</vt:lpstr>
      <vt:lpstr>Slayt 43</vt:lpstr>
      <vt:lpstr>Kimyasal Mediyatörler</vt:lpstr>
      <vt:lpstr>Slayt 45</vt:lpstr>
      <vt:lpstr>Slayt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Fujitsu</dc:creator>
  <cp:lastModifiedBy>kaüfatih-tıp</cp:lastModifiedBy>
  <cp:revision>315</cp:revision>
  <dcterms:created xsi:type="dcterms:W3CDTF">2016-04-24T19:12:24Z</dcterms:created>
  <dcterms:modified xsi:type="dcterms:W3CDTF">2019-05-27T03:21:17Z</dcterms:modified>
</cp:coreProperties>
</file>