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20" r:id="rId5"/>
    <p:sldId id="268" r:id="rId6"/>
    <p:sldId id="264" r:id="rId7"/>
    <p:sldId id="265" r:id="rId8"/>
    <p:sldId id="270" r:id="rId9"/>
    <p:sldId id="266" r:id="rId10"/>
    <p:sldId id="272" r:id="rId11"/>
    <p:sldId id="267" r:id="rId12"/>
    <p:sldId id="273" r:id="rId13"/>
    <p:sldId id="339" r:id="rId14"/>
    <p:sldId id="340" r:id="rId15"/>
    <p:sldId id="341" r:id="rId16"/>
    <p:sldId id="343" r:id="rId17"/>
    <p:sldId id="351" r:id="rId18"/>
    <p:sldId id="352" r:id="rId19"/>
    <p:sldId id="342" r:id="rId20"/>
    <p:sldId id="345" r:id="rId21"/>
    <p:sldId id="346" r:id="rId22"/>
    <p:sldId id="275" r:id="rId23"/>
    <p:sldId id="300" r:id="rId24"/>
    <p:sldId id="276" r:id="rId25"/>
    <p:sldId id="286" r:id="rId26"/>
    <p:sldId id="321" r:id="rId27"/>
    <p:sldId id="325" r:id="rId28"/>
    <p:sldId id="332" r:id="rId29"/>
    <p:sldId id="333" r:id="rId30"/>
    <p:sldId id="335" r:id="rId31"/>
    <p:sldId id="347" r:id="rId32"/>
    <p:sldId id="336" r:id="rId33"/>
    <p:sldId id="324" r:id="rId34"/>
    <p:sldId id="326" r:id="rId35"/>
    <p:sldId id="329" r:id="rId36"/>
    <p:sldId id="348" r:id="rId37"/>
    <p:sldId id="331" r:id="rId38"/>
    <p:sldId id="296" r:id="rId39"/>
    <p:sldId id="278" r:id="rId40"/>
    <p:sldId id="304" r:id="rId41"/>
    <p:sldId id="297" r:id="rId42"/>
    <p:sldId id="353" r:id="rId43"/>
    <p:sldId id="359" r:id="rId44"/>
    <p:sldId id="357" r:id="rId45"/>
    <p:sldId id="360" r:id="rId46"/>
    <p:sldId id="354" r:id="rId47"/>
    <p:sldId id="356" r:id="rId48"/>
    <p:sldId id="355" r:id="rId49"/>
    <p:sldId id="349" r:id="rId50"/>
    <p:sldId id="361" r:id="rId51"/>
    <p:sldId id="362" r:id="rId52"/>
    <p:sldId id="350" r:id="rId53"/>
    <p:sldId id="363" r:id="rId54"/>
    <p:sldId id="364" r:id="rId55"/>
    <p:sldId id="365" r:id="rId56"/>
    <p:sldId id="366" r:id="rId57"/>
    <p:sldId id="367" r:id="rId58"/>
    <p:sldId id="368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15.05.2021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15.05.2021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cgO4p88AA" TargetMode="External"/><Relationship Id="rId2" Type="http://schemas.openxmlformats.org/officeDocument/2006/relationships/hyperlink" Target="https://www.youtube.com/watch?v=7O_ZHyPeI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3JkAe838Z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Kas Dokusu </a:t>
            </a:r>
            <a:r>
              <a:rPr lang="tr-TR" dirty="0" smtClean="0"/>
              <a:t>Biyokimyası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tr-TR" dirty="0" smtClean="0"/>
              <a:t>İskelet Kasının Organizasyonu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3356992"/>
            <a:ext cx="7128792" cy="129614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https://www.youtube.com/watch?v=</a:t>
            </a:r>
            <a:r>
              <a:rPr lang="tr-TR" b="1" dirty="0" smtClean="0"/>
              <a:t>C973O4NjYkg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Kas hücresi (fiber) içerisindeki </a:t>
            </a:r>
            <a:r>
              <a:rPr lang="tr-TR" dirty="0" err="1" smtClean="0"/>
              <a:t>miyofibriller</a:t>
            </a:r>
            <a:r>
              <a:rPr lang="tr-TR" dirty="0" smtClean="0"/>
              <a:t>, elektron mikroskobuyla incelendiğinde, birbirini takip eden karanlık ve aydınlık bantlardan oluştuğu görülür. Bunlara, sırasıyla, </a:t>
            </a:r>
            <a:r>
              <a:rPr lang="tr-TR" b="1" dirty="0" err="1" smtClean="0"/>
              <a:t>a</a:t>
            </a:r>
            <a:r>
              <a:rPr lang="tr-TR" dirty="0" err="1" smtClean="0"/>
              <a:t>nizotropik</a:t>
            </a:r>
            <a:r>
              <a:rPr lang="tr-TR" dirty="0" smtClean="0"/>
              <a:t> bant (</a:t>
            </a:r>
            <a:r>
              <a:rPr lang="tr-TR" b="1" dirty="0" smtClean="0"/>
              <a:t>A</a:t>
            </a:r>
            <a:r>
              <a:rPr lang="tr-TR" dirty="0" smtClean="0"/>
              <a:t> bandı) ve </a:t>
            </a:r>
            <a:r>
              <a:rPr lang="tr-TR" b="1" dirty="0" err="1" smtClean="0"/>
              <a:t>i</a:t>
            </a:r>
            <a:r>
              <a:rPr lang="tr-TR" dirty="0" err="1" smtClean="0"/>
              <a:t>zotropik</a:t>
            </a:r>
            <a:r>
              <a:rPr lang="tr-TR" dirty="0" smtClean="0"/>
              <a:t> bant (</a:t>
            </a:r>
            <a:r>
              <a:rPr lang="tr-TR" b="1" dirty="0" smtClean="0"/>
              <a:t>I</a:t>
            </a:r>
            <a:r>
              <a:rPr lang="tr-TR" dirty="0" smtClean="0"/>
              <a:t> bandı) denir.</a:t>
            </a:r>
          </a:p>
          <a:p>
            <a:endParaRPr lang="tr-TR" dirty="0" smtClean="0"/>
          </a:p>
          <a:p>
            <a:r>
              <a:rPr lang="tr-TR" dirty="0" smtClean="0"/>
              <a:t>A bandının koyuluğu daha hafif olan merkezi bölgesine </a:t>
            </a:r>
            <a:r>
              <a:rPr lang="tr-TR" b="1" dirty="0" smtClean="0"/>
              <a:t>H</a:t>
            </a:r>
            <a:r>
              <a:rPr lang="tr-TR" dirty="0" smtClean="0"/>
              <a:t> bandı adı verilir. Bunun ortasında M diski bulunur.</a:t>
            </a:r>
          </a:p>
          <a:p>
            <a:endParaRPr lang="tr-TR" dirty="0" smtClean="0"/>
          </a:p>
          <a:p>
            <a:r>
              <a:rPr lang="tr-TR" dirty="0" smtClean="0"/>
              <a:t>I bandı ise, çok yoğun ve ince bir çizgi ile ikiye bölünür. Bu çizgiye Z çizgisi adı verilir.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İki Z çizgisi arasına “</a:t>
            </a:r>
            <a:r>
              <a:rPr lang="tr-TR" dirty="0" err="1" smtClean="0"/>
              <a:t>sarkomer</a:t>
            </a:r>
            <a:r>
              <a:rPr lang="tr-TR" dirty="0" smtClean="0"/>
              <a:t>” adı verilir. </a:t>
            </a:r>
            <a:r>
              <a:rPr lang="tr-TR" u="sng" dirty="0" err="1" smtClean="0"/>
              <a:t>Sarkomer</a:t>
            </a:r>
            <a:r>
              <a:rPr lang="tr-TR" u="sng" dirty="0" smtClean="0"/>
              <a:t>, kasın fonksiyonel birimidir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25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Koyu görülen A bantları, kalın flamanlar olan </a:t>
            </a:r>
            <a:r>
              <a:rPr lang="tr-TR" dirty="0" err="1" smtClean="0"/>
              <a:t>miyozinlere</a:t>
            </a:r>
            <a:r>
              <a:rPr lang="tr-TR" dirty="0" smtClean="0"/>
              <a:t> karşılık gelir.</a:t>
            </a:r>
          </a:p>
          <a:p>
            <a:endParaRPr lang="tr-TR" dirty="0" smtClean="0"/>
          </a:p>
          <a:p>
            <a:r>
              <a:rPr lang="tr-TR" dirty="0" smtClean="0"/>
              <a:t>Bu bandın her iki ucunda kalın flamanlar ile ince flamanlar bir arada bulunur. Arada ise yalnızca kalın flaman vardır ve bu nedenle koyuluğu daha hafiftir (H bandı).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 Diski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Almanca “</a:t>
            </a:r>
            <a:r>
              <a:rPr lang="tr-TR" b="1" dirty="0" err="1" smtClean="0"/>
              <a:t>m</a:t>
            </a:r>
            <a:r>
              <a:rPr lang="tr-TR" dirty="0" err="1" smtClean="0"/>
              <a:t>ittelscheibe</a:t>
            </a:r>
            <a:r>
              <a:rPr lang="tr-TR" dirty="0" smtClean="0"/>
              <a:t> (merkezi disk)” kelimesinden köken alır. </a:t>
            </a:r>
          </a:p>
          <a:p>
            <a:endParaRPr lang="tr-TR" dirty="0" smtClean="0"/>
          </a:p>
          <a:p>
            <a:r>
              <a:rPr lang="tr-TR" dirty="0" smtClean="0"/>
              <a:t>A bandının merkezinde yerleşmiş proteinlerin (</a:t>
            </a:r>
            <a:r>
              <a:rPr lang="tr-TR" dirty="0" err="1" smtClean="0"/>
              <a:t>miyomesin</a:t>
            </a:r>
            <a:r>
              <a:rPr lang="tr-TR" dirty="0" smtClean="0"/>
              <a:t>, </a:t>
            </a:r>
            <a:r>
              <a:rPr lang="tr-TR" dirty="0" err="1" smtClean="0"/>
              <a:t>obskurin</a:t>
            </a:r>
            <a:r>
              <a:rPr lang="tr-TR" dirty="0" smtClean="0"/>
              <a:t>, </a:t>
            </a:r>
            <a:r>
              <a:rPr lang="tr-TR" dirty="0" err="1" smtClean="0"/>
              <a:t>titin</a:t>
            </a:r>
            <a:r>
              <a:rPr lang="tr-TR" dirty="0" smtClean="0"/>
              <a:t> gibi) oluşturduğu bir yapıdır.</a:t>
            </a:r>
          </a:p>
          <a:p>
            <a:endParaRPr lang="tr-TR" dirty="0" smtClean="0"/>
          </a:p>
          <a:p>
            <a:r>
              <a:rPr lang="tr-TR" dirty="0" smtClean="0"/>
              <a:t>Kalın flamanlar olan </a:t>
            </a:r>
            <a:r>
              <a:rPr lang="tr-TR" dirty="0" err="1" smtClean="0"/>
              <a:t>miyozinleri</a:t>
            </a:r>
            <a:r>
              <a:rPr lang="tr-TR" dirty="0" smtClean="0"/>
              <a:t> birbirine bağlar.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1" cy="59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r>
              <a:rPr lang="tr-TR" dirty="0" smtClean="0"/>
              <a:t>M diskinde bulunan </a:t>
            </a:r>
            <a:r>
              <a:rPr lang="tr-TR" b="1" dirty="0" err="1" smtClean="0"/>
              <a:t>kreatin</a:t>
            </a:r>
            <a:r>
              <a:rPr lang="tr-TR" b="1" dirty="0" smtClean="0"/>
              <a:t> </a:t>
            </a:r>
            <a:r>
              <a:rPr lang="tr-TR" b="1" dirty="0" err="1" smtClean="0"/>
              <a:t>kinaz</a:t>
            </a:r>
            <a:r>
              <a:rPr lang="tr-TR" b="1" dirty="0" smtClean="0"/>
              <a:t> </a:t>
            </a:r>
            <a:r>
              <a:rPr lang="tr-TR" dirty="0" smtClean="0"/>
              <a:t>enzimi, </a:t>
            </a:r>
            <a:r>
              <a:rPr lang="tr-TR" dirty="0" err="1" smtClean="0"/>
              <a:t>fosfokreatinden</a:t>
            </a:r>
            <a:r>
              <a:rPr lang="tr-TR" dirty="0" smtClean="0"/>
              <a:t> fosfat grubunun ayrılmasını sağlayarak </a:t>
            </a:r>
            <a:r>
              <a:rPr lang="tr-TR" dirty="0" err="1" smtClean="0"/>
              <a:t>ADP’den</a:t>
            </a:r>
            <a:r>
              <a:rPr lang="tr-TR" dirty="0" smtClean="0"/>
              <a:t> ATP sentezini gerçekleştirir.</a:t>
            </a:r>
          </a:p>
          <a:p>
            <a:endParaRPr lang="tr-TR" b="1" dirty="0" smtClean="0"/>
          </a:p>
          <a:p>
            <a:r>
              <a:rPr lang="tr-TR" dirty="0" smtClean="0"/>
              <a:t>Böylece, kas kasılmasında gerekli enerji (ATP) elde edilmiş olur.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 Çizgisi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Almanca “</a:t>
            </a:r>
            <a:r>
              <a:rPr lang="tr-TR" b="1" dirty="0" err="1" smtClean="0"/>
              <a:t>z</a:t>
            </a:r>
            <a:r>
              <a:rPr lang="tr-TR" dirty="0" err="1" smtClean="0"/>
              <a:t>wischenscheibe</a:t>
            </a:r>
            <a:r>
              <a:rPr lang="tr-TR" dirty="0" smtClean="0"/>
              <a:t> (ara disk)” kelimesinden köken alır. </a:t>
            </a:r>
          </a:p>
          <a:p>
            <a:endParaRPr lang="tr-TR" dirty="0" smtClean="0"/>
          </a:p>
          <a:p>
            <a:r>
              <a:rPr lang="tr-TR" dirty="0" err="1" smtClean="0"/>
              <a:t>Aktinleri</a:t>
            </a:r>
            <a:r>
              <a:rPr lang="tr-TR" dirty="0" smtClean="0"/>
              <a:t> birbirine bağlayan çeşitli proteinlerin (başlıca </a:t>
            </a:r>
            <a:r>
              <a:rPr lang="el-GR" dirty="0" smtClean="0"/>
              <a:t>α</a:t>
            </a:r>
            <a:r>
              <a:rPr lang="tr-TR" dirty="0" smtClean="0"/>
              <a:t>-</a:t>
            </a:r>
            <a:r>
              <a:rPr lang="tr-TR" dirty="0" err="1" smtClean="0"/>
              <a:t>aktinin</a:t>
            </a:r>
            <a:r>
              <a:rPr lang="tr-TR" dirty="0" smtClean="0"/>
              <a:t>) oluşturduğu yapıdır.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84576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Sarko</a:t>
            </a:r>
            <a:r>
              <a:rPr lang="tr-TR" dirty="0" smtClean="0"/>
              <a:t>- : Kasla ilgili </a:t>
            </a:r>
          </a:p>
          <a:p>
            <a:endParaRPr lang="tr-TR" dirty="0" smtClean="0"/>
          </a:p>
          <a:p>
            <a:r>
              <a:rPr lang="tr-TR" dirty="0" err="1" smtClean="0"/>
              <a:t>Sarkolemma</a:t>
            </a:r>
            <a:r>
              <a:rPr lang="tr-TR" dirty="0" smtClean="0"/>
              <a:t>: Kas hücresi zarı (</a:t>
            </a:r>
            <a:r>
              <a:rPr lang="tr-TR" dirty="0" err="1" smtClean="0"/>
              <a:t>miyolemma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err="1" smtClean="0"/>
              <a:t>Sarkoplazma</a:t>
            </a:r>
            <a:r>
              <a:rPr lang="tr-TR" dirty="0" smtClean="0"/>
              <a:t>: Kas hücresi sitoplazması.</a:t>
            </a:r>
          </a:p>
          <a:p>
            <a:endParaRPr lang="tr-TR" dirty="0" smtClean="0"/>
          </a:p>
          <a:p>
            <a:r>
              <a:rPr lang="tr-TR" dirty="0" err="1" smtClean="0"/>
              <a:t>Sarkoplazmik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: Kas hücrelerinin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retikulumu</a:t>
            </a:r>
            <a:r>
              <a:rPr lang="tr-TR" dirty="0" smtClean="0"/>
              <a:t> (özelleşmiş düz </a:t>
            </a:r>
            <a:r>
              <a:rPr lang="tr-TR" dirty="0" err="1" smtClean="0"/>
              <a:t>endoplazma</a:t>
            </a:r>
            <a:r>
              <a:rPr lang="tr-TR" dirty="0" smtClean="0"/>
              <a:t> </a:t>
            </a:r>
            <a:r>
              <a:rPr lang="tr-TR" err="1" smtClean="0"/>
              <a:t>retikulumu</a:t>
            </a:r>
            <a:r>
              <a:rPr lang="tr-TR" smtClean="0"/>
              <a:t>).</a:t>
            </a:r>
          </a:p>
          <a:p>
            <a:endParaRPr lang="tr-TR" smtClean="0"/>
          </a:p>
          <a:p>
            <a:r>
              <a:rPr lang="tr-TR" smtClean="0"/>
              <a:t>Sarkomer: Çizgili kasın fonksiyonel birimi.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Fiber: Lif (çok çekirdekli kas </a:t>
            </a:r>
            <a:r>
              <a:rPr lang="tr-TR" smtClean="0"/>
              <a:t>hücresi</a:t>
            </a:r>
            <a:r>
              <a:rPr lang="tr-TR" smtClean="0"/>
              <a:t>).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Miyo</a:t>
            </a:r>
            <a:r>
              <a:rPr lang="tr-TR" dirty="0" smtClean="0"/>
              <a:t>-</a:t>
            </a:r>
            <a:r>
              <a:rPr lang="tr-TR" dirty="0" err="1" smtClean="0"/>
              <a:t>fibril</a:t>
            </a:r>
            <a:r>
              <a:rPr lang="tr-TR" dirty="0" smtClean="0"/>
              <a:t>: Kas hücresi içindeki iplikçikler.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1986" name="Picture 2" descr="dictionar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153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9663"/>
            <a:ext cx="9144000" cy="437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Kasılma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Kasılma olayı, ince flamanlar olan </a:t>
            </a:r>
            <a:r>
              <a:rPr lang="tr-TR" dirty="0" err="1" smtClean="0"/>
              <a:t>aktinlerin</a:t>
            </a:r>
            <a:r>
              <a:rPr lang="tr-TR" dirty="0" smtClean="0"/>
              <a:t>, </a:t>
            </a:r>
            <a:r>
              <a:rPr lang="tr-TR" dirty="0" err="1" smtClean="0"/>
              <a:t>miyozinlerin</a:t>
            </a:r>
            <a:r>
              <a:rPr lang="tr-TR" dirty="0" smtClean="0"/>
              <a:t> arasında ilerleyerek açık görülen H bandını daraltmasıyla olur. </a:t>
            </a:r>
          </a:p>
          <a:p>
            <a:endParaRPr lang="tr-TR" dirty="0" smtClean="0"/>
          </a:p>
          <a:p>
            <a:r>
              <a:rPr lang="tr-TR" dirty="0" smtClean="0"/>
              <a:t>Bu esnada I bantları da daralacak ve </a:t>
            </a:r>
            <a:r>
              <a:rPr lang="tr-TR" dirty="0" err="1" smtClean="0"/>
              <a:t>sarkomerin</a:t>
            </a:r>
            <a:r>
              <a:rPr lang="tr-TR" dirty="0" smtClean="0"/>
              <a:t> boyu kısalacaktır (yaklaşık olarak 2300 </a:t>
            </a:r>
            <a:r>
              <a:rPr lang="tr-TR" dirty="0" err="1" smtClean="0"/>
              <a:t>nm’den</a:t>
            </a:r>
            <a:r>
              <a:rPr lang="tr-TR" dirty="0" smtClean="0"/>
              <a:t> 1500 </a:t>
            </a:r>
            <a:r>
              <a:rPr lang="tr-TR" dirty="0" err="1" smtClean="0"/>
              <a:t>nm’ye</a:t>
            </a:r>
            <a:r>
              <a:rPr lang="tr-TR" dirty="0" smtClean="0"/>
              <a:t>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Kasılma sırasında;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tr-TR" dirty="0" smtClean="0"/>
              <a:t>Kalın ve ince </a:t>
            </a:r>
            <a:r>
              <a:rPr lang="tr-TR" dirty="0" err="1" smtClean="0"/>
              <a:t>flamanların</a:t>
            </a:r>
            <a:r>
              <a:rPr lang="tr-TR" dirty="0" smtClean="0"/>
              <a:t> ve A bandının boyu değişmez.</a:t>
            </a:r>
          </a:p>
          <a:p>
            <a:endParaRPr lang="tr-TR" dirty="0" smtClean="0"/>
          </a:p>
          <a:p>
            <a:r>
              <a:rPr lang="tr-TR" dirty="0" smtClean="0"/>
              <a:t>I ve H bandının ve </a:t>
            </a:r>
            <a:r>
              <a:rPr lang="tr-TR" dirty="0" err="1" smtClean="0"/>
              <a:t>sarkomerin</a:t>
            </a:r>
            <a:r>
              <a:rPr lang="tr-TR" dirty="0" smtClean="0"/>
              <a:t> boyu kısalır.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Miyofibrili</a:t>
            </a:r>
            <a:r>
              <a:rPr lang="tr-TR" dirty="0" smtClean="0"/>
              <a:t> Oluşturan Başlıca Proteinler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Kalın Flaman: </a:t>
            </a:r>
            <a:r>
              <a:rPr lang="tr-TR" dirty="0" err="1" smtClean="0"/>
              <a:t>Miyozin</a:t>
            </a:r>
            <a:r>
              <a:rPr lang="tr-TR" dirty="0" smtClean="0"/>
              <a:t> </a:t>
            </a:r>
            <a:r>
              <a:rPr lang="tr-TR" sz="2200" dirty="0" smtClean="0"/>
              <a:t>(tüm kaslarda var)</a:t>
            </a:r>
          </a:p>
          <a:p>
            <a:endParaRPr lang="tr-TR" dirty="0" smtClean="0"/>
          </a:p>
          <a:p>
            <a:r>
              <a:rPr lang="tr-TR" dirty="0" smtClean="0"/>
              <a:t>İnce Flaman:</a:t>
            </a:r>
          </a:p>
          <a:p>
            <a:pPr lvl="1"/>
            <a:r>
              <a:rPr lang="tr-TR" dirty="0" err="1" smtClean="0"/>
              <a:t>Aktin</a:t>
            </a:r>
            <a:r>
              <a:rPr lang="tr-TR" dirty="0" smtClean="0"/>
              <a:t> </a:t>
            </a:r>
            <a:r>
              <a:rPr lang="tr-TR" sz="2200" dirty="0" smtClean="0"/>
              <a:t>(tüm kaslarda var)</a:t>
            </a:r>
          </a:p>
          <a:p>
            <a:pPr lvl="1"/>
            <a:r>
              <a:rPr lang="tr-TR" dirty="0" err="1" smtClean="0"/>
              <a:t>Tropomiyozin</a:t>
            </a:r>
            <a:r>
              <a:rPr lang="tr-TR" dirty="0" smtClean="0"/>
              <a:t> </a:t>
            </a:r>
            <a:r>
              <a:rPr lang="tr-TR" sz="2200" dirty="0" smtClean="0"/>
              <a:t>(tüm kaslarda var)</a:t>
            </a:r>
          </a:p>
          <a:p>
            <a:pPr lvl="1"/>
            <a:r>
              <a:rPr lang="tr-TR" dirty="0" err="1" smtClean="0"/>
              <a:t>Troponin</a:t>
            </a:r>
            <a:r>
              <a:rPr lang="tr-TR" dirty="0" smtClean="0"/>
              <a:t> kompleksi </a:t>
            </a:r>
            <a:r>
              <a:rPr lang="tr-TR" sz="2200" dirty="0" smtClean="0"/>
              <a:t>(sadece çizgili kaslarda var)</a:t>
            </a:r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T: </a:t>
            </a:r>
            <a:r>
              <a:rPr lang="tr-TR" dirty="0" err="1" smtClean="0"/>
              <a:t>Tropomiyozine</a:t>
            </a:r>
            <a:r>
              <a:rPr lang="tr-TR" dirty="0" smtClean="0"/>
              <a:t> ve diğer 2 </a:t>
            </a:r>
            <a:r>
              <a:rPr lang="tr-TR" dirty="0" err="1" smtClean="0"/>
              <a:t>troponine</a:t>
            </a:r>
            <a:r>
              <a:rPr lang="tr-TR" dirty="0" smtClean="0"/>
              <a:t> bağlanır.</a:t>
            </a:r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I: </a:t>
            </a:r>
            <a:r>
              <a:rPr lang="tr-TR" dirty="0" err="1" smtClean="0"/>
              <a:t>Aktin</a:t>
            </a:r>
            <a:r>
              <a:rPr lang="tr-TR" dirty="0" smtClean="0"/>
              <a:t>-</a:t>
            </a:r>
            <a:r>
              <a:rPr lang="tr-TR" dirty="0" err="1" smtClean="0"/>
              <a:t>miyozin</a:t>
            </a:r>
            <a:r>
              <a:rPr lang="tr-TR" dirty="0" smtClean="0"/>
              <a:t> etkileşimini </a:t>
            </a:r>
            <a:r>
              <a:rPr lang="tr-TR" dirty="0" err="1" smtClean="0"/>
              <a:t>inhibe</a:t>
            </a:r>
            <a:r>
              <a:rPr lang="tr-TR" dirty="0" smtClean="0"/>
              <a:t> eder.</a:t>
            </a:r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C: </a:t>
            </a:r>
            <a:r>
              <a:rPr lang="tr-TR" dirty="0" err="1" smtClean="0"/>
              <a:t>Ca</a:t>
            </a:r>
            <a:r>
              <a:rPr lang="tr-TR" baseline="30000" dirty="0" smtClean="0"/>
              <a:t>+2 </a:t>
            </a:r>
            <a:r>
              <a:rPr lang="tr-TR" dirty="0" smtClean="0"/>
              <a:t>bağlar.</a:t>
            </a:r>
          </a:p>
          <a:p>
            <a:pPr lvl="2"/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39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Miyozin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Dikey kesitlerde; </a:t>
            </a:r>
            <a:r>
              <a:rPr lang="tr-TR" dirty="0" err="1" smtClean="0"/>
              <a:t>miyozinlerin</a:t>
            </a:r>
            <a:r>
              <a:rPr lang="tr-TR" dirty="0" smtClean="0"/>
              <a:t> </a:t>
            </a:r>
            <a:r>
              <a:rPr lang="tr-TR" dirty="0" err="1" smtClean="0"/>
              <a:t>heksagonal</a:t>
            </a:r>
            <a:r>
              <a:rPr lang="tr-TR" dirty="0" smtClean="0"/>
              <a:t> (altıgen şeklinde) düzenlendiği; her bir ince flamanın, 3 kalın flamanın arasına girdiği ve her kalın flamanın etrafında 6 tane ince flaman bulunduğu görülebilir.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304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384375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Miyozin</a:t>
            </a:r>
            <a:r>
              <a:rPr lang="tr-TR" dirty="0" smtClean="0"/>
              <a:t>; 2 ağır ve 4 de hafif zincirden oluşur (</a:t>
            </a:r>
            <a:r>
              <a:rPr lang="tr-TR" dirty="0" err="1" smtClean="0"/>
              <a:t>hekzamer</a:t>
            </a:r>
            <a:r>
              <a:rPr lang="tr-TR" dirty="0" smtClean="0"/>
              <a:t>). </a:t>
            </a:r>
          </a:p>
          <a:p>
            <a:endParaRPr lang="tr-TR" dirty="0" smtClean="0"/>
          </a:p>
          <a:p>
            <a:r>
              <a:rPr lang="tr-TR" dirty="0" smtClean="0"/>
              <a:t>Ağır zincirler; çift sarmaldan oluşan bir </a:t>
            </a:r>
            <a:r>
              <a:rPr lang="tr-TR" dirty="0" err="1" smtClean="0"/>
              <a:t>fibröz</a:t>
            </a:r>
            <a:r>
              <a:rPr lang="tr-TR" dirty="0" smtClean="0"/>
              <a:t> kuyruğa ve her bir sarmalın başında bulunan </a:t>
            </a:r>
            <a:r>
              <a:rPr lang="tr-TR" dirty="0" err="1" smtClean="0"/>
              <a:t>globüler</a:t>
            </a:r>
            <a:r>
              <a:rPr lang="tr-TR" dirty="0" smtClean="0"/>
              <a:t> bir baş kısmına sahiptir.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6023"/>
            <a:ext cx="9144000" cy="290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30425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Hafif zincirlerin, 2’si </a:t>
            </a:r>
            <a:r>
              <a:rPr lang="tr-TR" dirty="0" err="1" smtClean="0"/>
              <a:t>esansiyel</a:t>
            </a:r>
            <a:r>
              <a:rPr lang="tr-TR" dirty="0" smtClean="0"/>
              <a:t>, 2’si regülatör olarak adlandırılır.</a:t>
            </a:r>
          </a:p>
          <a:p>
            <a:endParaRPr lang="tr-TR" dirty="0" smtClean="0"/>
          </a:p>
          <a:p>
            <a:r>
              <a:rPr lang="tr-TR" dirty="0" err="1" smtClean="0"/>
              <a:t>Miyozinin</a:t>
            </a:r>
            <a:r>
              <a:rPr lang="tr-TR" dirty="0" smtClean="0"/>
              <a:t> baş kısmı üzerinde, ATP bağlayan ve </a:t>
            </a:r>
            <a:r>
              <a:rPr lang="tr-TR" dirty="0" err="1" smtClean="0"/>
              <a:t>aktine</a:t>
            </a:r>
            <a:r>
              <a:rPr lang="tr-TR" dirty="0" smtClean="0"/>
              <a:t> bağlanan bölgeler vardır.</a:t>
            </a:r>
          </a:p>
          <a:p>
            <a:endParaRPr lang="tr-T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Kaslar, kimyasal enerjiyi mekanik enerjiye dönüştüren yapılardır. Başka bir ifadeyle, potansiyel enerjiyi, kinetik enerjiye çevirir.</a:t>
            </a:r>
          </a:p>
          <a:p>
            <a:endParaRPr lang="tr-TR" dirty="0" smtClean="0"/>
          </a:p>
          <a:p>
            <a:r>
              <a:rPr lang="tr-TR" dirty="0" err="1" smtClean="0"/>
              <a:t>Vertebralılarda</a:t>
            </a:r>
            <a:r>
              <a:rPr lang="tr-TR" dirty="0" smtClean="0"/>
              <a:t>, temel olarak 3 kas tipi bulunur: iskelet kası, kalp kası ve düz kas.</a:t>
            </a:r>
          </a:p>
          <a:p>
            <a:endParaRPr lang="tr-TR" dirty="0" smtClean="0"/>
          </a:p>
          <a:p>
            <a:r>
              <a:rPr lang="tr-TR" dirty="0" smtClean="0"/>
              <a:t>Hem iskelet kası hem de kalp kası, mikroskop altında çizgili görülür; düz kaslar ise çizgisizdir.</a:t>
            </a:r>
          </a:p>
          <a:p>
            <a:endParaRPr lang="tr-TR" dirty="0" smtClean="0"/>
          </a:p>
          <a:p>
            <a:r>
              <a:rPr lang="tr-TR" dirty="0" smtClean="0"/>
              <a:t>İskelet kasları, istemli sinir kontrolü altında iken; kalp kası ve düz kaslar istemsiz çalışır.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r>
              <a:rPr lang="tr-TR" dirty="0" err="1" smtClean="0"/>
              <a:t>Miyozinin</a:t>
            </a:r>
            <a:r>
              <a:rPr lang="tr-TR" dirty="0" smtClean="0"/>
              <a:t> baş kısmında,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ATP bağlayan bölge vardır. Burası; </a:t>
            </a:r>
            <a:r>
              <a:rPr lang="tr-TR" dirty="0" err="1" smtClean="0"/>
              <a:t>intrinsik</a:t>
            </a:r>
            <a:r>
              <a:rPr lang="tr-TR" dirty="0" smtClean="0"/>
              <a:t> bir </a:t>
            </a:r>
            <a:r>
              <a:rPr lang="tr-TR" dirty="0" err="1" smtClean="0"/>
              <a:t>ATPaz</a:t>
            </a:r>
            <a:r>
              <a:rPr lang="tr-TR" dirty="0" smtClean="0"/>
              <a:t> aktivitesi gösterir. </a:t>
            </a:r>
            <a:r>
              <a:rPr lang="tr-TR" dirty="0" err="1" smtClean="0"/>
              <a:t>ATPaz</a:t>
            </a:r>
            <a:r>
              <a:rPr lang="tr-TR" dirty="0" smtClean="0"/>
              <a:t> aktivitesi sonucu </a:t>
            </a:r>
            <a:r>
              <a:rPr lang="tr-TR" dirty="0" err="1" smtClean="0"/>
              <a:t>ATP’den</a:t>
            </a:r>
            <a:r>
              <a:rPr lang="tr-TR" dirty="0" smtClean="0"/>
              <a:t>, ADP + Pi oluşur ve bunlar </a:t>
            </a:r>
            <a:r>
              <a:rPr lang="tr-TR" dirty="0" err="1" smtClean="0"/>
              <a:t>miyozinin</a:t>
            </a:r>
            <a:r>
              <a:rPr lang="tr-TR" dirty="0" smtClean="0"/>
              <a:t> baş kısmına bağlı olarak kalır.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Aktine</a:t>
            </a:r>
            <a:r>
              <a:rPr lang="tr-TR" dirty="0" smtClean="0"/>
              <a:t> bağlanan bölge vardır. </a:t>
            </a:r>
            <a:r>
              <a:rPr lang="tr-TR" dirty="0" err="1" smtClean="0"/>
              <a:t>Miyozin</a:t>
            </a:r>
            <a:r>
              <a:rPr lang="tr-TR" dirty="0" smtClean="0"/>
              <a:t> başının </a:t>
            </a:r>
            <a:r>
              <a:rPr lang="tr-TR" dirty="0" err="1" smtClean="0"/>
              <a:t>aktine</a:t>
            </a:r>
            <a:r>
              <a:rPr lang="tr-TR" dirty="0" smtClean="0"/>
              <a:t> bağlanması; ADP ve Pi </a:t>
            </a:r>
            <a:r>
              <a:rPr lang="tr-TR" dirty="0" err="1" smtClean="0"/>
              <a:t>salınımını</a:t>
            </a:r>
            <a:r>
              <a:rPr lang="tr-TR" dirty="0" smtClean="0"/>
              <a:t> uyarır.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tr-TR" dirty="0" err="1" smtClean="0"/>
              <a:t>Miyozin</a:t>
            </a:r>
            <a:r>
              <a:rPr lang="tr-TR" dirty="0" smtClean="0"/>
              <a:t> </a:t>
            </a:r>
            <a:r>
              <a:rPr lang="tr-TR" dirty="0" err="1" smtClean="0"/>
              <a:t>tripsinle</a:t>
            </a:r>
            <a:r>
              <a:rPr lang="tr-TR" dirty="0" smtClean="0"/>
              <a:t> parçalandığında, hafif ve ağır </a:t>
            </a:r>
            <a:r>
              <a:rPr lang="tr-TR" dirty="0" err="1" smtClean="0"/>
              <a:t>meromiyozinlere</a:t>
            </a:r>
            <a:r>
              <a:rPr lang="tr-TR" dirty="0" smtClean="0"/>
              <a:t> ayrışır: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Heavy</a:t>
            </a:r>
            <a:r>
              <a:rPr lang="tr-TR" dirty="0" smtClean="0"/>
              <a:t> (ağır) </a:t>
            </a:r>
            <a:r>
              <a:rPr lang="tr-TR" dirty="0" err="1" smtClean="0"/>
              <a:t>meromiyozin</a:t>
            </a:r>
            <a:r>
              <a:rPr lang="tr-TR" dirty="0" smtClean="0"/>
              <a:t> (HMM): </a:t>
            </a:r>
            <a:r>
              <a:rPr lang="tr-TR" dirty="0" err="1" smtClean="0"/>
              <a:t>Papainle</a:t>
            </a:r>
            <a:r>
              <a:rPr lang="tr-TR" dirty="0" smtClean="0"/>
              <a:t> parçalandığında iki </a:t>
            </a:r>
            <a:r>
              <a:rPr lang="tr-TR" dirty="0" err="1" smtClean="0"/>
              <a:t>subfragmana</a:t>
            </a:r>
            <a:r>
              <a:rPr lang="tr-TR" dirty="0" smtClean="0"/>
              <a:t> ayrışır:</a:t>
            </a:r>
          </a:p>
          <a:p>
            <a:pPr lvl="2"/>
            <a:endParaRPr lang="tr-TR" dirty="0" smtClean="0"/>
          </a:p>
          <a:p>
            <a:pPr lvl="2"/>
            <a:r>
              <a:rPr lang="tr-TR" dirty="0" err="1" smtClean="0"/>
              <a:t>Subfragment</a:t>
            </a:r>
            <a:r>
              <a:rPr lang="tr-TR" dirty="0" smtClean="0"/>
              <a:t> 1 (S1) : 2 </a:t>
            </a:r>
            <a:r>
              <a:rPr lang="tr-TR" dirty="0" err="1" smtClean="0"/>
              <a:t>globüler</a:t>
            </a:r>
            <a:r>
              <a:rPr lang="tr-TR" dirty="0" smtClean="0"/>
              <a:t> ve 4 hafif zincir tarafından oluşturulur. </a:t>
            </a:r>
            <a:r>
              <a:rPr lang="tr-TR" dirty="0" err="1" smtClean="0"/>
              <a:t>ATPaz</a:t>
            </a:r>
            <a:r>
              <a:rPr lang="tr-TR" dirty="0" smtClean="0"/>
              <a:t> aktivitesi ve </a:t>
            </a:r>
            <a:r>
              <a:rPr lang="tr-TR" dirty="0" err="1" smtClean="0"/>
              <a:t>aktine</a:t>
            </a:r>
            <a:r>
              <a:rPr lang="tr-TR" dirty="0" smtClean="0"/>
              <a:t> bağlanmadan sorumludur.</a:t>
            </a:r>
          </a:p>
          <a:p>
            <a:pPr lvl="2"/>
            <a:endParaRPr lang="tr-TR" dirty="0" smtClean="0"/>
          </a:p>
          <a:p>
            <a:pPr lvl="2"/>
            <a:r>
              <a:rPr lang="tr-TR" dirty="0" err="1" smtClean="0"/>
              <a:t>Subfragment</a:t>
            </a:r>
            <a:r>
              <a:rPr lang="tr-TR" dirty="0" smtClean="0"/>
              <a:t> 2 (S2)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Light</a:t>
            </a:r>
            <a:r>
              <a:rPr lang="tr-TR" dirty="0" smtClean="0"/>
              <a:t> (hafif) </a:t>
            </a:r>
            <a:r>
              <a:rPr lang="tr-TR" dirty="0" err="1" smtClean="0"/>
              <a:t>meromiyozin</a:t>
            </a:r>
            <a:r>
              <a:rPr lang="tr-TR" dirty="0" smtClean="0"/>
              <a:t> (LMM)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 Flamanlar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 flamanlar, I bandını oluşturur ve H bandına kadar, A bandı içerisinde de uzanım gösterir.</a:t>
            </a:r>
          </a:p>
          <a:p>
            <a:endParaRPr lang="tr-TR" dirty="0" smtClean="0"/>
          </a:p>
          <a:p>
            <a:r>
              <a:rPr lang="tr-TR" dirty="0" smtClean="0"/>
              <a:t>İnce flamanlar 3 bileşenden oluşur:</a:t>
            </a:r>
          </a:p>
          <a:p>
            <a:pPr lvl="1"/>
            <a:r>
              <a:rPr lang="tr-TR" dirty="0" err="1" smtClean="0"/>
              <a:t>Aktin</a:t>
            </a:r>
            <a:endParaRPr lang="tr-TR" dirty="0" smtClean="0"/>
          </a:p>
          <a:p>
            <a:pPr lvl="1"/>
            <a:r>
              <a:rPr lang="tr-TR" dirty="0" err="1" smtClean="0"/>
              <a:t>Tropomiyozin</a:t>
            </a:r>
            <a:endParaRPr lang="tr-TR" dirty="0" smtClean="0"/>
          </a:p>
          <a:p>
            <a:pPr lvl="1"/>
            <a:r>
              <a:rPr lang="tr-TR" dirty="0" err="1" smtClean="0"/>
              <a:t>Troponin</a:t>
            </a:r>
            <a:r>
              <a:rPr lang="tr-TR" dirty="0" smtClean="0"/>
              <a:t> kompleksi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Monomerik</a:t>
            </a:r>
            <a:r>
              <a:rPr lang="tr-TR" dirty="0" smtClean="0"/>
              <a:t> G (</a:t>
            </a:r>
            <a:r>
              <a:rPr lang="tr-TR" dirty="0" err="1" smtClean="0"/>
              <a:t>globüler</a:t>
            </a:r>
            <a:r>
              <a:rPr lang="tr-TR" dirty="0" smtClean="0"/>
              <a:t>) </a:t>
            </a:r>
            <a:r>
              <a:rPr lang="tr-TR" dirty="0" err="1" smtClean="0"/>
              <a:t>aktin</a:t>
            </a:r>
            <a:r>
              <a:rPr lang="tr-TR" dirty="0" smtClean="0"/>
              <a:t>; fizyolojik şartlarda,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kovalent</a:t>
            </a:r>
            <a:r>
              <a:rPr lang="tr-TR" dirty="0" smtClean="0"/>
              <a:t> olarak </a:t>
            </a:r>
            <a:r>
              <a:rPr lang="tr-TR" dirty="0" err="1" smtClean="0"/>
              <a:t>polimerize</a:t>
            </a:r>
            <a:r>
              <a:rPr lang="tr-TR" dirty="0" smtClean="0"/>
              <a:t> olur. Böylece, çift sarmallı F-(</a:t>
            </a:r>
            <a:r>
              <a:rPr lang="tr-TR" dirty="0" err="1" smtClean="0"/>
              <a:t>flamentöz</a:t>
            </a:r>
            <a:r>
              <a:rPr lang="tr-TR" dirty="0" smtClean="0"/>
              <a:t>) </a:t>
            </a:r>
            <a:r>
              <a:rPr lang="tr-TR" dirty="0" err="1" smtClean="0"/>
              <a:t>aktini</a:t>
            </a:r>
            <a:r>
              <a:rPr lang="tr-TR" dirty="0" smtClean="0"/>
              <a:t> oluşturur.</a:t>
            </a:r>
          </a:p>
          <a:p>
            <a:endParaRPr lang="tr-TR" dirty="0" smtClean="0"/>
          </a:p>
          <a:p>
            <a:r>
              <a:rPr lang="tr-TR" dirty="0" smtClean="0"/>
              <a:t>F </a:t>
            </a:r>
            <a:r>
              <a:rPr lang="tr-TR" dirty="0" err="1" smtClean="0"/>
              <a:t>aktin</a:t>
            </a:r>
            <a:r>
              <a:rPr lang="tr-TR" dirty="0" smtClean="0"/>
              <a:t> üzerinde, yine çift sarmal yapıya sahip </a:t>
            </a:r>
            <a:r>
              <a:rPr lang="tr-TR" dirty="0" err="1" smtClean="0"/>
              <a:t>tropomiyozin</a:t>
            </a:r>
            <a:r>
              <a:rPr lang="tr-TR" dirty="0" smtClean="0"/>
              <a:t> ve 3 alt üniteden (C, I ve T) oluşan </a:t>
            </a:r>
            <a:r>
              <a:rPr lang="tr-TR" dirty="0" err="1" smtClean="0"/>
              <a:t>troponin</a:t>
            </a:r>
            <a:r>
              <a:rPr lang="tr-TR" dirty="0" smtClean="0"/>
              <a:t> bulunur. </a:t>
            </a: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Kalsiyumun (</a:t>
            </a:r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) </a:t>
            </a:r>
            <a:r>
              <a:rPr lang="tr-TR" dirty="0" err="1" smtClean="0"/>
              <a:t>troponin</a:t>
            </a:r>
            <a:r>
              <a:rPr lang="tr-TR" dirty="0" smtClean="0"/>
              <a:t> </a:t>
            </a:r>
            <a:r>
              <a:rPr lang="tr-TR" dirty="0" err="1" smtClean="0"/>
              <a:t>C’ye</a:t>
            </a:r>
            <a:r>
              <a:rPr lang="tr-TR" dirty="0" smtClean="0"/>
              <a:t> bağlanması, önce </a:t>
            </a:r>
            <a:r>
              <a:rPr lang="tr-TR" dirty="0" err="1" smtClean="0"/>
              <a:t>troponin</a:t>
            </a:r>
            <a:r>
              <a:rPr lang="tr-TR" dirty="0" smtClean="0"/>
              <a:t> kompleksinde ardından </a:t>
            </a:r>
            <a:r>
              <a:rPr lang="tr-TR" dirty="0" err="1" smtClean="0"/>
              <a:t>tropomiyozinde</a:t>
            </a:r>
            <a:r>
              <a:rPr lang="tr-TR" dirty="0" smtClean="0"/>
              <a:t> </a:t>
            </a:r>
            <a:r>
              <a:rPr lang="tr-TR" dirty="0" err="1" smtClean="0"/>
              <a:t>konformasyonel</a:t>
            </a:r>
            <a:r>
              <a:rPr lang="tr-TR" dirty="0" smtClean="0"/>
              <a:t> bir değişime neden olarak; </a:t>
            </a:r>
            <a:r>
              <a:rPr lang="tr-TR" dirty="0" err="1" smtClean="0"/>
              <a:t>aktin</a:t>
            </a:r>
            <a:r>
              <a:rPr lang="tr-TR" dirty="0" smtClean="0"/>
              <a:t> üzerindeki </a:t>
            </a:r>
            <a:r>
              <a:rPr lang="tr-TR" dirty="0" err="1" smtClean="0"/>
              <a:t>miyozin</a:t>
            </a:r>
            <a:r>
              <a:rPr lang="tr-TR" dirty="0" smtClean="0"/>
              <a:t> bağlanma bölgelerini açığa çıkarır.</a:t>
            </a:r>
          </a:p>
          <a:p>
            <a:endParaRPr lang="tr-TR" dirty="0" smtClean="0"/>
          </a:p>
          <a:p>
            <a:r>
              <a:rPr lang="tr-TR" dirty="0" smtClean="0"/>
              <a:t>Sonuçta, ince flaman yapısı, </a:t>
            </a:r>
            <a:r>
              <a:rPr lang="tr-TR" dirty="0" err="1" smtClean="0"/>
              <a:t>miyozin</a:t>
            </a:r>
            <a:r>
              <a:rPr lang="tr-TR" dirty="0" smtClean="0"/>
              <a:t> başının </a:t>
            </a:r>
            <a:r>
              <a:rPr lang="tr-TR" dirty="0" err="1" smtClean="0"/>
              <a:t>aktine</a:t>
            </a:r>
            <a:r>
              <a:rPr lang="tr-TR" dirty="0" smtClean="0"/>
              <a:t> bağlanabileceği bir pozisyon alır. 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opomyosi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Biyokimyasal Açıdan Kasılma Süreci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Relaksasyon</a:t>
            </a:r>
            <a:r>
              <a:rPr lang="tr-TR" dirty="0" smtClean="0"/>
              <a:t> fazında, </a:t>
            </a:r>
            <a:r>
              <a:rPr lang="tr-TR" dirty="0" err="1" smtClean="0"/>
              <a:t>miyozinin</a:t>
            </a:r>
            <a:r>
              <a:rPr lang="tr-TR" dirty="0" smtClean="0"/>
              <a:t> S-1 başı; </a:t>
            </a:r>
            <a:r>
              <a:rPr lang="tr-TR" dirty="0" err="1" smtClean="0"/>
              <a:t>ATP’yi</a:t>
            </a:r>
            <a:r>
              <a:rPr lang="tr-TR" dirty="0" smtClean="0"/>
              <a:t>, ADP ve </a:t>
            </a:r>
            <a:r>
              <a:rPr lang="tr-TR" dirty="0" err="1" smtClean="0"/>
              <a:t>Pi’ye</a:t>
            </a:r>
            <a:r>
              <a:rPr lang="tr-TR" dirty="0" smtClean="0"/>
              <a:t> hidroliz eder. Fakat bu ürünler bağlı kalır.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Kas </a:t>
            </a:r>
            <a:r>
              <a:rPr lang="tr-TR" dirty="0" err="1" smtClean="0"/>
              <a:t>kontraksiyonu</a:t>
            </a:r>
            <a:r>
              <a:rPr lang="tr-TR" dirty="0" smtClean="0"/>
              <a:t> uyarıldığı zaman (</a:t>
            </a:r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, </a:t>
            </a:r>
            <a:r>
              <a:rPr lang="tr-TR" dirty="0" err="1" smtClean="0"/>
              <a:t>troponin</a:t>
            </a:r>
            <a:r>
              <a:rPr lang="tr-TR" dirty="0" smtClean="0"/>
              <a:t> kompleksi, </a:t>
            </a:r>
            <a:r>
              <a:rPr lang="tr-TR" dirty="0" err="1" smtClean="0"/>
              <a:t>tropomiyozin</a:t>
            </a:r>
            <a:r>
              <a:rPr lang="tr-TR" dirty="0" smtClean="0"/>
              <a:t> ve </a:t>
            </a:r>
            <a:r>
              <a:rPr lang="tr-TR" dirty="0" err="1" smtClean="0"/>
              <a:t>aktinin</a:t>
            </a:r>
            <a:r>
              <a:rPr lang="tr-TR" dirty="0" smtClean="0"/>
              <a:t> katıldığı bir süreç sonucu); </a:t>
            </a:r>
            <a:r>
              <a:rPr lang="tr-TR" dirty="0" err="1" smtClean="0"/>
              <a:t>aktin</a:t>
            </a:r>
            <a:r>
              <a:rPr lang="tr-TR" dirty="0" smtClean="0"/>
              <a:t> bağlanılabilir bir hale gelir.</a:t>
            </a:r>
            <a:r>
              <a:rPr lang="tr-TR" dirty="0"/>
              <a:t> </a:t>
            </a:r>
            <a:r>
              <a:rPr lang="tr-TR" dirty="0" smtClean="0"/>
              <a:t>Böylece </a:t>
            </a:r>
            <a:r>
              <a:rPr lang="tr-TR" dirty="0" err="1" smtClean="0"/>
              <a:t>miyozinin</a:t>
            </a:r>
            <a:r>
              <a:rPr lang="tr-TR" dirty="0" smtClean="0"/>
              <a:t> S-1 başı, </a:t>
            </a:r>
            <a:r>
              <a:rPr lang="tr-TR" dirty="0" err="1" smtClean="0"/>
              <a:t>aktine</a:t>
            </a:r>
            <a:r>
              <a:rPr lang="tr-TR" dirty="0" smtClean="0"/>
              <a:t> bağlanır (</a:t>
            </a:r>
            <a:r>
              <a:rPr lang="tr-TR" dirty="0" err="1" smtClean="0"/>
              <a:t>aktin</a:t>
            </a:r>
            <a:r>
              <a:rPr lang="tr-TR" dirty="0" smtClean="0"/>
              <a:t>-</a:t>
            </a:r>
            <a:r>
              <a:rPr lang="tr-TR" dirty="0" err="1" smtClean="0"/>
              <a:t>miyozin</a:t>
            </a:r>
            <a:r>
              <a:rPr lang="tr-TR" dirty="0" smtClean="0"/>
              <a:t>-ADP-Pi kompleksi oluşur).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Bu kompleksin oluşumu, Pi </a:t>
            </a:r>
            <a:r>
              <a:rPr lang="tr-TR" dirty="0" err="1" smtClean="0"/>
              <a:t>salınımını</a:t>
            </a:r>
            <a:r>
              <a:rPr lang="tr-TR" dirty="0" smtClean="0"/>
              <a:t> uyarır (zayıf bağlanma Pi </a:t>
            </a:r>
            <a:r>
              <a:rPr lang="tr-TR" dirty="0" err="1" smtClean="0"/>
              <a:t>salınımına</a:t>
            </a:r>
            <a:r>
              <a:rPr lang="tr-TR" dirty="0" smtClean="0"/>
              <a:t> yol açar). Pi </a:t>
            </a:r>
            <a:r>
              <a:rPr lang="tr-TR" dirty="0" err="1" smtClean="0"/>
              <a:t>salınımı</a:t>
            </a:r>
            <a:r>
              <a:rPr lang="tr-TR" dirty="0" smtClean="0"/>
              <a:t> ile bağlanma daha güçlü hale gelir.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Pi’nin</a:t>
            </a:r>
            <a:r>
              <a:rPr lang="tr-TR" dirty="0" smtClean="0"/>
              <a:t> </a:t>
            </a:r>
            <a:r>
              <a:rPr lang="tr-TR" dirty="0" err="1" smtClean="0"/>
              <a:t>salınımı</a:t>
            </a:r>
            <a:r>
              <a:rPr lang="tr-TR" dirty="0" smtClean="0"/>
              <a:t> ile meydana gelen daha güçlü bağlanma, önemli bir </a:t>
            </a:r>
            <a:r>
              <a:rPr lang="tr-TR" dirty="0" err="1" smtClean="0"/>
              <a:t>konformasyonel</a:t>
            </a:r>
            <a:r>
              <a:rPr lang="tr-TR" dirty="0" smtClean="0"/>
              <a:t> değişiklik meydana getirir (güç vuruşu =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stroke</a:t>
            </a:r>
            <a:r>
              <a:rPr lang="tr-TR" dirty="0" smtClean="0"/>
              <a:t>) ve </a:t>
            </a:r>
            <a:r>
              <a:rPr lang="tr-TR" dirty="0" err="1" smtClean="0"/>
              <a:t>aktin</a:t>
            </a:r>
            <a:r>
              <a:rPr lang="tr-TR" dirty="0" smtClean="0"/>
              <a:t>, </a:t>
            </a:r>
            <a:r>
              <a:rPr lang="tr-TR" dirty="0" err="1" smtClean="0"/>
              <a:t>sarkomerin</a:t>
            </a:r>
            <a:r>
              <a:rPr lang="tr-TR" dirty="0" smtClean="0"/>
              <a:t> merkezine doğru yaklaşık 10 </a:t>
            </a:r>
            <a:r>
              <a:rPr lang="tr-TR" dirty="0" err="1" smtClean="0"/>
              <a:t>nm</a:t>
            </a:r>
            <a:r>
              <a:rPr lang="tr-TR" dirty="0" smtClean="0"/>
              <a:t> kadar çekilir. Bu esnada ADP de salınır.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S-1 başına ATP molekülünün bağlanması ile </a:t>
            </a:r>
            <a:r>
              <a:rPr lang="tr-TR" dirty="0" err="1" smtClean="0"/>
              <a:t>aktin</a:t>
            </a:r>
            <a:r>
              <a:rPr lang="tr-TR" dirty="0" smtClean="0"/>
              <a:t> serbestleşir.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A four-part diagram shows how a myosin molecule pulls on an actin filament in a movement described as cross-bridge cycling. Myosin is represented by a blue oval on a thin black line that is attached at an acute angle to a thick horizontal line below it (myosin filament). Actin is represented by a thin black line above and parallel to the myosin filament. A set of four arrows represents the transitions between each of the four step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1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tr-TR" dirty="0" smtClean="0"/>
              <a:t>İSKELET KASI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tr-TR" dirty="0" smtClean="0"/>
              <a:t>Ölümden sonra, </a:t>
            </a:r>
            <a:r>
              <a:rPr lang="tr-TR" dirty="0" err="1" smtClean="0"/>
              <a:t>intrasellüler</a:t>
            </a:r>
            <a:r>
              <a:rPr lang="tr-TR" dirty="0" smtClean="0"/>
              <a:t> ATP seviyeleri düşer ve </a:t>
            </a:r>
            <a:r>
              <a:rPr lang="tr-TR" dirty="0" err="1" smtClean="0"/>
              <a:t>aktin</a:t>
            </a:r>
            <a:r>
              <a:rPr lang="tr-TR" dirty="0" smtClean="0"/>
              <a:t>-</a:t>
            </a:r>
            <a:r>
              <a:rPr lang="tr-TR" dirty="0" err="1" smtClean="0"/>
              <a:t>miyozin</a:t>
            </a:r>
            <a:r>
              <a:rPr lang="tr-TR" dirty="0" smtClean="0"/>
              <a:t> ayrışması gerçekleşmez.</a:t>
            </a:r>
          </a:p>
          <a:p>
            <a:endParaRPr lang="tr-TR" dirty="0" smtClean="0"/>
          </a:p>
          <a:p>
            <a:r>
              <a:rPr lang="tr-TR" dirty="0" smtClean="0"/>
              <a:t>Ölüm katılığının (</a:t>
            </a:r>
            <a:r>
              <a:rPr lang="tr-TR" dirty="0" err="1" smtClean="0"/>
              <a:t>rigor</a:t>
            </a:r>
            <a:r>
              <a:rPr lang="tr-TR" dirty="0" smtClean="0"/>
              <a:t> </a:t>
            </a:r>
            <a:r>
              <a:rPr lang="tr-TR" dirty="0" err="1" smtClean="0"/>
              <a:t>mortis</a:t>
            </a:r>
            <a:r>
              <a:rPr lang="tr-TR" dirty="0" smtClean="0"/>
              <a:t>) moleküler temeli budur.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tr-TR" sz="3200" dirty="0" smtClean="0"/>
              <a:t>Kasılma Animasyonları (</a:t>
            </a:r>
            <a:r>
              <a:rPr lang="tr-TR" sz="3200" dirty="0" err="1" smtClean="0"/>
              <a:t>biyokimyadersleri</a:t>
            </a:r>
            <a:r>
              <a:rPr lang="tr-TR" sz="3200" dirty="0" smtClean="0"/>
              <a:t>.com sitesindeki “</a:t>
            </a:r>
            <a:r>
              <a:rPr lang="tr-TR" sz="3200" dirty="0" err="1" smtClean="0"/>
              <a:t>Multimedya</a:t>
            </a:r>
            <a:r>
              <a:rPr lang="tr-TR" sz="3200" dirty="0" smtClean="0"/>
              <a:t>” kısmından ulaşılabilir)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>
                <a:hlinkClick r:id="rId2"/>
              </a:rPr>
              <a:t>https://www.youtube.com/watch?v=7O_ZHyPeIIA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https://www.youtube.com/watch?v=BVcgO4p88AA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4"/>
              </a:rPr>
              <a:t>https://www.youtube.com/watch?v=D3JkAe838Zo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 Hücresinin Uyarılması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 hücresinde kasılmayı başlatan uyarı, motor sinirler aracılığıyla merkezi sinir sisteminden gelmektedir. </a:t>
            </a:r>
          </a:p>
          <a:p>
            <a:endParaRPr lang="tr-TR" dirty="0" smtClean="0"/>
          </a:p>
          <a:p>
            <a:r>
              <a:rPr lang="tr-TR" dirty="0" err="1" smtClean="0"/>
              <a:t>Miyelinli</a:t>
            </a:r>
            <a:r>
              <a:rPr lang="tr-TR" dirty="0" smtClean="0"/>
              <a:t> motor sinirler, </a:t>
            </a:r>
            <a:r>
              <a:rPr lang="tr-TR" dirty="0" err="1" smtClean="0"/>
              <a:t>innervasyon</a:t>
            </a:r>
            <a:r>
              <a:rPr lang="tr-TR" dirty="0" smtClean="0"/>
              <a:t> alanında (</a:t>
            </a:r>
            <a:r>
              <a:rPr lang="tr-TR" dirty="0" err="1" smtClean="0"/>
              <a:t>nöromüsküler</a:t>
            </a:r>
            <a:r>
              <a:rPr lang="tr-TR" dirty="0" smtClean="0"/>
              <a:t> kavşak) </a:t>
            </a:r>
            <a:r>
              <a:rPr lang="tr-TR" dirty="0" err="1" smtClean="0"/>
              <a:t>miyelin</a:t>
            </a:r>
            <a:r>
              <a:rPr lang="tr-TR" dirty="0" smtClean="0"/>
              <a:t> kılıflarını kaybederek, kas hücresi yüzeyine oturan geniş bir uç oluşturur.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Sinirsel uyarı akson terminaline ulaşınca, buradan </a:t>
            </a:r>
            <a:r>
              <a:rPr lang="tr-TR" dirty="0" err="1" smtClean="0"/>
              <a:t>asetilkolin</a:t>
            </a:r>
            <a:r>
              <a:rPr lang="tr-TR" dirty="0" smtClean="0"/>
              <a:t> salınır.</a:t>
            </a:r>
          </a:p>
          <a:p>
            <a:endParaRPr lang="tr-TR" dirty="0" smtClean="0"/>
          </a:p>
          <a:p>
            <a:r>
              <a:rPr lang="tr-TR" dirty="0" err="1" smtClean="0"/>
              <a:t>Asetilkolin</a:t>
            </a:r>
            <a:r>
              <a:rPr lang="tr-TR" dirty="0" smtClean="0"/>
              <a:t> </a:t>
            </a:r>
            <a:r>
              <a:rPr lang="tr-TR" dirty="0" err="1" smtClean="0"/>
              <a:t>sarkolemma</a:t>
            </a:r>
            <a:r>
              <a:rPr lang="tr-TR" dirty="0" smtClean="0"/>
              <a:t> üzerindeki reseptörlerine bağlanır. Bu reseptörler </a:t>
            </a:r>
            <a:r>
              <a:rPr lang="tr-TR" dirty="0" err="1" smtClean="0"/>
              <a:t>ligand</a:t>
            </a:r>
            <a:r>
              <a:rPr lang="tr-TR" dirty="0" smtClean="0"/>
              <a:t>-kapılı sodyum kanallarıdır; </a:t>
            </a:r>
            <a:r>
              <a:rPr lang="tr-TR" dirty="0" err="1" smtClean="0"/>
              <a:t>asetilkolinin</a:t>
            </a:r>
            <a:r>
              <a:rPr lang="tr-TR" dirty="0" smtClean="0"/>
              <a:t> reseptöre bağlanması kanalın açılmasına ve hücre içine sodyum girişine neden olur (</a:t>
            </a:r>
            <a:r>
              <a:rPr lang="tr-TR" dirty="0" err="1" smtClean="0"/>
              <a:t>depolarizasyon</a:t>
            </a:r>
            <a:r>
              <a:rPr lang="tr-TR" dirty="0" smtClean="0"/>
              <a:t>). 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Düzenli bir kasılmanın sağlanması için; iskelet kası, </a:t>
            </a:r>
            <a:r>
              <a:rPr lang="tr-TR" b="1" dirty="0" err="1" smtClean="0"/>
              <a:t>transvers</a:t>
            </a:r>
            <a:r>
              <a:rPr lang="tr-TR" b="1" dirty="0" smtClean="0"/>
              <a:t> (T) </a:t>
            </a:r>
            <a:r>
              <a:rPr lang="tr-TR" b="1" dirty="0" err="1" smtClean="0"/>
              <a:t>tübüller</a:t>
            </a:r>
            <a:r>
              <a:rPr lang="tr-TR" dirty="0" err="1" smtClean="0"/>
              <a:t>e</a:t>
            </a:r>
            <a:r>
              <a:rPr lang="tr-TR" dirty="0" smtClean="0"/>
              <a:t> sahiptir. Bunlar </a:t>
            </a:r>
            <a:r>
              <a:rPr lang="tr-TR" dirty="0" err="1" smtClean="0"/>
              <a:t>sarkolemmanın</a:t>
            </a:r>
            <a:r>
              <a:rPr lang="tr-TR" dirty="0" smtClean="0"/>
              <a:t> (hücre zarı) parmak benzeri girintileridir.</a:t>
            </a:r>
          </a:p>
          <a:p>
            <a:endParaRPr lang="tr-TR" dirty="0" smtClean="0"/>
          </a:p>
          <a:p>
            <a:r>
              <a:rPr lang="tr-TR" dirty="0" err="1" smtClean="0"/>
              <a:t>Transvers</a:t>
            </a:r>
            <a:r>
              <a:rPr lang="tr-TR" dirty="0" smtClean="0"/>
              <a:t> </a:t>
            </a:r>
            <a:r>
              <a:rPr lang="tr-TR" dirty="0" err="1" smtClean="0"/>
              <a:t>tübüller</a:t>
            </a:r>
            <a:r>
              <a:rPr lang="tr-TR" dirty="0" smtClean="0"/>
              <a:t>, her </a:t>
            </a:r>
            <a:r>
              <a:rPr lang="tr-TR" dirty="0" err="1" smtClean="0"/>
              <a:t>sarkomerin</a:t>
            </a:r>
            <a:r>
              <a:rPr lang="tr-TR" dirty="0" smtClean="0"/>
              <a:t> A-I bileşkelerini sarar. </a:t>
            </a: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Sarkoplazmik</a:t>
            </a:r>
            <a:r>
              <a:rPr lang="tr-TR" dirty="0" smtClean="0"/>
              <a:t> </a:t>
            </a:r>
            <a:r>
              <a:rPr lang="tr-TR" dirty="0" err="1" smtClean="0"/>
              <a:t>retikulumun</a:t>
            </a:r>
            <a:r>
              <a:rPr lang="tr-TR" dirty="0" smtClean="0"/>
              <a:t> T </a:t>
            </a:r>
            <a:r>
              <a:rPr lang="tr-TR" dirty="0" err="1" smtClean="0"/>
              <a:t>tübülüne</a:t>
            </a:r>
            <a:r>
              <a:rPr lang="tr-TR" dirty="0" smtClean="0"/>
              <a:t> komşu olan kenarları genişleyerek terminal </a:t>
            </a:r>
            <a:r>
              <a:rPr lang="tr-TR" dirty="0" err="1" smtClean="0"/>
              <a:t>sisternaları</a:t>
            </a:r>
            <a:r>
              <a:rPr lang="tr-TR" dirty="0" smtClean="0"/>
              <a:t> yapar.</a:t>
            </a:r>
          </a:p>
          <a:p>
            <a:endParaRPr lang="tr-TR" dirty="0" smtClean="0"/>
          </a:p>
          <a:p>
            <a:r>
              <a:rPr lang="tr-TR" dirty="0" smtClean="0"/>
              <a:t>T </a:t>
            </a:r>
            <a:r>
              <a:rPr lang="tr-TR" dirty="0" err="1" smtClean="0"/>
              <a:t>tübülü</a:t>
            </a:r>
            <a:r>
              <a:rPr lang="tr-TR" dirty="0" smtClean="0"/>
              <a:t> ve yanındaki iki terminal </a:t>
            </a:r>
            <a:r>
              <a:rPr lang="tr-TR" dirty="0" err="1" smtClean="0"/>
              <a:t>sisterna</a:t>
            </a:r>
            <a:r>
              <a:rPr lang="tr-TR" dirty="0" smtClean="0"/>
              <a:t>, “</a:t>
            </a:r>
            <a:r>
              <a:rPr lang="tr-TR" dirty="0" err="1" smtClean="0"/>
              <a:t>triad</a:t>
            </a:r>
            <a:r>
              <a:rPr lang="tr-TR" dirty="0" smtClean="0"/>
              <a:t>” olarak adlandırılır. </a:t>
            </a:r>
            <a:r>
              <a:rPr lang="tr-TR" dirty="0" err="1" smtClean="0"/>
              <a:t>Triadda</a:t>
            </a:r>
            <a:r>
              <a:rPr lang="tr-TR" dirty="0" smtClean="0"/>
              <a:t>, </a:t>
            </a:r>
            <a:r>
              <a:rPr lang="tr-TR" dirty="0" err="1" smtClean="0"/>
              <a:t>sarkolemmanın</a:t>
            </a:r>
            <a:r>
              <a:rPr lang="tr-TR" dirty="0" smtClean="0"/>
              <a:t> oluşturduğu </a:t>
            </a:r>
            <a:r>
              <a:rPr lang="tr-TR" dirty="0" err="1" smtClean="0"/>
              <a:t>depolarizasyon</a:t>
            </a:r>
            <a:r>
              <a:rPr lang="tr-TR" dirty="0" smtClean="0"/>
              <a:t>, T </a:t>
            </a:r>
            <a:r>
              <a:rPr lang="tr-TR" dirty="0" err="1" smtClean="0"/>
              <a:t>tübül</a:t>
            </a:r>
            <a:r>
              <a:rPr lang="tr-TR" dirty="0" smtClean="0"/>
              <a:t> aracılığıyla </a:t>
            </a:r>
            <a:r>
              <a:rPr lang="tr-TR" dirty="0" err="1" smtClean="0"/>
              <a:t>sarkoplazmik</a:t>
            </a:r>
            <a:r>
              <a:rPr lang="tr-TR" dirty="0" smtClean="0"/>
              <a:t> </a:t>
            </a:r>
            <a:r>
              <a:rPr lang="tr-TR" dirty="0" err="1" smtClean="0"/>
              <a:t>retikulum</a:t>
            </a:r>
            <a:r>
              <a:rPr lang="tr-TR" dirty="0" smtClean="0"/>
              <a:t> </a:t>
            </a:r>
            <a:r>
              <a:rPr lang="tr-TR" dirty="0" err="1" smtClean="0"/>
              <a:t>membranına</a:t>
            </a:r>
            <a:r>
              <a:rPr lang="tr-TR" dirty="0" smtClean="0"/>
              <a:t> aktarılır. Böylece </a:t>
            </a:r>
            <a:r>
              <a:rPr lang="tr-TR" dirty="0" err="1" smtClean="0"/>
              <a:t>sarkoplazmik</a:t>
            </a:r>
            <a:r>
              <a:rPr lang="tr-TR" dirty="0" smtClean="0"/>
              <a:t> </a:t>
            </a:r>
            <a:r>
              <a:rPr lang="tr-TR" dirty="0" err="1" smtClean="0"/>
              <a:t>retikulumdan</a:t>
            </a:r>
            <a:r>
              <a:rPr lang="tr-TR" dirty="0" smtClean="0"/>
              <a:t> kas hücresi içine </a:t>
            </a:r>
            <a:r>
              <a:rPr lang="tr-TR" dirty="0" err="1" smtClean="0"/>
              <a:t>Ca</a:t>
            </a:r>
            <a:r>
              <a:rPr lang="tr-TR" baseline="30000" dirty="0" smtClean="0"/>
              <a:t>+2 </a:t>
            </a:r>
            <a:r>
              <a:rPr lang="tr-TR" dirty="0" smtClean="0"/>
              <a:t>serbestleşir.</a:t>
            </a:r>
            <a:endParaRPr lang="tr-TR" baseline="30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Kası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Çizgili, fakat istemsizdir.</a:t>
            </a:r>
          </a:p>
          <a:p>
            <a:endParaRPr lang="tr-TR" dirty="0" smtClean="0"/>
          </a:p>
          <a:p>
            <a:r>
              <a:rPr lang="tr-TR" dirty="0" smtClean="0"/>
              <a:t>Kalp kası hücreleri, uç uca geldikleri alanlarda </a:t>
            </a:r>
            <a:r>
              <a:rPr lang="tr-TR" b="1" dirty="0" err="1" smtClean="0"/>
              <a:t>interkalar</a:t>
            </a:r>
            <a:r>
              <a:rPr lang="tr-TR" b="1" dirty="0" smtClean="0"/>
              <a:t> diskler </a:t>
            </a:r>
            <a:r>
              <a:rPr lang="tr-TR" dirty="0" smtClean="0"/>
              <a:t>ile birbirlerine bağlanır. Bunlar sadece kalp kasında bulunur. Hem hücreleri birbirine bağlar, hem de uyarının hücreler arasında yayılmasını sağlar.</a:t>
            </a:r>
          </a:p>
          <a:p>
            <a:endParaRPr lang="tr-TR" dirty="0" smtClean="0"/>
          </a:p>
          <a:p>
            <a:r>
              <a:rPr lang="tr-TR" dirty="0" smtClean="0"/>
              <a:t>İskelet kasından farklı olarak; hem kalp kasında hem de düz kasta, hücre çekirdeği merkezi yerleşimlidir.</a:t>
            </a:r>
          </a:p>
          <a:p>
            <a:endParaRPr lang="tr-TR" dirty="0" smtClean="0"/>
          </a:p>
          <a:p>
            <a:r>
              <a:rPr lang="tr-TR" dirty="0" smtClean="0"/>
              <a:t>Kalp kası hücreleri 1 veya 2 çekirdeklidir.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İskelet kasının yapısal birimi, kas lifidir (fiber = kas hücresi).</a:t>
            </a:r>
          </a:p>
          <a:p>
            <a:endParaRPr lang="tr-TR" dirty="0" smtClean="0"/>
          </a:p>
          <a:p>
            <a:r>
              <a:rPr lang="tr-TR" dirty="0" smtClean="0"/>
              <a:t>Kas lifi, yüzlerce çekirdeğe sahip olan tek bir hücre olarak kabul edilir. Bu hücre, </a:t>
            </a:r>
            <a:r>
              <a:rPr lang="tr-TR" dirty="0" err="1" smtClean="0"/>
              <a:t>miyoblastların</a:t>
            </a:r>
            <a:r>
              <a:rPr lang="tr-TR" dirty="0" smtClean="0"/>
              <a:t> füzyonu sonucu oluşmuştur. </a:t>
            </a:r>
          </a:p>
          <a:p>
            <a:endParaRPr lang="tr-TR" dirty="0" smtClean="0"/>
          </a:p>
          <a:p>
            <a:r>
              <a:rPr lang="tr-TR" dirty="0" smtClean="0"/>
              <a:t>Çok çekirdekli olan bu kas hücresi (fiber = kas lifi), elektriksel olarak uyarılabilir özellikte olan bir plazma </a:t>
            </a:r>
            <a:r>
              <a:rPr lang="tr-TR" dirty="0" err="1" smtClean="0"/>
              <a:t>membranı</a:t>
            </a:r>
            <a:r>
              <a:rPr lang="tr-TR" dirty="0" smtClean="0"/>
              <a:t> (</a:t>
            </a:r>
            <a:r>
              <a:rPr lang="tr-TR" dirty="0" err="1" smtClean="0"/>
              <a:t>sarkolemma</a:t>
            </a:r>
            <a:r>
              <a:rPr lang="tr-TR" dirty="0" smtClean="0"/>
              <a:t>) tarafından sarılır.</a:t>
            </a:r>
          </a:p>
          <a:p>
            <a:endParaRPr lang="tr-TR" dirty="0" smtClean="0"/>
          </a:p>
          <a:p>
            <a:r>
              <a:rPr lang="tr-TR" dirty="0" smtClean="0"/>
              <a:t>Kas lifi hücresi, </a:t>
            </a:r>
            <a:r>
              <a:rPr lang="tr-TR" dirty="0" err="1" smtClean="0"/>
              <a:t>intrasellüler</a:t>
            </a:r>
            <a:r>
              <a:rPr lang="tr-TR" dirty="0" smtClean="0"/>
              <a:t> sıvı (</a:t>
            </a:r>
            <a:r>
              <a:rPr lang="tr-TR" dirty="0" err="1" smtClean="0"/>
              <a:t>sarkoplazma</a:t>
            </a:r>
            <a:r>
              <a:rPr lang="tr-TR" dirty="0" smtClean="0"/>
              <a:t>) içerisinde yerleşmiş ve birbirlerine paralel tarzda düzenlenmiş </a:t>
            </a:r>
            <a:r>
              <a:rPr lang="tr-TR" dirty="0" err="1" smtClean="0"/>
              <a:t>miyofibriller</a:t>
            </a:r>
            <a:r>
              <a:rPr lang="tr-TR" dirty="0" smtClean="0"/>
              <a:t> içerir.</a:t>
            </a:r>
          </a:p>
          <a:p>
            <a:endParaRPr lang="tr-TR" dirty="0" smtClean="0"/>
          </a:p>
          <a:p>
            <a:r>
              <a:rPr lang="tr-TR" dirty="0" err="1" smtClean="0"/>
              <a:t>Sarkoplazma</a:t>
            </a:r>
            <a:r>
              <a:rPr lang="tr-TR" dirty="0" smtClean="0"/>
              <a:t>; glikojen, </a:t>
            </a:r>
            <a:r>
              <a:rPr lang="tr-TR" dirty="0" err="1" smtClean="0"/>
              <a:t>glikoliz</a:t>
            </a:r>
            <a:r>
              <a:rPr lang="tr-TR" dirty="0" smtClean="0"/>
              <a:t> enzimleri, </a:t>
            </a:r>
            <a:r>
              <a:rPr lang="tr-TR" dirty="0" err="1" smtClean="0"/>
              <a:t>fosfokreatin</a:t>
            </a:r>
            <a:r>
              <a:rPr lang="tr-TR" dirty="0" smtClean="0"/>
              <a:t> ve ATP bakımından zengindir.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Kalp kası hücrelerinde, T </a:t>
            </a:r>
            <a:r>
              <a:rPr lang="tr-TR" dirty="0" err="1" smtClean="0"/>
              <a:t>tübülleri</a:t>
            </a:r>
            <a:r>
              <a:rPr lang="tr-TR" dirty="0" smtClean="0"/>
              <a:t>; iskelet kasındaki gibi A-I bağlantısında değil, Z çizgisi hizasında yer alır. Ayrıca </a:t>
            </a:r>
            <a:r>
              <a:rPr lang="tr-TR" dirty="0" err="1" smtClean="0"/>
              <a:t>triad</a:t>
            </a:r>
            <a:r>
              <a:rPr lang="tr-TR" dirty="0" smtClean="0"/>
              <a:t> değil; </a:t>
            </a:r>
            <a:r>
              <a:rPr lang="tr-TR" dirty="0" err="1" smtClean="0"/>
              <a:t>diad</a:t>
            </a:r>
            <a:r>
              <a:rPr lang="tr-TR" dirty="0" smtClean="0"/>
              <a:t> yapısındadır.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Düz Kas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Çizgisizdir ve istemsiz çalışır.</a:t>
            </a:r>
          </a:p>
          <a:p>
            <a:endParaRPr lang="tr-TR" dirty="0" smtClean="0"/>
          </a:p>
          <a:p>
            <a:r>
              <a:rPr lang="tr-TR" dirty="0" smtClean="0"/>
              <a:t>Hücreler iğ şeklindedir (ortası geniş, ucu ince) ve tek çekirdeklidir.</a:t>
            </a:r>
          </a:p>
          <a:p>
            <a:endParaRPr lang="tr-TR" dirty="0" smtClean="0"/>
          </a:p>
          <a:p>
            <a:r>
              <a:rPr lang="tr-TR" dirty="0" smtClean="0"/>
              <a:t>Kasılması nispeten yavaştır.</a:t>
            </a:r>
          </a:p>
          <a:p>
            <a:endParaRPr lang="tr-TR" dirty="0" smtClean="0"/>
          </a:p>
          <a:p>
            <a:r>
              <a:rPr lang="tr-TR" dirty="0" smtClean="0"/>
              <a:t>İskelet ve kalp kasından farklı olarak; </a:t>
            </a:r>
            <a:r>
              <a:rPr lang="tr-TR" dirty="0" err="1" smtClean="0"/>
              <a:t>hiperplazi</a:t>
            </a:r>
            <a:r>
              <a:rPr lang="tr-TR" dirty="0" smtClean="0"/>
              <a:t> özelliği gösterebilir.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Düz kas hücrelerinde T </a:t>
            </a:r>
            <a:r>
              <a:rPr lang="tr-TR" dirty="0" err="1" smtClean="0"/>
              <a:t>tübülü</a:t>
            </a:r>
            <a:r>
              <a:rPr lang="tr-TR" dirty="0" smtClean="0"/>
              <a:t> yoktur.</a:t>
            </a:r>
          </a:p>
          <a:p>
            <a:endParaRPr lang="tr-TR" dirty="0" smtClean="0"/>
          </a:p>
          <a:p>
            <a:r>
              <a:rPr lang="tr-TR" dirty="0" err="1" smtClean="0"/>
              <a:t>Aktin</a:t>
            </a:r>
            <a:r>
              <a:rPr lang="tr-TR" dirty="0" smtClean="0"/>
              <a:t> ve </a:t>
            </a:r>
            <a:r>
              <a:rPr lang="tr-TR" dirty="0" err="1" smtClean="0"/>
              <a:t>miyozin</a:t>
            </a:r>
            <a:r>
              <a:rPr lang="tr-TR" dirty="0" smtClean="0"/>
              <a:t> </a:t>
            </a:r>
            <a:r>
              <a:rPr lang="tr-TR" dirty="0" err="1" smtClean="0"/>
              <a:t>flamanları</a:t>
            </a:r>
            <a:r>
              <a:rPr lang="tr-TR" dirty="0" smtClean="0"/>
              <a:t>, diğer kas tiplerinde olduğu gibi birbirleri üzerinde kayarak hücresel kasılma oluşturur.</a:t>
            </a:r>
          </a:p>
          <a:p>
            <a:endParaRPr lang="tr-TR" dirty="0" smtClean="0"/>
          </a:p>
          <a:p>
            <a:r>
              <a:rPr lang="tr-TR" dirty="0" err="1" smtClean="0"/>
              <a:t>Troponin</a:t>
            </a:r>
            <a:r>
              <a:rPr lang="tr-TR" dirty="0" smtClean="0"/>
              <a:t> içermez. Onun yerine, </a:t>
            </a:r>
            <a:r>
              <a:rPr lang="tr-TR" dirty="0" err="1" smtClean="0"/>
              <a:t>Ca</a:t>
            </a:r>
            <a:r>
              <a:rPr lang="tr-TR" baseline="30000" dirty="0" smtClean="0"/>
              <a:t>+2 </a:t>
            </a:r>
            <a:r>
              <a:rPr lang="tr-TR" dirty="0" smtClean="0"/>
              <a:t>bağlayıcı bir protein olan </a:t>
            </a:r>
            <a:r>
              <a:rPr lang="tr-TR" b="1" dirty="0" err="1" smtClean="0"/>
              <a:t>kalmodulin</a:t>
            </a:r>
            <a:r>
              <a:rPr lang="tr-TR" dirty="0" smtClean="0"/>
              <a:t> içerir.</a:t>
            </a:r>
            <a:endParaRPr lang="tr-TR" baseline="30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-</a:t>
            </a:r>
            <a:r>
              <a:rPr lang="tr-TR" dirty="0" err="1" smtClean="0"/>
              <a:t>kalmodulin</a:t>
            </a:r>
            <a:r>
              <a:rPr lang="tr-TR" dirty="0" smtClean="0"/>
              <a:t> kompleksi; </a:t>
            </a:r>
            <a:r>
              <a:rPr lang="tr-TR" dirty="0" err="1" smtClean="0"/>
              <a:t>miyozin</a:t>
            </a:r>
            <a:r>
              <a:rPr lang="tr-TR" dirty="0" smtClean="0"/>
              <a:t> hafif zincir </a:t>
            </a:r>
            <a:r>
              <a:rPr lang="tr-TR" dirty="0" err="1" smtClean="0"/>
              <a:t>kinaz</a:t>
            </a:r>
            <a:r>
              <a:rPr lang="tr-TR" dirty="0" smtClean="0"/>
              <a:t> (MLCK) isimli enzimi aktive eder.</a:t>
            </a:r>
          </a:p>
          <a:p>
            <a:endParaRPr lang="tr-TR" dirty="0" smtClean="0"/>
          </a:p>
          <a:p>
            <a:r>
              <a:rPr lang="tr-TR" dirty="0" smtClean="0"/>
              <a:t>Bu enzim; </a:t>
            </a:r>
            <a:r>
              <a:rPr lang="tr-TR" dirty="0" err="1" smtClean="0"/>
              <a:t>miyozinin</a:t>
            </a:r>
            <a:r>
              <a:rPr lang="tr-TR" dirty="0" smtClean="0"/>
              <a:t> </a:t>
            </a:r>
            <a:r>
              <a:rPr lang="tr-TR" dirty="0" err="1" smtClean="0"/>
              <a:t>fosforilasyonundan</a:t>
            </a:r>
            <a:r>
              <a:rPr lang="tr-TR" dirty="0" smtClean="0"/>
              <a:t> sorumludur. </a:t>
            </a:r>
            <a:r>
              <a:rPr lang="tr-TR" dirty="0" err="1" smtClean="0"/>
              <a:t>Miyozinin</a:t>
            </a:r>
            <a:r>
              <a:rPr lang="tr-TR" dirty="0" smtClean="0"/>
              <a:t> </a:t>
            </a:r>
            <a:r>
              <a:rPr lang="tr-TR" dirty="0" err="1" smtClean="0"/>
              <a:t>fosforillenmesi</a:t>
            </a:r>
            <a:r>
              <a:rPr lang="tr-TR" dirty="0" smtClean="0"/>
              <a:t> ile </a:t>
            </a:r>
            <a:r>
              <a:rPr lang="tr-TR" dirty="0" err="1" smtClean="0"/>
              <a:t>miyozin</a:t>
            </a:r>
            <a:r>
              <a:rPr lang="tr-TR" dirty="0" smtClean="0"/>
              <a:t> başı aktifleşir ve hücresel kasılma olayı gerçekleşir.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Kalbi besleyen damarların tıkanması sonucu kalp krizi meydana gelir ve kalp kası hücreleri parçalanır. </a:t>
            </a:r>
          </a:p>
          <a:p>
            <a:endParaRPr lang="tr-TR" dirty="0" smtClean="0"/>
          </a:p>
          <a:p>
            <a:r>
              <a:rPr lang="tr-TR" dirty="0" smtClean="0"/>
              <a:t>Kanda, parçalanan kalp kası hücrelerinden açığa çıkan proteinlerin ölçümü; kalp krizinin teşhisi açısından önemlidir.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Kreatin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(CK) enziminin MB formu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Kalbe özgü (</a:t>
            </a:r>
            <a:r>
              <a:rPr lang="tr-TR" dirty="0" err="1" smtClean="0"/>
              <a:t>cardiac</a:t>
            </a:r>
            <a:r>
              <a:rPr lang="tr-TR" dirty="0" smtClean="0"/>
              <a:t>) </a:t>
            </a:r>
            <a:r>
              <a:rPr lang="tr-TR" dirty="0" err="1" smtClean="0"/>
              <a:t>troponin</a:t>
            </a:r>
            <a:r>
              <a:rPr lang="tr-TR" dirty="0" smtClean="0"/>
              <a:t> I (</a:t>
            </a:r>
            <a:r>
              <a:rPr lang="tr-TR" dirty="0" err="1" smtClean="0"/>
              <a:t>cTnI</a:t>
            </a:r>
            <a:r>
              <a:rPr lang="tr-TR" dirty="0" smtClean="0"/>
              <a:t>)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Kalbe özgü </a:t>
            </a:r>
            <a:r>
              <a:rPr lang="tr-TR" dirty="0" err="1" smtClean="0"/>
              <a:t>troponin</a:t>
            </a:r>
            <a:r>
              <a:rPr lang="tr-TR" dirty="0" smtClean="0"/>
              <a:t> T (</a:t>
            </a:r>
            <a:r>
              <a:rPr lang="tr-TR" dirty="0" err="1" smtClean="0"/>
              <a:t>cTnT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891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164288" y="332656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4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Kas lifi hücreleri (fiberler), bir araya gelerek, fasikül (</a:t>
            </a:r>
            <a:r>
              <a:rPr lang="tr-TR" dirty="0" err="1" smtClean="0"/>
              <a:t>fascicle</a:t>
            </a:r>
            <a:r>
              <a:rPr lang="tr-TR" dirty="0" smtClean="0"/>
              <a:t>) halinde organize olur. </a:t>
            </a:r>
          </a:p>
          <a:p>
            <a:endParaRPr lang="tr-TR" dirty="0" smtClean="0"/>
          </a:p>
          <a:p>
            <a:r>
              <a:rPr lang="tr-TR" dirty="0" smtClean="0"/>
              <a:t>Fasikülün içinde (fiberlerin arasında), </a:t>
            </a:r>
            <a:r>
              <a:rPr lang="tr-TR" dirty="0" err="1" smtClean="0"/>
              <a:t>endomisyum</a:t>
            </a:r>
            <a:r>
              <a:rPr lang="tr-TR" dirty="0" smtClean="0"/>
              <a:t> olarak bilinen bağ dokusu bulunur.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Fasiküllerin etrafında/arasında </a:t>
            </a:r>
            <a:r>
              <a:rPr lang="tr-TR" dirty="0" err="1" smtClean="0"/>
              <a:t>perimisyum</a:t>
            </a:r>
            <a:r>
              <a:rPr lang="tr-TR" dirty="0" smtClean="0"/>
              <a:t> denen bağ dokusu bulunur.</a:t>
            </a:r>
          </a:p>
          <a:p>
            <a:endParaRPr lang="tr-TR" dirty="0" smtClean="0"/>
          </a:p>
          <a:p>
            <a:r>
              <a:rPr lang="tr-TR" dirty="0" smtClean="0"/>
              <a:t>Tüm bunlar da en dışta </a:t>
            </a:r>
            <a:r>
              <a:rPr lang="tr-TR" dirty="0" err="1" smtClean="0"/>
              <a:t>epimisyum</a:t>
            </a:r>
            <a:r>
              <a:rPr lang="tr-TR" dirty="0" smtClean="0"/>
              <a:t> denilen bağ dokusu tarafından sarılmıştır.</a:t>
            </a:r>
          </a:p>
          <a:p>
            <a:endParaRPr lang="tr-TR" dirty="0" smtClean="0"/>
          </a:p>
          <a:p>
            <a:r>
              <a:rPr lang="tr-TR" dirty="0" err="1" smtClean="0"/>
              <a:t>Epimisyum</a:t>
            </a:r>
            <a:r>
              <a:rPr lang="tr-TR" dirty="0" smtClean="0"/>
              <a:t> kemiğe yapışma bölgesinde </a:t>
            </a:r>
            <a:r>
              <a:rPr lang="tr-TR" dirty="0" err="1" smtClean="0"/>
              <a:t>tendona</a:t>
            </a:r>
            <a:r>
              <a:rPr lang="tr-TR" dirty="0" smtClean="0"/>
              <a:t> dönüşür.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1562</Words>
  <Application>Microsoft Office PowerPoint</Application>
  <PresentationFormat>Ekran Gösterisi (4:3)</PresentationFormat>
  <Paragraphs>195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59" baseType="lpstr">
      <vt:lpstr>Ofis Teması</vt:lpstr>
      <vt:lpstr>Kas Dokusu Biyokimyası</vt:lpstr>
      <vt:lpstr>Terminoloji</vt:lpstr>
      <vt:lpstr>Slayt 3</vt:lpstr>
      <vt:lpstr>İSKELET KASI</vt:lpstr>
      <vt:lpstr>Slayt 5</vt:lpstr>
      <vt:lpstr>Slayt 6</vt:lpstr>
      <vt:lpstr>Slayt 7</vt:lpstr>
      <vt:lpstr>Slayt 8</vt:lpstr>
      <vt:lpstr>Slayt 9</vt:lpstr>
      <vt:lpstr>İskelet Kasının Organizasyonu</vt:lpstr>
      <vt:lpstr>Slayt 11</vt:lpstr>
      <vt:lpstr>Slayt 12</vt:lpstr>
      <vt:lpstr>Slayt 13</vt:lpstr>
      <vt:lpstr>Slayt 14</vt:lpstr>
      <vt:lpstr>M Diski</vt:lpstr>
      <vt:lpstr>Slayt 16</vt:lpstr>
      <vt:lpstr>Slayt 17</vt:lpstr>
      <vt:lpstr>Slayt 18</vt:lpstr>
      <vt:lpstr>Z Çizgisi</vt:lpstr>
      <vt:lpstr>Slayt 20</vt:lpstr>
      <vt:lpstr>Kasılma</vt:lpstr>
      <vt:lpstr>Slayt 22</vt:lpstr>
      <vt:lpstr>Kasılma sırasında;</vt:lpstr>
      <vt:lpstr>Miyofibrili Oluşturan Başlıca Proteinler</vt:lpstr>
      <vt:lpstr>Slayt 25</vt:lpstr>
      <vt:lpstr>Miyozin</vt:lpstr>
      <vt:lpstr>Slayt 27</vt:lpstr>
      <vt:lpstr>Slayt 28</vt:lpstr>
      <vt:lpstr>Slayt 29</vt:lpstr>
      <vt:lpstr>Slayt 30</vt:lpstr>
      <vt:lpstr>Slayt 31</vt:lpstr>
      <vt:lpstr>Slayt 32</vt:lpstr>
      <vt:lpstr>İnce Flamanlar</vt:lpstr>
      <vt:lpstr>Slayt 34</vt:lpstr>
      <vt:lpstr>Slayt 35</vt:lpstr>
      <vt:lpstr>Slayt 36</vt:lpstr>
      <vt:lpstr>Slayt 37</vt:lpstr>
      <vt:lpstr>Biyokimyasal Açıdan Kasılma Süreci</vt:lpstr>
      <vt:lpstr>Slayt 39</vt:lpstr>
      <vt:lpstr>Slayt 40</vt:lpstr>
      <vt:lpstr>Kasılma Animasyonları (biyokimyadersleri.com sitesindeki “Multimedya” kısmından ulaşılabilir) </vt:lpstr>
      <vt:lpstr>Kas Hücresinin Uyarılması</vt:lpstr>
      <vt:lpstr>Slayt 43</vt:lpstr>
      <vt:lpstr>Slayt 44</vt:lpstr>
      <vt:lpstr>Slayt 45</vt:lpstr>
      <vt:lpstr>Slayt 46</vt:lpstr>
      <vt:lpstr>Slayt 47</vt:lpstr>
      <vt:lpstr>Slayt 48</vt:lpstr>
      <vt:lpstr>Kalp Kası</vt:lpstr>
      <vt:lpstr>Slayt 50</vt:lpstr>
      <vt:lpstr>Slayt 51</vt:lpstr>
      <vt:lpstr>Düz Kas</vt:lpstr>
      <vt:lpstr>Slayt 53</vt:lpstr>
      <vt:lpstr>Slayt 54</vt:lpstr>
      <vt:lpstr>Slayt 55</vt:lpstr>
      <vt:lpstr>Klinik Bilgi</vt:lpstr>
      <vt:lpstr>Slayt 57</vt:lpstr>
      <vt:lpstr>Slayt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Kıkırdak Biyokimyası</dc:title>
  <dc:creator>User</dc:creator>
  <cp:lastModifiedBy>kaüfatih-tıp</cp:lastModifiedBy>
  <cp:revision>133</cp:revision>
  <dcterms:created xsi:type="dcterms:W3CDTF">2017-05-03T20:22:29Z</dcterms:created>
  <dcterms:modified xsi:type="dcterms:W3CDTF">2021-05-15T15:44:49Z</dcterms:modified>
</cp:coreProperties>
</file>