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9" r:id="rId5"/>
    <p:sldId id="280" r:id="rId6"/>
    <p:sldId id="259" r:id="rId7"/>
    <p:sldId id="260" r:id="rId8"/>
    <p:sldId id="261" r:id="rId9"/>
    <p:sldId id="262" r:id="rId10"/>
    <p:sldId id="263" r:id="rId11"/>
    <p:sldId id="269" r:id="rId12"/>
    <p:sldId id="264" r:id="rId13"/>
    <p:sldId id="270" r:id="rId14"/>
    <p:sldId id="265" r:id="rId15"/>
    <p:sldId id="266" r:id="rId16"/>
    <p:sldId id="267" r:id="rId17"/>
    <p:sldId id="268" r:id="rId18"/>
    <p:sldId id="271" r:id="rId19"/>
    <p:sldId id="273" r:id="rId20"/>
    <p:sldId id="272" r:id="rId21"/>
    <p:sldId id="274" r:id="rId22"/>
    <p:sldId id="281" r:id="rId23"/>
    <p:sldId id="282" r:id="rId24"/>
    <p:sldId id="275" r:id="rId25"/>
    <p:sldId id="283" r:id="rId26"/>
    <p:sldId id="276" r:id="rId27"/>
    <p:sldId id="284"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412ED1-3AF3-4F14-BD12-0BFBD2D21660}" type="doc">
      <dgm:prSet loTypeId="urn:microsoft.com/office/officeart/2005/8/layout/chevron1" loCatId="process" qsTypeId="urn:microsoft.com/office/officeart/2005/8/quickstyle/simple2" qsCatId="simple" csTypeId="urn:microsoft.com/office/officeart/2005/8/colors/accent1_1" csCatId="accent1" phldr="1"/>
      <dgm:spPr/>
    </dgm:pt>
    <dgm:pt modelId="{9BCBD2EA-8C70-4342-B08F-561907F6D4AB}">
      <dgm:prSet phldrT="[Metin]"/>
      <dgm:spPr/>
      <dgm:t>
        <a:bodyPr/>
        <a:lstStyle/>
        <a:p>
          <a:r>
            <a:rPr lang="tr-TR" smtClean="0"/>
            <a:t>HLA-A, </a:t>
          </a:r>
        </a:p>
        <a:p>
          <a:r>
            <a:rPr lang="tr-TR" smtClean="0"/>
            <a:t>HLA-B, </a:t>
          </a:r>
          <a:r>
            <a:rPr lang="tr-TR" smtClean="0"/>
            <a:t>HLA-C</a:t>
          </a:r>
        </a:p>
        <a:p>
          <a:r>
            <a:rPr lang="tr-TR" smtClean="0"/>
            <a:t>genleri</a:t>
          </a:r>
          <a:endParaRPr lang="tr-TR"/>
        </a:p>
      </dgm:t>
    </dgm:pt>
    <dgm:pt modelId="{F728C4F2-67A2-405B-837E-0685945E14A0}" type="parTrans" cxnId="{0B1367E9-2692-43E2-8596-332773B170EA}">
      <dgm:prSet/>
      <dgm:spPr/>
      <dgm:t>
        <a:bodyPr/>
        <a:lstStyle/>
        <a:p>
          <a:endParaRPr lang="tr-TR"/>
        </a:p>
      </dgm:t>
    </dgm:pt>
    <dgm:pt modelId="{E5C7C759-20E6-4EA5-8095-C29024F0679B}" type="sibTrans" cxnId="{0B1367E9-2692-43E2-8596-332773B170EA}">
      <dgm:prSet/>
      <dgm:spPr/>
      <dgm:t>
        <a:bodyPr/>
        <a:lstStyle/>
        <a:p>
          <a:endParaRPr lang="tr-TR"/>
        </a:p>
      </dgm:t>
    </dgm:pt>
    <dgm:pt modelId="{FEE22C39-0569-43A7-BDF7-A377FA600BFC}">
      <dgm:prSet phldrT="[Metin]"/>
      <dgm:spPr/>
      <dgm:t>
        <a:bodyPr/>
        <a:lstStyle/>
        <a:p>
          <a:r>
            <a:rPr lang="tr-TR" smtClean="0"/>
            <a:t>MHC class </a:t>
          </a:r>
          <a:r>
            <a:rPr lang="tr-TR" smtClean="0"/>
            <a:t>I proteinleri</a:t>
          </a:r>
        </a:p>
        <a:p>
          <a:r>
            <a:rPr lang="tr-TR" smtClean="0"/>
            <a:t>(tüm hücrelerin yüzeyinde)</a:t>
          </a:r>
          <a:endParaRPr lang="tr-TR"/>
        </a:p>
      </dgm:t>
    </dgm:pt>
    <dgm:pt modelId="{3D769EF8-ADF9-4B7E-A01D-C711967B36F2}" type="parTrans" cxnId="{04682FFA-2A9F-4559-BB46-265AB95092C4}">
      <dgm:prSet/>
      <dgm:spPr/>
      <dgm:t>
        <a:bodyPr/>
        <a:lstStyle/>
        <a:p>
          <a:endParaRPr lang="tr-TR"/>
        </a:p>
      </dgm:t>
    </dgm:pt>
    <dgm:pt modelId="{07A0E831-A0CC-4D2A-BEF5-315F2F2DE8D7}" type="sibTrans" cxnId="{04682FFA-2A9F-4559-BB46-265AB95092C4}">
      <dgm:prSet/>
      <dgm:spPr/>
      <dgm:t>
        <a:bodyPr/>
        <a:lstStyle/>
        <a:p>
          <a:endParaRPr lang="tr-TR"/>
        </a:p>
      </dgm:t>
    </dgm:pt>
    <dgm:pt modelId="{F1964533-BD08-49C7-9BFD-87F8D6AFE9DA}">
      <dgm:prSet phldrT="[Metin]"/>
      <dgm:spPr/>
      <dgm:t>
        <a:bodyPr/>
        <a:lstStyle/>
        <a:p>
          <a:r>
            <a:rPr lang="tr-TR" b="0" i="0" smtClean="0"/>
            <a:t>CD8+ s</a:t>
          </a:r>
          <a:r>
            <a:rPr lang="tr-TR" smtClean="0"/>
            <a:t>itotoksik </a:t>
          </a:r>
          <a:r>
            <a:rPr lang="tr-TR" smtClean="0"/>
            <a:t>T </a:t>
          </a:r>
          <a:r>
            <a:rPr lang="tr-TR" smtClean="0"/>
            <a:t>hücrelerine</a:t>
          </a:r>
          <a:endParaRPr lang="tr-TR"/>
        </a:p>
      </dgm:t>
    </dgm:pt>
    <dgm:pt modelId="{EC37EF8F-E886-4E65-BE00-4405D3D9B537}" type="parTrans" cxnId="{F10FE617-9951-4E55-B7F6-F873FA553EB2}">
      <dgm:prSet/>
      <dgm:spPr/>
      <dgm:t>
        <a:bodyPr/>
        <a:lstStyle/>
        <a:p>
          <a:endParaRPr lang="tr-TR"/>
        </a:p>
      </dgm:t>
    </dgm:pt>
    <dgm:pt modelId="{634B34B7-C3B7-41D7-ADC3-A0592B017662}" type="sibTrans" cxnId="{F10FE617-9951-4E55-B7F6-F873FA553EB2}">
      <dgm:prSet/>
      <dgm:spPr/>
      <dgm:t>
        <a:bodyPr/>
        <a:lstStyle/>
        <a:p>
          <a:endParaRPr lang="tr-TR"/>
        </a:p>
      </dgm:t>
    </dgm:pt>
    <dgm:pt modelId="{907C235C-4715-4C5C-BA1C-54FD24C9D39E}">
      <dgm:prSet phldrT="[Metin]"/>
      <dgm:spPr/>
      <dgm:t>
        <a:bodyPr/>
        <a:lstStyle/>
        <a:p>
          <a:r>
            <a:rPr lang="tr-TR" smtClean="0"/>
            <a:t>Hücre içi peptitlerin sunumu</a:t>
          </a:r>
          <a:endParaRPr lang="tr-TR"/>
        </a:p>
      </dgm:t>
    </dgm:pt>
    <dgm:pt modelId="{E41B4AD2-5484-4924-BC04-9C331780B658}" type="parTrans" cxnId="{F79D4FAF-A952-4F95-B357-5173E3DB49C8}">
      <dgm:prSet/>
      <dgm:spPr/>
      <dgm:t>
        <a:bodyPr/>
        <a:lstStyle/>
        <a:p>
          <a:endParaRPr lang="tr-TR"/>
        </a:p>
      </dgm:t>
    </dgm:pt>
    <dgm:pt modelId="{1C3D759F-A86C-47C9-9556-08C87FDD2992}" type="sibTrans" cxnId="{F79D4FAF-A952-4F95-B357-5173E3DB49C8}">
      <dgm:prSet/>
      <dgm:spPr/>
      <dgm:t>
        <a:bodyPr/>
        <a:lstStyle/>
        <a:p>
          <a:endParaRPr lang="tr-TR"/>
        </a:p>
      </dgm:t>
    </dgm:pt>
    <dgm:pt modelId="{206B41BC-7EEC-45F5-A62F-C6EE21BAA10D}" type="pres">
      <dgm:prSet presAssocID="{CC412ED1-3AF3-4F14-BD12-0BFBD2D21660}" presName="Name0" presStyleCnt="0">
        <dgm:presLayoutVars>
          <dgm:dir/>
          <dgm:animLvl val="lvl"/>
          <dgm:resizeHandles val="exact"/>
        </dgm:presLayoutVars>
      </dgm:prSet>
      <dgm:spPr/>
    </dgm:pt>
    <dgm:pt modelId="{37614215-F672-457F-A9DD-3F90EDCFD989}" type="pres">
      <dgm:prSet presAssocID="{9BCBD2EA-8C70-4342-B08F-561907F6D4AB}" presName="parTxOnly" presStyleLbl="node1" presStyleIdx="0" presStyleCnt="4">
        <dgm:presLayoutVars>
          <dgm:chMax val="0"/>
          <dgm:chPref val="0"/>
          <dgm:bulletEnabled val="1"/>
        </dgm:presLayoutVars>
      </dgm:prSet>
      <dgm:spPr/>
      <dgm:t>
        <a:bodyPr/>
        <a:lstStyle/>
        <a:p>
          <a:endParaRPr lang="tr-TR"/>
        </a:p>
      </dgm:t>
    </dgm:pt>
    <dgm:pt modelId="{89474CFA-D2D1-4F98-AA80-BC3D274B3A64}" type="pres">
      <dgm:prSet presAssocID="{E5C7C759-20E6-4EA5-8095-C29024F0679B}" presName="parTxOnlySpace" presStyleCnt="0"/>
      <dgm:spPr/>
    </dgm:pt>
    <dgm:pt modelId="{D7957314-8008-4444-B2DA-DAA21163A88F}" type="pres">
      <dgm:prSet presAssocID="{FEE22C39-0569-43A7-BDF7-A377FA600BFC}" presName="parTxOnly" presStyleLbl="node1" presStyleIdx="1" presStyleCnt="4">
        <dgm:presLayoutVars>
          <dgm:chMax val="0"/>
          <dgm:chPref val="0"/>
          <dgm:bulletEnabled val="1"/>
        </dgm:presLayoutVars>
      </dgm:prSet>
      <dgm:spPr/>
      <dgm:t>
        <a:bodyPr/>
        <a:lstStyle/>
        <a:p>
          <a:endParaRPr lang="tr-TR"/>
        </a:p>
      </dgm:t>
    </dgm:pt>
    <dgm:pt modelId="{FF76FFEA-0469-43BA-AEE1-41E368EA0E5C}" type="pres">
      <dgm:prSet presAssocID="{07A0E831-A0CC-4D2A-BEF5-315F2F2DE8D7}" presName="parTxOnlySpace" presStyleCnt="0"/>
      <dgm:spPr/>
    </dgm:pt>
    <dgm:pt modelId="{0862CF8C-2CB6-434E-86A3-31F9EAF47F52}" type="pres">
      <dgm:prSet presAssocID="{907C235C-4715-4C5C-BA1C-54FD24C9D39E}" presName="parTxOnly" presStyleLbl="node1" presStyleIdx="2" presStyleCnt="4" custLinFactNeighborX="-8328" custLinFactNeighborY="1222">
        <dgm:presLayoutVars>
          <dgm:chMax val="0"/>
          <dgm:chPref val="0"/>
          <dgm:bulletEnabled val="1"/>
        </dgm:presLayoutVars>
      </dgm:prSet>
      <dgm:spPr/>
      <dgm:t>
        <a:bodyPr/>
        <a:lstStyle/>
        <a:p>
          <a:endParaRPr lang="tr-TR"/>
        </a:p>
      </dgm:t>
    </dgm:pt>
    <dgm:pt modelId="{0CA5B2AF-5DEE-4640-9F18-D3B44E4CE136}" type="pres">
      <dgm:prSet presAssocID="{1C3D759F-A86C-47C9-9556-08C87FDD2992}" presName="parTxOnlySpace" presStyleCnt="0"/>
      <dgm:spPr/>
    </dgm:pt>
    <dgm:pt modelId="{5423CDCC-0166-4BA4-B569-FEF09B53A00E}" type="pres">
      <dgm:prSet presAssocID="{F1964533-BD08-49C7-9BFD-87F8D6AFE9DA}" presName="parTxOnly" presStyleLbl="node1" presStyleIdx="3" presStyleCnt="4">
        <dgm:presLayoutVars>
          <dgm:chMax val="0"/>
          <dgm:chPref val="0"/>
          <dgm:bulletEnabled val="1"/>
        </dgm:presLayoutVars>
      </dgm:prSet>
      <dgm:spPr/>
      <dgm:t>
        <a:bodyPr/>
        <a:lstStyle/>
        <a:p>
          <a:endParaRPr lang="tr-TR"/>
        </a:p>
      </dgm:t>
    </dgm:pt>
  </dgm:ptLst>
  <dgm:cxnLst>
    <dgm:cxn modelId="{838924B6-DBE6-4FE3-B84E-0CDB6B86F127}" type="presOf" srcId="{FEE22C39-0569-43A7-BDF7-A377FA600BFC}" destId="{D7957314-8008-4444-B2DA-DAA21163A88F}" srcOrd="0" destOrd="0" presId="urn:microsoft.com/office/officeart/2005/8/layout/chevron1"/>
    <dgm:cxn modelId="{6B08907E-67FE-44CD-B594-FFAE3D8F735A}" type="presOf" srcId="{9BCBD2EA-8C70-4342-B08F-561907F6D4AB}" destId="{37614215-F672-457F-A9DD-3F90EDCFD989}" srcOrd="0" destOrd="0" presId="urn:microsoft.com/office/officeart/2005/8/layout/chevron1"/>
    <dgm:cxn modelId="{BE55D083-5A73-47B5-A6EA-ACD3F1CC8EE2}" type="presOf" srcId="{CC412ED1-3AF3-4F14-BD12-0BFBD2D21660}" destId="{206B41BC-7EEC-45F5-A62F-C6EE21BAA10D}" srcOrd="0" destOrd="0" presId="urn:microsoft.com/office/officeart/2005/8/layout/chevron1"/>
    <dgm:cxn modelId="{3C00DF99-D07D-48B7-A2DF-863E3E1FE6C0}" type="presOf" srcId="{907C235C-4715-4C5C-BA1C-54FD24C9D39E}" destId="{0862CF8C-2CB6-434E-86A3-31F9EAF47F52}" srcOrd="0" destOrd="0" presId="urn:microsoft.com/office/officeart/2005/8/layout/chevron1"/>
    <dgm:cxn modelId="{C90CEE52-6FDA-420D-B74E-F4C9739E6DBE}" type="presOf" srcId="{F1964533-BD08-49C7-9BFD-87F8D6AFE9DA}" destId="{5423CDCC-0166-4BA4-B569-FEF09B53A00E}" srcOrd="0" destOrd="0" presId="urn:microsoft.com/office/officeart/2005/8/layout/chevron1"/>
    <dgm:cxn modelId="{F79D4FAF-A952-4F95-B357-5173E3DB49C8}" srcId="{CC412ED1-3AF3-4F14-BD12-0BFBD2D21660}" destId="{907C235C-4715-4C5C-BA1C-54FD24C9D39E}" srcOrd="2" destOrd="0" parTransId="{E41B4AD2-5484-4924-BC04-9C331780B658}" sibTransId="{1C3D759F-A86C-47C9-9556-08C87FDD2992}"/>
    <dgm:cxn modelId="{04682FFA-2A9F-4559-BB46-265AB95092C4}" srcId="{CC412ED1-3AF3-4F14-BD12-0BFBD2D21660}" destId="{FEE22C39-0569-43A7-BDF7-A377FA600BFC}" srcOrd="1" destOrd="0" parTransId="{3D769EF8-ADF9-4B7E-A01D-C711967B36F2}" sibTransId="{07A0E831-A0CC-4D2A-BEF5-315F2F2DE8D7}"/>
    <dgm:cxn modelId="{F10FE617-9951-4E55-B7F6-F873FA553EB2}" srcId="{CC412ED1-3AF3-4F14-BD12-0BFBD2D21660}" destId="{F1964533-BD08-49C7-9BFD-87F8D6AFE9DA}" srcOrd="3" destOrd="0" parTransId="{EC37EF8F-E886-4E65-BE00-4405D3D9B537}" sibTransId="{634B34B7-C3B7-41D7-ADC3-A0592B017662}"/>
    <dgm:cxn modelId="{0B1367E9-2692-43E2-8596-332773B170EA}" srcId="{CC412ED1-3AF3-4F14-BD12-0BFBD2D21660}" destId="{9BCBD2EA-8C70-4342-B08F-561907F6D4AB}" srcOrd="0" destOrd="0" parTransId="{F728C4F2-67A2-405B-837E-0685945E14A0}" sibTransId="{E5C7C759-20E6-4EA5-8095-C29024F0679B}"/>
    <dgm:cxn modelId="{69FAACF6-ACC7-40B3-9272-F933C588879C}" type="presParOf" srcId="{206B41BC-7EEC-45F5-A62F-C6EE21BAA10D}" destId="{37614215-F672-457F-A9DD-3F90EDCFD989}" srcOrd="0" destOrd="0" presId="urn:microsoft.com/office/officeart/2005/8/layout/chevron1"/>
    <dgm:cxn modelId="{9DB0E09C-C1A8-4059-B814-35D879F152F4}" type="presParOf" srcId="{206B41BC-7EEC-45F5-A62F-C6EE21BAA10D}" destId="{89474CFA-D2D1-4F98-AA80-BC3D274B3A64}" srcOrd="1" destOrd="0" presId="urn:microsoft.com/office/officeart/2005/8/layout/chevron1"/>
    <dgm:cxn modelId="{4110A741-2EE0-4D5F-A0E2-5C0461CB11EF}" type="presParOf" srcId="{206B41BC-7EEC-45F5-A62F-C6EE21BAA10D}" destId="{D7957314-8008-4444-B2DA-DAA21163A88F}" srcOrd="2" destOrd="0" presId="urn:microsoft.com/office/officeart/2005/8/layout/chevron1"/>
    <dgm:cxn modelId="{215BE9D6-84CD-4C73-BE68-E76674881326}" type="presParOf" srcId="{206B41BC-7EEC-45F5-A62F-C6EE21BAA10D}" destId="{FF76FFEA-0469-43BA-AEE1-41E368EA0E5C}" srcOrd="3" destOrd="0" presId="urn:microsoft.com/office/officeart/2005/8/layout/chevron1"/>
    <dgm:cxn modelId="{C056B17B-87D6-46B7-9662-1C2FFE8BA6EB}" type="presParOf" srcId="{206B41BC-7EEC-45F5-A62F-C6EE21BAA10D}" destId="{0862CF8C-2CB6-434E-86A3-31F9EAF47F52}" srcOrd="4" destOrd="0" presId="urn:microsoft.com/office/officeart/2005/8/layout/chevron1"/>
    <dgm:cxn modelId="{2F546D25-EC8F-49FC-BDE5-FC1A2B782289}" type="presParOf" srcId="{206B41BC-7EEC-45F5-A62F-C6EE21BAA10D}" destId="{0CA5B2AF-5DEE-4640-9F18-D3B44E4CE136}" srcOrd="5" destOrd="0" presId="urn:microsoft.com/office/officeart/2005/8/layout/chevron1"/>
    <dgm:cxn modelId="{45442EED-26EA-42BD-AF1A-03062D8E692C}" type="presParOf" srcId="{206B41BC-7EEC-45F5-A62F-C6EE21BAA10D}" destId="{5423CDCC-0166-4BA4-B569-FEF09B53A00E}" srcOrd="6"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412ED1-3AF3-4F14-BD12-0BFBD2D21660}" type="doc">
      <dgm:prSet loTypeId="urn:microsoft.com/office/officeart/2005/8/layout/chevron1" loCatId="process" qsTypeId="urn:microsoft.com/office/officeart/2005/8/quickstyle/simple2" qsCatId="simple" csTypeId="urn:microsoft.com/office/officeart/2005/8/colors/accent6_1" csCatId="accent6" phldr="1"/>
      <dgm:spPr/>
    </dgm:pt>
    <dgm:pt modelId="{9BCBD2EA-8C70-4342-B08F-561907F6D4AB}">
      <dgm:prSet phldrT="[Metin]"/>
      <dgm:spPr/>
      <dgm:t>
        <a:bodyPr/>
        <a:lstStyle/>
        <a:p>
          <a:r>
            <a:rPr lang="tr-TR" smtClean="0"/>
            <a:t>HLA-D genleri</a:t>
          </a:r>
          <a:endParaRPr lang="tr-TR"/>
        </a:p>
      </dgm:t>
    </dgm:pt>
    <dgm:pt modelId="{F728C4F2-67A2-405B-837E-0685945E14A0}" type="parTrans" cxnId="{0B1367E9-2692-43E2-8596-332773B170EA}">
      <dgm:prSet/>
      <dgm:spPr/>
      <dgm:t>
        <a:bodyPr/>
        <a:lstStyle/>
        <a:p>
          <a:endParaRPr lang="tr-TR"/>
        </a:p>
      </dgm:t>
    </dgm:pt>
    <dgm:pt modelId="{E5C7C759-20E6-4EA5-8095-C29024F0679B}" type="sibTrans" cxnId="{0B1367E9-2692-43E2-8596-332773B170EA}">
      <dgm:prSet/>
      <dgm:spPr/>
      <dgm:t>
        <a:bodyPr/>
        <a:lstStyle/>
        <a:p>
          <a:endParaRPr lang="tr-TR"/>
        </a:p>
      </dgm:t>
    </dgm:pt>
    <dgm:pt modelId="{FEE22C39-0569-43A7-BDF7-A377FA600BFC}">
      <dgm:prSet phldrT="[Metin]"/>
      <dgm:spPr/>
      <dgm:t>
        <a:bodyPr/>
        <a:lstStyle/>
        <a:p>
          <a:r>
            <a:rPr lang="tr-TR" smtClean="0"/>
            <a:t>MHC class </a:t>
          </a:r>
          <a:r>
            <a:rPr lang="tr-TR" smtClean="0"/>
            <a:t>II proteinleri</a:t>
          </a:r>
        </a:p>
        <a:p>
          <a:r>
            <a:rPr lang="tr-TR" smtClean="0"/>
            <a:t>(profesyonel antijen sunan hücrelerin yüzeyinde)</a:t>
          </a:r>
          <a:endParaRPr lang="tr-TR"/>
        </a:p>
      </dgm:t>
    </dgm:pt>
    <dgm:pt modelId="{3D769EF8-ADF9-4B7E-A01D-C711967B36F2}" type="parTrans" cxnId="{04682FFA-2A9F-4559-BB46-265AB95092C4}">
      <dgm:prSet/>
      <dgm:spPr/>
      <dgm:t>
        <a:bodyPr/>
        <a:lstStyle/>
        <a:p>
          <a:endParaRPr lang="tr-TR"/>
        </a:p>
      </dgm:t>
    </dgm:pt>
    <dgm:pt modelId="{07A0E831-A0CC-4D2A-BEF5-315F2F2DE8D7}" type="sibTrans" cxnId="{04682FFA-2A9F-4559-BB46-265AB95092C4}">
      <dgm:prSet/>
      <dgm:spPr/>
      <dgm:t>
        <a:bodyPr/>
        <a:lstStyle/>
        <a:p>
          <a:endParaRPr lang="tr-TR"/>
        </a:p>
      </dgm:t>
    </dgm:pt>
    <dgm:pt modelId="{08D331FF-27FF-4C97-80BA-4F36C447A3D8}">
      <dgm:prSet phldrT="[Metin]"/>
      <dgm:spPr/>
      <dgm:t>
        <a:bodyPr/>
        <a:lstStyle/>
        <a:p>
          <a:r>
            <a:rPr lang="tr-TR" b="0" i="0" smtClean="0"/>
            <a:t>CD4+ yardımcı (helper) </a:t>
          </a:r>
          <a:r>
            <a:rPr lang="tr-TR" smtClean="0"/>
            <a:t>T hücrelerine</a:t>
          </a:r>
          <a:endParaRPr lang="tr-TR"/>
        </a:p>
      </dgm:t>
    </dgm:pt>
    <dgm:pt modelId="{5643BF72-C790-4714-9DAD-B5E32B7C7645}" type="parTrans" cxnId="{E38E4C57-AA87-4603-AF30-EA791BDB6094}">
      <dgm:prSet/>
      <dgm:spPr/>
      <dgm:t>
        <a:bodyPr/>
        <a:lstStyle/>
        <a:p>
          <a:endParaRPr lang="tr-TR"/>
        </a:p>
      </dgm:t>
    </dgm:pt>
    <dgm:pt modelId="{4226B0DF-FDA2-47A1-9A8C-017A8752D1A6}" type="sibTrans" cxnId="{E38E4C57-AA87-4603-AF30-EA791BDB6094}">
      <dgm:prSet/>
      <dgm:spPr/>
      <dgm:t>
        <a:bodyPr/>
        <a:lstStyle/>
        <a:p>
          <a:endParaRPr lang="tr-TR"/>
        </a:p>
      </dgm:t>
    </dgm:pt>
    <dgm:pt modelId="{FD0C7755-141B-448B-8672-669C9947DC38}">
      <dgm:prSet phldrT="[Metin]"/>
      <dgm:spPr/>
      <dgm:t>
        <a:bodyPr/>
        <a:lstStyle/>
        <a:p>
          <a:r>
            <a:rPr lang="tr-TR" smtClean="0"/>
            <a:t>Hücre dışı peptitlerin sunumu</a:t>
          </a:r>
          <a:endParaRPr lang="tr-TR"/>
        </a:p>
      </dgm:t>
    </dgm:pt>
    <dgm:pt modelId="{4E72EA7A-39B6-464F-8663-FA08A1C1ED8B}" type="parTrans" cxnId="{8A178D5E-E965-47CC-A16B-EEC55147A4E0}">
      <dgm:prSet/>
      <dgm:spPr/>
      <dgm:t>
        <a:bodyPr/>
        <a:lstStyle/>
        <a:p>
          <a:endParaRPr lang="tr-TR"/>
        </a:p>
      </dgm:t>
    </dgm:pt>
    <dgm:pt modelId="{7896396E-5703-4CD9-B136-F03276BFB0B1}" type="sibTrans" cxnId="{8A178D5E-E965-47CC-A16B-EEC55147A4E0}">
      <dgm:prSet/>
      <dgm:spPr/>
      <dgm:t>
        <a:bodyPr/>
        <a:lstStyle/>
        <a:p>
          <a:endParaRPr lang="tr-TR"/>
        </a:p>
      </dgm:t>
    </dgm:pt>
    <dgm:pt modelId="{206B41BC-7EEC-45F5-A62F-C6EE21BAA10D}" type="pres">
      <dgm:prSet presAssocID="{CC412ED1-3AF3-4F14-BD12-0BFBD2D21660}" presName="Name0" presStyleCnt="0">
        <dgm:presLayoutVars>
          <dgm:dir/>
          <dgm:animLvl val="lvl"/>
          <dgm:resizeHandles val="exact"/>
        </dgm:presLayoutVars>
      </dgm:prSet>
      <dgm:spPr/>
    </dgm:pt>
    <dgm:pt modelId="{37614215-F672-457F-A9DD-3F90EDCFD989}" type="pres">
      <dgm:prSet presAssocID="{9BCBD2EA-8C70-4342-B08F-561907F6D4AB}" presName="parTxOnly" presStyleLbl="node1" presStyleIdx="0" presStyleCnt="4">
        <dgm:presLayoutVars>
          <dgm:chMax val="0"/>
          <dgm:chPref val="0"/>
          <dgm:bulletEnabled val="1"/>
        </dgm:presLayoutVars>
      </dgm:prSet>
      <dgm:spPr/>
      <dgm:t>
        <a:bodyPr/>
        <a:lstStyle/>
        <a:p>
          <a:endParaRPr lang="tr-TR"/>
        </a:p>
      </dgm:t>
    </dgm:pt>
    <dgm:pt modelId="{89474CFA-D2D1-4F98-AA80-BC3D274B3A64}" type="pres">
      <dgm:prSet presAssocID="{E5C7C759-20E6-4EA5-8095-C29024F0679B}" presName="parTxOnlySpace" presStyleCnt="0"/>
      <dgm:spPr/>
    </dgm:pt>
    <dgm:pt modelId="{D7957314-8008-4444-B2DA-DAA21163A88F}" type="pres">
      <dgm:prSet presAssocID="{FEE22C39-0569-43A7-BDF7-A377FA600BFC}" presName="parTxOnly" presStyleLbl="node1" presStyleIdx="1" presStyleCnt="4">
        <dgm:presLayoutVars>
          <dgm:chMax val="0"/>
          <dgm:chPref val="0"/>
          <dgm:bulletEnabled val="1"/>
        </dgm:presLayoutVars>
      </dgm:prSet>
      <dgm:spPr/>
      <dgm:t>
        <a:bodyPr/>
        <a:lstStyle/>
        <a:p>
          <a:endParaRPr lang="tr-TR"/>
        </a:p>
      </dgm:t>
    </dgm:pt>
    <dgm:pt modelId="{FF76FFEA-0469-43BA-AEE1-41E368EA0E5C}" type="pres">
      <dgm:prSet presAssocID="{07A0E831-A0CC-4D2A-BEF5-315F2F2DE8D7}" presName="parTxOnlySpace" presStyleCnt="0"/>
      <dgm:spPr/>
    </dgm:pt>
    <dgm:pt modelId="{8326BE76-79A4-4CFD-812C-F28FBDEE3925}" type="pres">
      <dgm:prSet presAssocID="{FD0C7755-141B-448B-8672-669C9947DC38}" presName="parTxOnly" presStyleLbl="node1" presStyleIdx="2" presStyleCnt="4">
        <dgm:presLayoutVars>
          <dgm:chMax val="0"/>
          <dgm:chPref val="0"/>
          <dgm:bulletEnabled val="1"/>
        </dgm:presLayoutVars>
      </dgm:prSet>
      <dgm:spPr/>
      <dgm:t>
        <a:bodyPr/>
        <a:lstStyle/>
        <a:p>
          <a:endParaRPr lang="tr-TR"/>
        </a:p>
      </dgm:t>
    </dgm:pt>
    <dgm:pt modelId="{0D2D3CD3-E4E9-4275-A737-B8A2FA607967}" type="pres">
      <dgm:prSet presAssocID="{7896396E-5703-4CD9-B136-F03276BFB0B1}" presName="parTxOnlySpace" presStyleCnt="0"/>
      <dgm:spPr/>
    </dgm:pt>
    <dgm:pt modelId="{AF41EBDE-605F-4108-957B-060A168888D2}" type="pres">
      <dgm:prSet presAssocID="{08D331FF-27FF-4C97-80BA-4F36C447A3D8}" presName="parTxOnly" presStyleLbl="node1" presStyleIdx="3" presStyleCnt="4">
        <dgm:presLayoutVars>
          <dgm:chMax val="0"/>
          <dgm:chPref val="0"/>
          <dgm:bulletEnabled val="1"/>
        </dgm:presLayoutVars>
      </dgm:prSet>
      <dgm:spPr/>
      <dgm:t>
        <a:bodyPr/>
        <a:lstStyle/>
        <a:p>
          <a:endParaRPr lang="tr-TR"/>
        </a:p>
      </dgm:t>
    </dgm:pt>
  </dgm:ptLst>
  <dgm:cxnLst>
    <dgm:cxn modelId="{6EA3316F-D7B8-4694-A0C9-03C5132422EC}" type="presOf" srcId="{FEE22C39-0569-43A7-BDF7-A377FA600BFC}" destId="{D7957314-8008-4444-B2DA-DAA21163A88F}" srcOrd="0" destOrd="0" presId="urn:microsoft.com/office/officeart/2005/8/layout/chevron1"/>
    <dgm:cxn modelId="{51D85E07-FAFD-4A1A-AE9A-06CC29431C56}" type="presOf" srcId="{9BCBD2EA-8C70-4342-B08F-561907F6D4AB}" destId="{37614215-F672-457F-A9DD-3F90EDCFD989}" srcOrd="0" destOrd="0" presId="urn:microsoft.com/office/officeart/2005/8/layout/chevron1"/>
    <dgm:cxn modelId="{100F9435-DE8C-44D5-BC3C-EE12075FE15F}" type="presOf" srcId="{08D331FF-27FF-4C97-80BA-4F36C447A3D8}" destId="{AF41EBDE-605F-4108-957B-060A168888D2}" srcOrd="0" destOrd="0" presId="urn:microsoft.com/office/officeart/2005/8/layout/chevron1"/>
    <dgm:cxn modelId="{04682FFA-2A9F-4559-BB46-265AB95092C4}" srcId="{CC412ED1-3AF3-4F14-BD12-0BFBD2D21660}" destId="{FEE22C39-0569-43A7-BDF7-A377FA600BFC}" srcOrd="1" destOrd="0" parTransId="{3D769EF8-ADF9-4B7E-A01D-C711967B36F2}" sibTransId="{07A0E831-A0CC-4D2A-BEF5-315F2F2DE8D7}"/>
    <dgm:cxn modelId="{B7F08DD6-B684-403B-9BDF-9E4932111E8B}" type="presOf" srcId="{CC412ED1-3AF3-4F14-BD12-0BFBD2D21660}" destId="{206B41BC-7EEC-45F5-A62F-C6EE21BAA10D}" srcOrd="0" destOrd="0" presId="urn:microsoft.com/office/officeart/2005/8/layout/chevron1"/>
    <dgm:cxn modelId="{8A178D5E-E965-47CC-A16B-EEC55147A4E0}" srcId="{CC412ED1-3AF3-4F14-BD12-0BFBD2D21660}" destId="{FD0C7755-141B-448B-8672-669C9947DC38}" srcOrd="2" destOrd="0" parTransId="{4E72EA7A-39B6-464F-8663-FA08A1C1ED8B}" sibTransId="{7896396E-5703-4CD9-B136-F03276BFB0B1}"/>
    <dgm:cxn modelId="{E38E4C57-AA87-4603-AF30-EA791BDB6094}" srcId="{CC412ED1-3AF3-4F14-BD12-0BFBD2D21660}" destId="{08D331FF-27FF-4C97-80BA-4F36C447A3D8}" srcOrd="3" destOrd="0" parTransId="{5643BF72-C790-4714-9DAD-B5E32B7C7645}" sibTransId="{4226B0DF-FDA2-47A1-9A8C-017A8752D1A6}"/>
    <dgm:cxn modelId="{0B1367E9-2692-43E2-8596-332773B170EA}" srcId="{CC412ED1-3AF3-4F14-BD12-0BFBD2D21660}" destId="{9BCBD2EA-8C70-4342-B08F-561907F6D4AB}" srcOrd="0" destOrd="0" parTransId="{F728C4F2-67A2-405B-837E-0685945E14A0}" sibTransId="{E5C7C759-20E6-4EA5-8095-C29024F0679B}"/>
    <dgm:cxn modelId="{99289351-9E92-45C6-B99C-B533378139DA}" type="presOf" srcId="{FD0C7755-141B-448B-8672-669C9947DC38}" destId="{8326BE76-79A4-4CFD-812C-F28FBDEE3925}" srcOrd="0" destOrd="0" presId="urn:microsoft.com/office/officeart/2005/8/layout/chevron1"/>
    <dgm:cxn modelId="{34767303-3579-4FC4-A57F-864594433A90}" type="presParOf" srcId="{206B41BC-7EEC-45F5-A62F-C6EE21BAA10D}" destId="{37614215-F672-457F-A9DD-3F90EDCFD989}" srcOrd="0" destOrd="0" presId="urn:microsoft.com/office/officeart/2005/8/layout/chevron1"/>
    <dgm:cxn modelId="{A18D4E6A-3B2C-4307-8066-4F2E53E88983}" type="presParOf" srcId="{206B41BC-7EEC-45F5-A62F-C6EE21BAA10D}" destId="{89474CFA-D2D1-4F98-AA80-BC3D274B3A64}" srcOrd="1" destOrd="0" presId="urn:microsoft.com/office/officeart/2005/8/layout/chevron1"/>
    <dgm:cxn modelId="{DE95A413-F671-40BF-89C3-4D77351261AF}" type="presParOf" srcId="{206B41BC-7EEC-45F5-A62F-C6EE21BAA10D}" destId="{D7957314-8008-4444-B2DA-DAA21163A88F}" srcOrd="2" destOrd="0" presId="urn:microsoft.com/office/officeart/2005/8/layout/chevron1"/>
    <dgm:cxn modelId="{E2405ED2-4502-40A9-861A-4240204264C8}" type="presParOf" srcId="{206B41BC-7EEC-45F5-A62F-C6EE21BAA10D}" destId="{FF76FFEA-0469-43BA-AEE1-41E368EA0E5C}" srcOrd="3" destOrd="0" presId="urn:microsoft.com/office/officeart/2005/8/layout/chevron1"/>
    <dgm:cxn modelId="{82C5DEEE-289A-4245-9608-C1DE79C6BE1F}" type="presParOf" srcId="{206B41BC-7EEC-45F5-A62F-C6EE21BAA10D}" destId="{8326BE76-79A4-4CFD-812C-F28FBDEE3925}" srcOrd="4" destOrd="0" presId="urn:microsoft.com/office/officeart/2005/8/layout/chevron1"/>
    <dgm:cxn modelId="{3F121ADA-E2B8-4F70-B2C8-0ECCD3DDC548}" type="presParOf" srcId="{206B41BC-7EEC-45F5-A62F-C6EE21BAA10D}" destId="{0D2D3CD3-E4E9-4275-A737-B8A2FA607967}" srcOrd="5" destOrd="0" presId="urn:microsoft.com/office/officeart/2005/8/layout/chevron1"/>
    <dgm:cxn modelId="{DF117E35-8A6A-4983-8F93-974A24B79DEC}" type="presParOf" srcId="{206B41BC-7EEC-45F5-A62F-C6EE21BAA10D}" destId="{AF41EBDE-605F-4108-957B-060A168888D2}" srcOrd="6" destOrd="0" presId="urn:microsoft.com/office/officeart/2005/8/layout/chevron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614215-F672-457F-A9DD-3F90EDCFD989}">
      <dsp:nvSpPr>
        <dsp:cNvPr id="0" name=""/>
        <dsp:cNvSpPr/>
      </dsp:nvSpPr>
      <dsp:spPr>
        <a:xfrm>
          <a:off x="4241" y="1256692"/>
          <a:ext cx="2469058" cy="987623"/>
        </a:xfrm>
        <a:prstGeom prst="chevron">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tr-TR" sz="1500" kern="1200" smtClean="0"/>
            <a:t>HLA-A, </a:t>
          </a:r>
        </a:p>
        <a:p>
          <a:pPr lvl="0" algn="ctr" defTabSz="666750">
            <a:lnSpc>
              <a:spcPct val="90000"/>
            </a:lnSpc>
            <a:spcBef>
              <a:spcPct val="0"/>
            </a:spcBef>
            <a:spcAft>
              <a:spcPct val="35000"/>
            </a:spcAft>
          </a:pPr>
          <a:r>
            <a:rPr lang="tr-TR" sz="1500" kern="1200" smtClean="0"/>
            <a:t>HLA-B, </a:t>
          </a:r>
          <a:r>
            <a:rPr lang="tr-TR" sz="1500" kern="1200" smtClean="0"/>
            <a:t>HLA-C</a:t>
          </a:r>
        </a:p>
        <a:p>
          <a:pPr lvl="0" algn="ctr" defTabSz="666750">
            <a:lnSpc>
              <a:spcPct val="90000"/>
            </a:lnSpc>
            <a:spcBef>
              <a:spcPct val="0"/>
            </a:spcBef>
            <a:spcAft>
              <a:spcPct val="35000"/>
            </a:spcAft>
          </a:pPr>
          <a:r>
            <a:rPr lang="tr-TR" sz="1500" kern="1200" smtClean="0"/>
            <a:t>genleri</a:t>
          </a:r>
          <a:endParaRPr lang="tr-TR" sz="1500" kern="1200"/>
        </a:p>
      </dsp:txBody>
      <dsp:txXfrm>
        <a:off x="4241" y="1256692"/>
        <a:ext cx="2469058" cy="987623"/>
      </dsp:txXfrm>
    </dsp:sp>
    <dsp:sp modelId="{D7957314-8008-4444-B2DA-DAA21163A88F}">
      <dsp:nvSpPr>
        <dsp:cNvPr id="0" name=""/>
        <dsp:cNvSpPr/>
      </dsp:nvSpPr>
      <dsp:spPr>
        <a:xfrm>
          <a:off x="2226394" y="1256692"/>
          <a:ext cx="2469058" cy="987623"/>
        </a:xfrm>
        <a:prstGeom prst="chevron">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tr-TR" sz="1500" kern="1200" smtClean="0"/>
            <a:t>MHC class </a:t>
          </a:r>
          <a:r>
            <a:rPr lang="tr-TR" sz="1500" kern="1200" smtClean="0"/>
            <a:t>I proteinleri</a:t>
          </a:r>
        </a:p>
        <a:p>
          <a:pPr lvl="0" algn="ctr" defTabSz="666750">
            <a:lnSpc>
              <a:spcPct val="90000"/>
            </a:lnSpc>
            <a:spcBef>
              <a:spcPct val="0"/>
            </a:spcBef>
            <a:spcAft>
              <a:spcPct val="35000"/>
            </a:spcAft>
          </a:pPr>
          <a:r>
            <a:rPr lang="tr-TR" sz="1500" kern="1200" smtClean="0"/>
            <a:t>(tüm hücrelerin yüzeyinde)</a:t>
          </a:r>
          <a:endParaRPr lang="tr-TR" sz="1500" kern="1200"/>
        </a:p>
      </dsp:txBody>
      <dsp:txXfrm>
        <a:off x="2226394" y="1256692"/>
        <a:ext cx="2469058" cy="987623"/>
      </dsp:txXfrm>
    </dsp:sp>
    <dsp:sp modelId="{0862CF8C-2CB6-434E-86A3-31F9EAF47F52}">
      <dsp:nvSpPr>
        <dsp:cNvPr id="0" name=""/>
        <dsp:cNvSpPr/>
      </dsp:nvSpPr>
      <dsp:spPr>
        <a:xfrm>
          <a:off x="4427984" y="1268761"/>
          <a:ext cx="2469058" cy="987623"/>
        </a:xfrm>
        <a:prstGeom prst="chevron">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tr-TR" sz="1500" kern="1200" smtClean="0"/>
            <a:t>Hücre içi peptitlerin sunumu</a:t>
          </a:r>
          <a:endParaRPr lang="tr-TR" sz="1500" kern="1200"/>
        </a:p>
      </dsp:txBody>
      <dsp:txXfrm>
        <a:off x="4427984" y="1268761"/>
        <a:ext cx="2469058" cy="987623"/>
      </dsp:txXfrm>
    </dsp:sp>
    <dsp:sp modelId="{5423CDCC-0166-4BA4-B569-FEF09B53A00E}">
      <dsp:nvSpPr>
        <dsp:cNvPr id="0" name=""/>
        <dsp:cNvSpPr/>
      </dsp:nvSpPr>
      <dsp:spPr>
        <a:xfrm>
          <a:off x="6670699" y="1256692"/>
          <a:ext cx="2469058" cy="987623"/>
        </a:xfrm>
        <a:prstGeom prst="chevron">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tr-TR" sz="1500" b="0" i="0" kern="1200" smtClean="0"/>
            <a:t>CD8+ s</a:t>
          </a:r>
          <a:r>
            <a:rPr lang="tr-TR" sz="1500" kern="1200" smtClean="0"/>
            <a:t>itotoksik </a:t>
          </a:r>
          <a:r>
            <a:rPr lang="tr-TR" sz="1500" kern="1200" smtClean="0"/>
            <a:t>T </a:t>
          </a:r>
          <a:r>
            <a:rPr lang="tr-TR" sz="1500" kern="1200" smtClean="0"/>
            <a:t>hücrelerine</a:t>
          </a:r>
          <a:endParaRPr lang="tr-TR" sz="1500" kern="1200"/>
        </a:p>
      </dsp:txBody>
      <dsp:txXfrm>
        <a:off x="6670699" y="1256692"/>
        <a:ext cx="2469058" cy="98762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614215-F672-457F-A9DD-3F90EDCFD989}">
      <dsp:nvSpPr>
        <dsp:cNvPr id="0" name=""/>
        <dsp:cNvSpPr/>
      </dsp:nvSpPr>
      <dsp:spPr>
        <a:xfrm>
          <a:off x="4241" y="1256692"/>
          <a:ext cx="2469058" cy="987623"/>
        </a:xfrm>
        <a:prstGeom prst="chevron">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tr-TR" sz="1200" kern="1200" smtClean="0"/>
            <a:t>HLA-D genleri</a:t>
          </a:r>
          <a:endParaRPr lang="tr-TR" sz="1200" kern="1200"/>
        </a:p>
      </dsp:txBody>
      <dsp:txXfrm>
        <a:off x="4241" y="1256692"/>
        <a:ext cx="2469058" cy="987623"/>
      </dsp:txXfrm>
    </dsp:sp>
    <dsp:sp modelId="{D7957314-8008-4444-B2DA-DAA21163A88F}">
      <dsp:nvSpPr>
        <dsp:cNvPr id="0" name=""/>
        <dsp:cNvSpPr/>
      </dsp:nvSpPr>
      <dsp:spPr>
        <a:xfrm>
          <a:off x="2226394" y="1256692"/>
          <a:ext cx="2469058" cy="987623"/>
        </a:xfrm>
        <a:prstGeom prst="chevron">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tr-TR" sz="1200" kern="1200" smtClean="0"/>
            <a:t>MHC class </a:t>
          </a:r>
          <a:r>
            <a:rPr lang="tr-TR" sz="1200" kern="1200" smtClean="0"/>
            <a:t>II proteinleri</a:t>
          </a:r>
        </a:p>
        <a:p>
          <a:pPr lvl="0" algn="ctr" defTabSz="533400">
            <a:lnSpc>
              <a:spcPct val="90000"/>
            </a:lnSpc>
            <a:spcBef>
              <a:spcPct val="0"/>
            </a:spcBef>
            <a:spcAft>
              <a:spcPct val="35000"/>
            </a:spcAft>
          </a:pPr>
          <a:r>
            <a:rPr lang="tr-TR" sz="1200" kern="1200" smtClean="0"/>
            <a:t>(profesyonel antijen sunan hücrelerin yüzeyinde)</a:t>
          </a:r>
          <a:endParaRPr lang="tr-TR" sz="1200" kern="1200"/>
        </a:p>
      </dsp:txBody>
      <dsp:txXfrm>
        <a:off x="2226394" y="1256692"/>
        <a:ext cx="2469058" cy="987623"/>
      </dsp:txXfrm>
    </dsp:sp>
    <dsp:sp modelId="{8326BE76-79A4-4CFD-812C-F28FBDEE3925}">
      <dsp:nvSpPr>
        <dsp:cNvPr id="0" name=""/>
        <dsp:cNvSpPr/>
      </dsp:nvSpPr>
      <dsp:spPr>
        <a:xfrm>
          <a:off x="4448547" y="1256692"/>
          <a:ext cx="2469058" cy="987623"/>
        </a:xfrm>
        <a:prstGeom prst="chevron">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tr-TR" sz="1200" kern="1200" smtClean="0"/>
            <a:t>Hücre dışı peptitlerin sunumu</a:t>
          </a:r>
          <a:endParaRPr lang="tr-TR" sz="1200" kern="1200"/>
        </a:p>
      </dsp:txBody>
      <dsp:txXfrm>
        <a:off x="4448547" y="1256692"/>
        <a:ext cx="2469058" cy="987623"/>
      </dsp:txXfrm>
    </dsp:sp>
    <dsp:sp modelId="{AF41EBDE-605F-4108-957B-060A168888D2}">
      <dsp:nvSpPr>
        <dsp:cNvPr id="0" name=""/>
        <dsp:cNvSpPr/>
      </dsp:nvSpPr>
      <dsp:spPr>
        <a:xfrm>
          <a:off x="6670699" y="1256692"/>
          <a:ext cx="2469058" cy="987623"/>
        </a:xfrm>
        <a:prstGeom prst="chevron">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tr-TR" sz="1200" b="0" i="0" kern="1200" smtClean="0"/>
            <a:t>CD4+ yardımcı (helper) </a:t>
          </a:r>
          <a:r>
            <a:rPr lang="tr-TR" sz="1200" kern="1200" smtClean="0"/>
            <a:t>T hücrelerine</a:t>
          </a:r>
          <a:endParaRPr lang="tr-TR" sz="1200" kern="1200"/>
        </a:p>
      </dsp:txBody>
      <dsp:txXfrm>
        <a:off x="6670699" y="1256692"/>
        <a:ext cx="2469058" cy="98762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13.06.2020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13.06.2020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13.06.2020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13.06.2020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13.06.2020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13.06.2020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13.06.2020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13.06.2020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13.06.2020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13.06.2020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13.06.2020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omic Sans MS" pitchFamily="66" charset="0"/>
              </a:defRPr>
            </a:lvl1pPr>
          </a:lstStyle>
          <a:p>
            <a:fld id="{D9F75050-0E15-4C5B-92B0-66D068882F1F}" type="datetimeFigureOut">
              <a:rPr lang="tr-TR" smtClean="0"/>
              <a:pPr/>
              <a:t>13.06.2020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omic Sans MS" pitchFamily="66" charset="0"/>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omic Sans MS" pitchFamily="66" charset="0"/>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Comic Sans MS"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omic Sans MS" pitchFamily="66"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omic Sans MS" pitchFamily="66"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omic Sans MS" pitchFamily="66"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smtClean="0"/>
              <a:t>Kan ve Endotel Biyokimyası</a:t>
            </a:r>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lnSpcReduction="10000"/>
          </a:bodyPr>
          <a:lstStyle/>
          <a:p>
            <a:r>
              <a:rPr lang="tr-TR" smtClean="0"/>
              <a:t>Hemoglobindeki demir atomları ferröz formda (Fe</a:t>
            </a:r>
            <a:r>
              <a:rPr lang="tr-TR" baseline="30000" smtClean="0"/>
              <a:t>2+</a:t>
            </a:r>
            <a:r>
              <a:rPr lang="tr-TR" smtClean="0"/>
              <a:t>) oksijenle reversibl olarak bağlanabilir. Methemoglobinde (MetHb) ise demir atomları ferrik (Fe</a:t>
            </a:r>
            <a:r>
              <a:rPr lang="tr-TR" baseline="30000" smtClean="0"/>
              <a:t>3+</a:t>
            </a:r>
            <a:r>
              <a:rPr lang="tr-TR" smtClean="0"/>
              <a:t>) formda bulunur ve bu durumda oksijen bağlayamaz.</a:t>
            </a:r>
          </a:p>
          <a:p>
            <a:endParaRPr lang="tr-TR" smtClean="0"/>
          </a:p>
          <a:p>
            <a:r>
              <a:rPr lang="tr-TR" smtClean="0"/>
              <a:t>Sitokrom b5 redüktaz enzimi, ferrik demiri (Fe</a:t>
            </a:r>
            <a:r>
              <a:rPr lang="tr-TR" baseline="30000" smtClean="0"/>
              <a:t>3+</a:t>
            </a:r>
            <a:r>
              <a:rPr lang="tr-TR" smtClean="0"/>
              <a:t>) ferröz demire (Fe</a:t>
            </a:r>
            <a:r>
              <a:rPr lang="tr-TR" baseline="30000" smtClean="0"/>
              <a:t>2+</a:t>
            </a:r>
            <a:r>
              <a:rPr lang="tr-TR" smtClean="0"/>
              <a:t>) indirger ve fizyolojik şartlarda MetHb düzeylerinin belli bir seviyeyi aşmasını önler.</a:t>
            </a:r>
          </a:p>
          <a:p>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5"/>
            <a:ext cx="8229600" cy="3888432"/>
          </a:xfrm>
        </p:spPr>
        <p:txBody>
          <a:bodyPr>
            <a:normAutofit/>
          </a:bodyPr>
          <a:lstStyle/>
          <a:p>
            <a:r>
              <a:rPr lang="tr-TR" smtClean="0"/>
              <a:t>İnsanlarda hemoglobinin yaklaşık %3’ü her gün oto-oksidasyona uğrar. </a:t>
            </a:r>
          </a:p>
          <a:p>
            <a:endParaRPr lang="tr-TR" smtClean="0"/>
          </a:p>
          <a:p>
            <a:r>
              <a:rPr lang="tr-TR" smtClean="0"/>
              <a:t>Hemoglobinin methemoglobine otooksidasyonu sonucu eritrositlerde süperoksit anyon radikali (O</a:t>
            </a:r>
            <a:r>
              <a:rPr lang="tr-TR" baseline="-25000" smtClean="0"/>
              <a:t>2</a:t>
            </a:r>
            <a:r>
              <a:rPr lang="tr-TR" b="1" baseline="30000" smtClean="0"/>
              <a:t>.-</a:t>
            </a:r>
            <a:r>
              <a:rPr lang="tr-TR" smtClean="0"/>
              <a:t>) meydana gelir.</a:t>
            </a:r>
          </a:p>
        </p:txBody>
      </p:sp>
      <p:sp>
        <p:nvSpPr>
          <p:cNvPr id="4" name="3 Metin kutusu"/>
          <p:cNvSpPr txBox="1"/>
          <p:nvPr/>
        </p:nvSpPr>
        <p:spPr>
          <a:xfrm>
            <a:off x="827584" y="4509120"/>
            <a:ext cx="2117439" cy="523220"/>
          </a:xfrm>
          <a:prstGeom prst="rect">
            <a:avLst/>
          </a:prstGeom>
          <a:noFill/>
        </p:spPr>
        <p:txBody>
          <a:bodyPr wrap="none" rtlCol="0">
            <a:spAutoFit/>
          </a:bodyPr>
          <a:lstStyle/>
          <a:p>
            <a:r>
              <a:rPr lang="tr-TR" sz="2800" b="1" smtClean="0">
                <a:effectLst>
                  <a:outerShdw blurRad="38100" dist="38100" dir="2700000" algn="tl">
                    <a:srgbClr val="000000">
                      <a:alpha val="43137"/>
                    </a:srgbClr>
                  </a:outerShdw>
                </a:effectLst>
              </a:rPr>
              <a:t>Hb (Fe</a:t>
            </a:r>
            <a:r>
              <a:rPr lang="tr-TR" sz="2800" b="1" baseline="30000" smtClean="0">
                <a:effectLst>
                  <a:outerShdw blurRad="38100" dist="38100" dir="2700000" algn="tl">
                    <a:srgbClr val="000000">
                      <a:alpha val="43137"/>
                    </a:srgbClr>
                  </a:outerShdw>
                </a:effectLst>
              </a:rPr>
              <a:t>2+</a:t>
            </a:r>
            <a:r>
              <a:rPr lang="tr-TR" sz="2800" b="1" smtClean="0">
                <a:effectLst>
                  <a:outerShdw blurRad="38100" dist="38100" dir="2700000" algn="tl">
                    <a:srgbClr val="000000">
                      <a:alpha val="43137"/>
                    </a:srgbClr>
                  </a:outerShdw>
                </a:effectLst>
              </a:rPr>
              <a:t>) : O</a:t>
            </a:r>
            <a:r>
              <a:rPr lang="tr-TR" sz="2800" b="1" baseline="-25000" smtClean="0">
                <a:effectLst>
                  <a:outerShdw blurRad="38100" dist="38100" dir="2700000" algn="tl">
                    <a:srgbClr val="000000">
                      <a:alpha val="43137"/>
                    </a:srgbClr>
                  </a:outerShdw>
                </a:effectLst>
              </a:rPr>
              <a:t>2</a:t>
            </a:r>
            <a:endParaRPr lang="tr-TR" sz="2800" b="1" baseline="-25000">
              <a:effectLst>
                <a:outerShdw blurRad="38100" dist="38100" dir="2700000" algn="tl">
                  <a:srgbClr val="000000">
                    <a:alpha val="43137"/>
                  </a:srgbClr>
                </a:outerShdw>
              </a:effectLst>
            </a:endParaRPr>
          </a:p>
        </p:txBody>
      </p:sp>
      <p:sp>
        <p:nvSpPr>
          <p:cNvPr id="5" name="4 Sağ Ok"/>
          <p:cNvSpPr/>
          <p:nvPr/>
        </p:nvSpPr>
        <p:spPr>
          <a:xfrm>
            <a:off x="2987824" y="4725144"/>
            <a:ext cx="165618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Metin kutusu"/>
          <p:cNvSpPr txBox="1"/>
          <p:nvPr/>
        </p:nvSpPr>
        <p:spPr>
          <a:xfrm>
            <a:off x="4716016" y="4509120"/>
            <a:ext cx="1490664" cy="523220"/>
          </a:xfrm>
          <a:prstGeom prst="rect">
            <a:avLst/>
          </a:prstGeom>
          <a:noFill/>
        </p:spPr>
        <p:txBody>
          <a:bodyPr wrap="none" rtlCol="0">
            <a:spAutoFit/>
          </a:bodyPr>
          <a:lstStyle/>
          <a:p>
            <a:r>
              <a:rPr lang="tr-TR" sz="2800" b="1" smtClean="0">
                <a:effectLst>
                  <a:outerShdw blurRad="38100" dist="38100" dir="2700000" algn="tl">
                    <a:srgbClr val="000000">
                      <a:alpha val="43137"/>
                    </a:srgbClr>
                  </a:outerShdw>
                </a:effectLst>
              </a:rPr>
              <a:t>Hb (Fe</a:t>
            </a:r>
            <a:r>
              <a:rPr lang="tr-TR" sz="2800" b="1" baseline="30000" smtClean="0">
                <a:effectLst>
                  <a:outerShdw blurRad="38100" dist="38100" dir="2700000" algn="tl">
                    <a:srgbClr val="000000">
                      <a:alpha val="43137"/>
                    </a:srgbClr>
                  </a:outerShdw>
                </a:effectLst>
              </a:rPr>
              <a:t>3+</a:t>
            </a:r>
            <a:r>
              <a:rPr lang="tr-TR" sz="2800" b="1" smtClean="0">
                <a:effectLst>
                  <a:outerShdw blurRad="38100" dist="38100" dir="2700000" algn="tl">
                    <a:srgbClr val="000000">
                      <a:alpha val="43137"/>
                    </a:srgbClr>
                  </a:outerShdw>
                </a:effectLst>
              </a:rPr>
              <a:t>)</a:t>
            </a:r>
            <a:endParaRPr lang="tr-TR" sz="2800" b="1" baseline="-25000">
              <a:effectLst>
                <a:outerShdw blurRad="38100" dist="38100" dir="2700000" algn="tl">
                  <a:srgbClr val="000000">
                    <a:alpha val="43137"/>
                  </a:srgbClr>
                </a:outerShdw>
              </a:effectLst>
            </a:endParaRPr>
          </a:p>
        </p:txBody>
      </p:sp>
      <p:sp>
        <p:nvSpPr>
          <p:cNvPr id="7" name="6 Bükülü Ok"/>
          <p:cNvSpPr/>
          <p:nvPr/>
        </p:nvSpPr>
        <p:spPr>
          <a:xfrm flipV="1">
            <a:off x="3131840" y="4869160"/>
            <a:ext cx="1440160" cy="1008112"/>
          </a:xfrm>
          <a:prstGeom prst="bentArrow">
            <a:avLst>
              <a:gd name="adj1" fmla="val 6859"/>
              <a:gd name="adj2" fmla="val 7557"/>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8" name="7 Metin kutusu"/>
          <p:cNvSpPr txBox="1"/>
          <p:nvPr/>
        </p:nvSpPr>
        <p:spPr>
          <a:xfrm>
            <a:off x="4644008" y="5517232"/>
            <a:ext cx="686406" cy="523220"/>
          </a:xfrm>
          <a:prstGeom prst="rect">
            <a:avLst/>
          </a:prstGeom>
          <a:noFill/>
        </p:spPr>
        <p:txBody>
          <a:bodyPr wrap="none" rtlCol="0">
            <a:spAutoFit/>
          </a:bodyPr>
          <a:lstStyle/>
          <a:p>
            <a:r>
              <a:rPr lang="tr-TR" sz="2800" b="1" smtClean="0">
                <a:effectLst>
                  <a:outerShdw blurRad="38100" dist="38100" dir="2700000" algn="tl">
                    <a:srgbClr val="000000">
                      <a:alpha val="43137"/>
                    </a:srgbClr>
                  </a:outerShdw>
                </a:effectLst>
              </a:rPr>
              <a:t>O</a:t>
            </a:r>
            <a:r>
              <a:rPr lang="tr-TR" sz="2800" b="1" baseline="-25000" smtClean="0">
                <a:effectLst>
                  <a:outerShdw blurRad="38100" dist="38100" dir="2700000" algn="tl">
                    <a:srgbClr val="000000">
                      <a:alpha val="43137"/>
                    </a:srgbClr>
                  </a:outerShdw>
                </a:effectLst>
              </a:rPr>
              <a:t>2</a:t>
            </a:r>
            <a:r>
              <a:rPr lang="tr-TR" sz="2800" b="1" baseline="30000" smtClean="0">
                <a:effectLst>
                  <a:outerShdw blurRad="38100" dist="38100" dir="2700000" algn="tl">
                    <a:srgbClr val="000000">
                      <a:alpha val="43137"/>
                    </a:srgbClr>
                  </a:outerShdw>
                </a:effectLst>
              </a:rPr>
              <a:t>.-</a:t>
            </a:r>
            <a:endParaRPr lang="tr-TR" sz="2800" b="1" baseline="30000">
              <a:effectLst>
                <a:outerShdw blurRad="38100" dist="38100" dir="2700000" algn="tl">
                  <a:srgbClr val="000000">
                    <a:alpha val="43137"/>
                  </a:srgbClr>
                </a:outerShdw>
              </a:effectLst>
            </a:endParaRPr>
          </a:p>
        </p:txBody>
      </p:sp>
      <p:sp>
        <p:nvSpPr>
          <p:cNvPr id="9" name="8 Metin kutusu"/>
          <p:cNvSpPr txBox="1"/>
          <p:nvPr/>
        </p:nvSpPr>
        <p:spPr>
          <a:xfrm rot="18517528">
            <a:off x="2758842" y="4922004"/>
            <a:ext cx="160332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tr-TR" smtClean="0"/>
              <a:t>oto-oksidasyon</a:t>
            </a:r>
            <a:endParaRPr lang="tr-TR"/>
          </a:p>
        </p:txBody>
      </p:sp>
      <p:sp>
        <p:nvSpPr>
          <p:cNvPr id="10" name="9 Sağ Ok"/>
          <p:cNvSpPr/>
          <p:nvPr/>
        </p:nvSpPr>
        <p:spPr>
          <a:xfrm>
            <a:off x="5364088" y="5733256"/>
            <a:ext cx="93610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Metin kutusu"/>
          <p:cNvSpPr txBox="1"/>
          <p:nvPr/>
        </p:nvSpPr>
        <p:spPr>
          <a:xfrm>
            <a:off x="5436096" y="5949280"/>
            <a:ext cx="822661" cy="523220"/>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tr-TR" sz="2800" b="1" smtClean="0">
                <a:effectLst>
                  <a:outerShdw blurRad="38100" dist="38100" dir="2700000" algn="tl">
                    <a:srgbClr val="000000">
                      <a:alpha val="43137"/>
                    </a:srgbClr>
                  </a:outerShdw>
                </a:effectLst>
              </a:rPr>
              <a:t>SOD</a:t>
            </a:r>
            <a:endParaRPr lang="tr-TR" sz="2800" b="1" baseline="30000">
              <a:effectLst>
                <a:outerShdw blurRad="38100" dist="38100" dir="2700000" algn="tl">
                  <a:srgbClr val="000000">
                    <a:alpha val="43137"/>
                  </a:srgbClr>
                </a:outerShdw>
              </a:effectLst>
            </a:endParaRPr>
          </a:p>
        </p:txBody>
      </p:sp>
      <p:sp>
        <p:nvSpPr>
          <p:cNvPr id="12" name="11 Metin kutusu"/>
          <p:cNvSpPr txBox="1"/>
          <p:nvPr/>
        </p:nvSpPr>
        <p:spPr>
          <a:xfrm>
            <a:off x="6444208" y="5517232"/>
            <a:ext cx="896399" cy="523220"/>
          </a:xfrm>
          <a:prstGeom prst="rect">
            <a:avLst/>
          </a:prstGeom>
          <a:noFill/>
        </p:spPr>
        <p:txBody>
          <a:bodyPr wrap="none" rtlCol="0">
            <a:spAutoFit/>
          </a:bodyPr>
          <a:lstStyle/>
          <a:p>
            <a:r>
              <a:rPr lang="tr-TR" sz="2800" b="1" smtClean="0">
                <a:effectLst>
                  <a:outerShdw blurRad="38100" dist="38100" dir="2700000" algn="tl">
                    <a:srgbClr val="000000">
                      <a:alpha val="43137"/>
                    </a:srgbClr>
                  </a:outerShdw>
                </a:effectLst>
              </a:rPr>
              <a:t>H</a:t>
            </a:r>
            <a:r>
              <a:rPr lang="tr-TR" sz="2800" b="1" baseline="-25000" smtClean="0">
                <a:effectLst>
                  <a:outerShdw blurRad="38100" dist="38100" dir="2700000" algn="tl">
                    <a:srgbClr val="000000">
                      <a:alpha val="43137"/>
                    </a:srgbClr>
                  </a:outerShdw>
                </a:effectLst>
              </a:rPr>
              <a:t>2</a:t>
            </a:r>
            <a:r>
              <a:rPr lang="tr-TR" sz="2800" b="1" smtClean="0">
                <a:effectLst>
                  <a:outerShdw blurRad="38100" dist="38100" dir="2700000" algn="tl">
                    <a:srgbClr val="000000">
                      <a:alpha val="43137"/>
                    </a:srgbClr>
                  </a:outerShdw>
                </a:effectLst>
              </a:rPr>
              <a:t>O</a:t>
            </a:r>
            <a:r>
              <a:rPr lang="tr-TR" sz="2800" b="1" baseline="-25000" smtClean="0">
                <a:effectLst>
                  <a:outerShdw blurRad="38100" dist="38100" dir="2700000" algn="tl">
                    <a:srgbClr val="000000">
                      <a:alpha val="43137"/>
                    </a:srgbClr>
                  </a:outerShdw>
                </a:effectLst>
              </a:rPr>
              <a:t>2</a:t>
            </a:r>
            <a:endParaRPr lang="tr-TR" sz="2800" b="1" baseline="-25000">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1800200"/>
          </a:xfrm>
        </p:spPr>
        <p:txBody>
          <a:bodyPr>
            <a:normAutofit fontScale="85000" lnSpcReduction="20000"/>
          </a:bodyPr>
          <a:lstStyle/>
          <a:p>
            <a:pPr marL="342900" lvl="1" indent="-342900">
              <a:buFont typeface="Arial" pitchFamily="34" charset="0"/>
              <a:buChar char="•"/>
            </a:pPr>
            <a:r>
              <a:rPr lang="tr-TR" sz="3200" smtClean="0"/>
              <a:t>Pentoz fosfat yolu, eritrositler için özellikle önemlidir. Bu yolda üretilen NADPH, glutatyonun indirgenmesi için gereklidir. İndirgenmiş glutatyon ise, toksik peroksitlerin detoksifikasyonunda kullanılır.</a:t>
            </a:r>
            <a:endParaRPr lang="tr-TR" smtClean="0"/>
          </a:p>
        </p:txBody>
      </p:sp>
      <p:sp>
        <p:nvSpPr>
          <p:cNvPr id="6" name="5 Yuvarlatılmış Dikdörtgen"/>
          <p:cNvSpPr/>
          <p:nvPr/>
        </p:nvSpPr>
        <p:spPr>
          <a:xfrm>
            <a:off x="1043608" y="2564904"/>
            <a:ext cx="129614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smtClean="0">
                <a:effectLst>
                  <a:outerShdw blurRad="38100" dist="38100" dir="2700000" algn="tl">
                    <a:srgbClr val="000000">
                      <a:alpha val="43137"/>
                    </a:srgbClr>
                  </a:outerShdw>
                </a:effectLst>
              </a:rPr>
              <a:t>Glukoz-6-P</a:t>
            </a:r>
            <a:endParaRPr lang="tr-TR" b="1">
              <a:effectLst>
                <a:outerShdw blurRad="38100" dist="38100" dir="2700000" algn="tl">
                  <a:srgbClr val="000000">
                    <a:alpha val="43137"/>
                  </a:srgbClr>
                </a:outerShdw>
              </a:effectLst>
            </a:endParaRPr>
          </a:p>
        </p:txBody>
      </p:sp>
      <p:sp>
        <p:nvSpPr>
          <p:cNvPr id="7" name="6 Sola Bükülü Ok"/>
          <p:cNvSpPr/>
          <p:nvPr/>
        </p:nvSpPr>
        <p:spPr>
          <a:xfrm>
            <a:off x="2339752" y="2708920"/>
            <a:ext cx="648072" cy="144016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8" name="7 Yuvarlatılmış Dikdörtgen"/>
          <p:cNvSpPr/>
          <p:nvPr/>
        </p:nvSpPr>
        <p:spPr>
          <a:xfrm>
            <a:off x="179512" y="3789040"/>
            <a:ext cx="216024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smtClean="0">
                <a:effectLst>
                  <a:outerShdw blurRad="38100" dist="38100" dir="2700000" algn="tl">
                    <a:srgbClr val="000000">
                      <a:alpha val="43137"/>
                    </a:srgbClr>
                  </a:outerShdw>
                </a:effectLst>
              </a:rPr>
              <a:t>6-P-glukonolakton</a:t>
            </a:r>
            <a:endParaRPr lang="tr-TR" b="1">
              <a:effectLst>
                <a:outerShdw blurRad="38100" dist="38100" dir="2700000" algn="tl">
                  <a:srgbClr val="000000">
                    <a:alpha val="43137"/>
                  </a:srgbClr>
                </a:outerShdw>
              </a:effectLst>
            </a:endParaRPr>
          </a:p>
        </p:txBody>
      </p:sp>
      <p:sp>
        <p:nvSpPr>
          <p:cNvPr id="9" name="8 Sola Bükülü Ok"/>
          <p:cNvSpPr/>
          <p:nvPr/>
        </p:nvSpPr>
        <p:spPr>
          <a:xfrm flipH="1">
            <a:off x="2987824" y="2708920"/>
            <a:ext cx="648072" cy="144016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0" name="9 Yuvarlatılmış Dikdörtgen"/>
          <p:cNvSpPr/>
          <p:nvPr/>
        </p:nvSpPr>
        <p:spPr>
          <a:xfrm>
            <a:off x="3635896" y="2564904"/>
            <a:ext cx="1008112"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smtClean="0">
                <a:effectLst>
                  <a:outerShdw blurRad="38100" dist="38100" dir="2700000" algn="tl">
                    <a:srgbClr val="000000">
                      <a:alpha val="43137"/>
                    </a:srgbClr>
                  </a:outerShdw>
                </a:effectLst>
              </a:rPr>
              <a:t>NADP</a:t>
            </a:r>
            <a:r>
              <a:rPr lang="tr-TR" b="1" baseline="30000" smtClean="0">
                <a:effectLst>
                  <a:outerShdw blurRad="38100" dist="38100" dir="2700000" algn="tl">
                    <a:srgbClr val="000000">
                      <a:alpha val="43137"/>
                    </a:srgbClr>
                  </a:outerShdw>
                </a:effectLst>
              </a:rPr>
              <a:t>+</a:t>
            </a:r>
            <a:endParaRPr lang="tr-TR" b="1" baseline="30000">
              <a:effectLst>
                <a:outerShdw blurRad="38100" dist="38100" dir="2700000" algn="tl">
                  <a:srgbClr val="000000">
                    <a:alpha val="43137"/>
                  </a:srgbClr>
                </a:outerShdw>
              </a:effectLst>
            </a:endParaRPr>
          </a:p>
        </p:txBody>
      </p:sp>
      <p:sp>
        <p:nvSpPr>
          <p:cNvPr id="11" name="10 Yuvarlatılmış Dikdörtgen"/>
          <p:cNvSpPr/>
          <p:nvPr/>
        </p:nvSpPr>
        <p:spPr>
          <a:xfrm>
            <a:off x="3635896" y="3789040"/>
            <a:ext cx="1008112"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smtClean="0">
                <a:effectLst>
                  <a:outerShdw blurRad="38100" dist="38100" dir="2700000" algn="tl">
                    <a:srgbClr val="000000">
                      <a:alpha val="43137"/>
                    </a:srgbClr>
                  </a:outerShdw>
                </a:effectLst>
              </a:rPr>
              <a:t>NADPH</a:t>
            </a:r>
            <a:endParaRPr lang="tr-TR" b="1">
              <a:effectLst>
                <a:outerShdw blurRad="38100" dist="38100" dir="2700000" algn="tl">
                  <a:srgbClr val="000000">
                    <a:alpha val="43137"/>
                  </a:srgbClr>
                </a:outerShdw>
              </a:effectLst>
            </a:endParaRPr>
          </a:p>
        </p:txBody>
      </p:sp>
      <p:sp>
        <p:nvSpPr>
          <p:cNvPr id="12" name="11 Sola Bükülü Ok"/>
          <p:cNvSpPr/>
          <p:nvPr/>
        </p:nvSpPr>
        <p:spPr>
          <a:xfrm flipH="1" flipV="1">
            <a:off x="5292080" y="2708920"/>
            <a:ext cx="648072" cy="144016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3" name="12 Sola Bükülü Ok"/>
          <p:cNvSpPr/>
          <p:nvPr/>
        </p:nvSpPr>
        <p:spPr>
          <a:xfrm flipV="1">
            <a:off x="4644008" y="2708920"/>
            <a:ext cx="648072" cy="144016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4" name="13 Yuvarlatılmış Dikdörtgen"/>
          <p:cNvSpPr/>
          <p:nvPr/>
        </p:nvSpPr>
        <p:spPr>
          <a:xfrm>
            <a:off x="5940152" y="3861048"/>
            <a:ext cx="79208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smtClean="0">
                <a:effectLst>
                  <a:outerShdw blurRad="38100" dist="38100" dir="2700000" algn="tl">
                    <a:srgbClr val="000000">
                      <a:alpha val="43137"/>
                    </a:srgbClr>
                  </a:outerShdw>
                </a:effectLst>
              </a:rPr>
              <a:t>GSSG</a:t>
            </a:r>
            <a:endParaRPr lang="tr-TR" b="1">
              <a:effectLst>
                <a:outerShdw blurRad="38100" dist="38100" dir="2700000" algn="tl">
                  <a:srgbClr val="000000">
                    <a:alpha val="43137"/>
                  </a:srgbClr>
                </a:outerShdw>
              </a:effectLst>
            </a:endParaRPr>
          </a:p>
        </p:txBody>
      </p:sp>
      <p:sp>
        <p:nvSpPr>
          <p:cNvPr id="15" name="14 Yuvarlatılmış Dikdörtgen"/>
          <p:cNvSpPr/>
          <p:nvPr/>
        </p:nvSpPr>
        <p:spPr>
          <a:xfrm>
            <a:off x="5940152" y="2636912"/>
            <a:ext cx="79208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smtClean="0">
                <a:effectLst>
                  <a:outerShdw blurRad="38100" dist="38100" dir="2700000" algn="tl">
                    <a:srgbClr val="000000">
                      <a:alpha val="43137"/>
                    </a:srgbClr>
                  </a:outerShdw>
                </a:effectLst>
              </a:rPr>
              <a:t>2GSH</a:t>
            </a:r>
            <a:endParaRPr lang="tr-TR" b="1">
              <a:effectLst>
                <a:outerShdw blurRad="38100" dist="38100" dir="2700000" algn="tl">
                  <a:srgbClr val="000000">
                    <a:alpha val="43137"/>
                  </a:srgbClr>
                </a:outerShdw>
              </a:effectLst>
            </a:endParaRPr>
          </a:p>
        </p:txBody>
      </p:sp>
      <p:sp>
        <p:nvSpPr>
          <p:cNvPr id="16" name="15 Sola Bükülü Ok"/>
          <p:cNvSpPr/>
          <p:nvPr/>
        </p:nvSpPr>
        <p:spPr>
          <a:xfrm>
            <a:off x="6732240" y="2708920"/>
            <a:ext cx="648072" cy="144016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7" name="16 Sola Bükülü Ok"/>
          <p:cNvSpPr/>
          <p:nvPr/>
        </p:nvSpPr>
        <p:spPr>
          <a:xfrm flipH="1">
            <a:off x="7380312" y="2708920"/>
            <a:ext cx="648072" cy="144016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8" name="17 Yuvarlatılmış Dikdörtgen"/>
          <p:cNvSpPr/>
          <p:nvPr/>
        </p:nvSpPr>
        <p:spPr>
          <a:xfrm>
            <a:off x="8028384" y="2276872"/>
            <a:ext cx="86409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smtClean="0">
                <a:effectLst>
                  <a:outerShdw blurRad="38100" dist="38100" dir="2700000" algn="tl">
                    <a:srgbClr val="000000">
                      <a:alpha val="43137"/>
                    </a:srgbClr>
                  </a:outerShdw>
                </a:effectLst>
              </a:rPr>
              <a:t>ROOH</a:t>
            </a:r>
          </a:p>
        </p:txBody>
      </p:sp>
      <p:sp>
        <p:nvSpPr>
          <p:cNvPr id="20" name="19 Yuvarlatılmış Dikdörtgen"/>
          <p:cNvSpPr/>
          <p:nvPr/>
        </p:nvSpPr>
        <p:spPr>
          <a:xfrm>
            <a:off x="8028384" y="3501008"/>
            <a:ext cx="86409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smtClean="0">
                <a:effectLst>
                  <a:outerShdw blurRad="38100" dist="38100" dir="2700000" algn="tl">
                    <a:srgbClr val="000000">
                      <a:alpha val="43137"/>
                    </a:srgbClr>
                  </a:outerShdw>
                </a:effectLst>
              </a:rPr>
              <a:t>ROH </a:t>
            </a:r>
          </a:p>
          <a:p>
            <a:pPr algn="ctr"/>
            <a:r>
              <a:rPr lang="tr-TR" b="1" smtClean="0">
                <a:effectLst>
                  <a:outerShdw blurRad="38100" dist="38100" dir="2700000" algn="tl">
                    <a:srgbClr val="000000">
                      <a:alpha val="43137"/>
                    </a:srgbClr>
                  </a:outerShdw>
                </a:effectLst>
              </a:rPr>
              <a:t>+ </a:t>
            </a:r>
          </a:p>
          <a:p>
            <a:pPr algn="ctr"/>
            <a:r>
              <a:rPr lang="tr-TR" b="1" smtClean="0">
                <a:effectLst>
                  <a:outerShdw blurRad="38100" dist="38100" dir="2700000" algn="tl">
                    <a:srgbClr val="000000">
                      <a:alpha val="43137"/>
                    </a:srgbClr>
                  </a:outerShdw>
                </a:effectLst>
              </a:rPr>
              <a:t>H</a:t>
            </a:r>
            <a:r>
              <a:rPr lang="tr-TR" b="1" baseline="-25000" smtClean="0">
                <a:effectLst>
                  <a:outerShdw blurRad="38100" dist="38100" dir="2700000" algn="tl">
                    <a:srgbClr val="000000">
                      <a:alpha val="43137"/>
                    </a:srgbClr>
                  </a:outerShdw>
                </a:effectLst>
              </a:rPr>
              <a:t>2</a:t>
            </a:r>
            <a:r>
              <a:rPr lang="tr-TR" b="1" smtClean="0">
                <a:effectLst>
                  <a:outerShdw blurRad="38100" dist="38100" dir="2700000" algn="tl">
                    <a:srgbClr val="000000">
                      <a:alpha val="43137"/>
                    </a:srgbClr>
                  </a:outerShdw>
                </a:effectLst>
              </a:rPr>
              <a:t>O</a:t>
            </a:r>
            <a:endParaRPr lang="tr-TR" b="1" baseline="-25000">
              <a:effectLst>
                <a:outerShdw blurRad="38100" dist="38100" dir="2700000" algn="tl">
                  <a:srgbClr val="000000">
                    <a:alpha val="43137"/>
                  </a:srgbClr>
                </a:outerShdw>
              </a:effectLst>
            </a:endParaRPr>
          </a:p>
        </p:txBody>
      </p:sp>
      <p:sp>
        <p:nvSpPr>
          <p:cNvPr id="21" name="20 Yuvarlatılmış Dikdörtgen"/>
          <p:cNvSpPr/>
          <p:nvPr/>
        </p:nvSpPr>
        <p:spPr>
          <a:xfrm>
            <a:off x="7092280" y="3212976"/>
            <a:ext cx="648072" cy="4320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b="1" smtClean="0">
                <a:effectLst>
                  <a:outerShdw blurRad="38100" dist="38100" dir="2700000" algn="tl">
                    <a:srgbClr val="000000">
                      <a:alpha val="43137"/>
                    </a:srgbClr>
                  </a:outerShdw>
                </a:effectLst>
              </a:rPr>
              <a:t>GPx</a:t>
            </a:r>
            <a:endParaRPr lang="tr-TR" b="1">
              <a:effectLst>
                <a:outerShdw blurRad="38100" dist="38100" dir="2700000" algn="tl">
                  <a:srgbClr val="000000">
                    <a:alpha val="43137"/>
                  </a:srgbClr>
                </a:outerShdw>
              </a:effectLst>
            </a:endParaRPr>
          </a:p>
        </p:txBody>
      </p:sp>
      <p:sp>
        <p:nvSpPr>
          <p:cNvPr id="22" name="21 Yuvarlatılmış Dikdörtgen"/>
          <p:cNvSpPr/>
          <p:nvPr/>
        </p:nvSpPr>
        <p:spPr>
          <a:xfrm>
            <a:off x="2411760" y="3212976"/>
            <a:ext cx="1008112" cy="4320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b="1" smtClean="0">
                <a:effectLst>
                  <a:outerShdw blurRad="38100" dist="38100" dir="2700000" algn="tl">
                    <a:srgbClr val="000000">
                      <a:alpha val="43137"/>
                    </a:srgbClr>
                  </a:outerShdw>
                </a:effectLst>
              </a:rPr>
              <a:t>G6PDH</a:t>
            </a:r>
            <a:endParaRPr lang="tr-TR" b="1">
              <a:effectLst>
                <a:outerShdw blurRad="38100" dist="38100" dir="2700000" algn="tl">
                  <a:srgbClr val="000000">
                    <a:alpha val="43137"/>
                  </a:srgbClr>
                </a:outerShdw>
              </a:effectLst>
            </a:endParaRPr>
          </a:p>
        </p:txBody>
      </p:sp>
      <p:sp>
        <p:nvSpPr>
          <p:cNvPr id="23" name="22 Yuvarlatılmış Dikdörtgen"/>
          <p:cNvSpPr/>
          <p:nvPr/>
        </p:nvSpPr>
        <p:spPr>
          <a:xfrm>
            <a:off x="4932040" y="3284984"/>
            <a:ext cx="648072" cy="4320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b="1" smtClean="0">
                <a:effectLst>
                  <a:outerShdw blurRad="38100" dist="38100" dir="2700000" algn="tl">
                    <a:srgbClr val="000000">
                      <a:alpha val="43137"/>
                    </a:srgbClr>
                  </a:outerShdw>
                </a:effectLst>
              </a:rPr>
              <a:t>GR</a:t>
            </a:r>
            <a:endParaRPr lang="tr-TR" b="1">
              <a:effectLst>
                <a:outerShdw blurRad="38100" dist="38100" dir="2700000" algn="tl">
                  <a:srgbClr val="000000">
                    <a:alpha val="43137"/>
                  </a:srgbClr>
                </a:outerShdw>
              </a:effectLst>
            </a:endParaRPr>
          </a:p>
        </p:txBody>
      </p:sp>
      <p:sp>
        <p:nvSpPr>
          <p:cNvPr id="24" name="23 Metin kutusu"/>
          <p:cNvSpPr txBox="1"/>
          <p:nvPr/>
        </p:nvSpPr>
        <p:spPr>
          <a:xfrm>
            <a:off x="683568" y="5517232"/>
            <a:ext cx="8280920" cy="369332"/>
          </a:xfrm>
          <a:prstGeom prst="rect">
            <a:avLst/>
          </a:prstGeom>
          <a:noFill/>
        </p:spPr>
        <p:txBody>
          <a:bodyPr wrap="square" rtlCol="0">
            <a:spAutoFit/>
          </a:bodyPr>
          <a:lstStyle/>
          <a:p>
            <a:r>
              <a:rPr lang="tr-TR" b="1" smtClean="0"/>
              <a:t>G6PDH</a:t>
            </a:r>
            <a:r>
              <a:rPr lang="tr-TR" smtClean="0"/>
              <a:t>: Glukoz-6-P-dehidrogenaz; </a:t>
            </a:r>
            <a:r>
              <a:rPr lang="tr-TR" b="1" smtClean="0"/>
              <a:t>GR</a:t>
            </a:r>
            <a:r>
              <a:rPr lang="tr-TR" smtClean="0"/>
              <a:t>: glutatyon redüktaz; </a:t>
            </a:r>
            <a:r>
              <a:rPr lang="tr-TR" b="1" smtClean="0"/>
              <a:t>GPx</a:t>
            </a:r>
            <a:r>
              <a:rPr lang="tr-TR" smtClean="0"/>
              <a:t>: glutatyon peroksidaz</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9"/>
            <a:ext cx="8229600" cy="1872207"/>
          </a:xfrm>
        </p:spPr>
        <p:txBody>
          <a:bodyPr>
            <a:normAutofit fontScale="92500" lnSpcReduction="20000"/>
          </a:bodyPr>
          <a:lstStyle/>
          <a:p>
            <a:r>
              <a:rPr lang="tr-TR" smtClean="0"/>
              <a:t>Eritrositlerde, oksidatif stresin işaretlerinden biri; Heinz cisimleridir.</a:t>
            </a:r>
          </a:p>
          <a:p>
            <a:pPr lvl="1"/>
            <a:r>
              <a:rPr lang="tr-TR" smtClean="0"/>
              <a:t>Heinz cisimleri; -SH grupları okside hale gelmiş denatüre hemoglobin moleküllerinden oluşan çözünmeyen birikintilerdir.</a:t>
            </a:r>
            <a:endParaRPr lang="tr-TR"/>
          </a:p>
        </p:txBody>
      </p:sp>
      <p:pic>
        <p:nvPicPr>
          <p:cNvPr id="25602" name="Picture 2" descr="Heinz Body Article - StatPearls"/>
          <p:cNvPicPr>
            <a:picLocks noChangeAspect="1" noChangeArrowheads="1"/>
          </p:cNvPicPr>
          <p:nvPr/>
        </p:nvPicPr>
        <p:blipFill>
          <a:blip r:embed="rId2" cstate="print"/>
          <a:srcRect/>
          <a:stretch>
            <a:fillRect/>
          </a:stretch>
        </p:blipFill>
        <p:spPr bwMode="auto">
          <a:xfrm>
            <a:off x="1619672" y="2321497"/>
            <a:ext cx="6048672" cy="453650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5"/>
            <a:ext cx="8229600" cy="3600399"/>
          </a:xfrm>
        </p:spPr>
        <p:txBody>
          <a:bodyPr>
            <a:normAutofit fontScale="92500" lnSpcReduction="20000"/>
          </a:bodyPr>
          <a:lstStyle/>
          <a:p>
            <a:r>
              <a:rPr lang="tr-TR" smtClean="0"/>
              <a:t>Oksijen gibi, karbondioksitin de sudaki çözünürlüğü düşüktür. Buna karşın, karbonik asit (H</a:t>
            </a:r>
            <a:r>
              <a:rPr lang="tr-TR" baseline="-25000" smtClean="0"/>
              <a:t>2</a:t>
            </a:r>
            <a:r>
              <a:rPr lang="tr-TR" smtClean="0"/>
              <a:t>CO</a:t>
            </a:r>
            <a:r>
              <a:rPr lang="tr-TR" baseline="-25000" smtClean="0"/>
              <a:t>3</a:t>
            </a:r>
            <a:r>
              <a:rPr lang="tr-TR" smtClean="0"/>
              <a:t>) ve bikarbonatın (HCO</a:t>
            </a:r>
            <a:r>
              <a:rPr lang="tr-TR" baseline="-25000" smtClean="0"/>
              <a:t>3</a:t>
            </a:r>
            <a:r>
              <a:rPr lang="tr-TR" baseline="30000" smtClean="0"/>
              <a:t>-</a:t>
            </a:r>
            <a:r>
              <a:rPr lang="tr-TR" smtClean="0"/>
              <a:t>) çözünürlüğü nispeten yüksektir.</a:t>
            </a:r>
          </a:p>
          <a:p>
            <a:endParaRPr lang="tr-TR" smtClean="0"/>
          </a:p>
          <a:p>
            <a:r>
              <a:rPr lang="tr-TR" smtClean="0"/>
              <a:t>Eritrositlerde yüksek miktarlarda karbonik anhidraz (CAH) enzimi bulunur. Bu sayede, CO</a:t>
            </a:r>
            <a:r>
              <a:rPr lang="tr-TR" baseline="-25000" smtClean="0"/>
              <a:t>2</a:t>
            </a:r>
            <a:r>
              <a:rPr lang="tr-TR" smtClean="0"/>
              <a:t>’in yaklaşık %70’i bikarbonata dönüştürülerek plazmada taşınır.</a:t>
            </a:r>
          </a:p>
        </p:txBody>
      </p:sp>
      <p:pic>
        <p:nvPicPr>
          <p:cNvPr id="1026" name="Picture 2"/>
          <p:cNvPicPr>
            <a:picLocks noChangeAspect="1" noChangeArrowheads="1"/>
          </p:cNvPicPr>
          <p:nvPr/>
        </p:nvPicPr>
        <p:blipFill>
          <a:blip r:embed="rId2" cstate="print"/>
          <a:srcRect/>
          <a:stretch>
            <a:fillRect/>
          </a:stretch>
        </p:blipFill>
        <p:spPr bwMode="auto">
          <a:xfrm>
            <a:off x="0" y="4686573"/>
            <a:ext cx="9144000" cy="2171427"/>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r>
              <a:rPr lang="tr-TR" smtClean="0"/>
              <a:t>CO</a:t>
            </a:r>
            <a:r>
              <a:rPr lang="tr-TR" baseline="-25000" smtClean="0"/>
              <a:t>2</a:t>
            </a:r>
            <a:r>
              <a:rPr lang="tr-TR" smtClean="0"/>
              <a:t>’in</a:t>
            </a:r>
          </a:p>
          <a:p>
            <a:pPr lvl="1"/>
            <a:r>
              <a:rPr lang="tr-TR" smtClean="0"/>
              <a:t>%70’i bikarbonat şeklinde plazmada</a:t>
            </a:r>
          </a:p>
          <a:p>
            <a:pPr lvl="1"/>
            <a:r>
              <a:rPr lang="tr-TR" smtClean="0"/>
              <a:t>%23’ü hemoglobine bağlanmış halde (karbaminohemoglobin)</a:t>
            </a:r>
          </a:p>
          <a:p>
            <a:pPr lvl="1"/>
            <a:r>
              <a:rPr lang="tr-TR" smtClean="0"/>
              <a:t>%7’si plazmada çözünmüş halde</a:t>
            </a:r>
          </a:p>
          <a:p>
            <a:pPr lvl="1">
              <a:buNone/>
            </a:pPr>
            <a:r>
              <a:rPr lang="tr-TR" smtClean="0"/>
              <a:t>taşınır.</a:t>
            </a:r>
          </a:p>
          <a:p>
            <a:pPr lvl="1">
              <a:buNone/>
            </a:pPr>
            <a:endParaRPr lang="tr-TR" smtClean="0"/>
          </a:p>
          <a:p>
            <a:r>
              <a:rPr lang="tr-TR" smtClean="0"/>
              <a:t>Karbaminohemoglobinde, CO</a:t>
            </a:r>
            <a:r>
              <a:rPr lang="tr-TR" baseline="-25000" smtClean="0"/>
              <a:t>2</a:t>
            </a:r>
            <a:r>
              <a:rPr lang="tr-TR" smtClean="0"/>
              <a:t> deoksihemoglobinin</a:t>
            </a:r>
            <a:r>
              <a:rPr lang="en-US" smtClean="0"/>
              <a:t> α- </a:t>
            </a:r>
            <a:r>
              <a:rPr lang="tr-TR" smtClean="0"/>
              <a:t>ve</a:t>
            </a:r>
            <a:r>
              <a:rPr lang="en-US" smtClean="0"/>
              <a:t> β-</a:t>
            </a:r>
            <a:r>
              <a:rPr lang="tr-TR" smtClean="0"/>
              <a:t>zincirlerindeki N-terminal amino gruplarına bağlanmıştır.</a:t>
            </a:r>
          </a:p>
          <a:p>
            <a:pPr lvl="1"/>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arbon dioxide transport"/>
          <p:cNvPicPr>
            <a:picLocks noChangeAspect="1" noChangeArrowheads="1"/>
          </p:cNvPicPr>
          <p:nvPr/>
        </p:nvPicPr>
        <p:blipFill>
          <a:blip r:embed="rId2" cstate="print"/>
          <a:srcRect/>
          <a:stretch>
            <a:fillRect/>
          </a:stretch>
        </p:blipFill>
        <p:spPr bwMode="auto">
          <a:xfrm>
            <a:off x="0" y="1052736"/>
            <a:ext cx="9144000" cy="485335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120680"/>
          </a:xfrm>
        </p:spPr>
        <p:txBody>
          <a:bodyPr>
            <a:normAutofit fontScale="92500" lnSpcReduction="20000"/>
          </a:bodyPr>
          <a:lstStyle/>
          <a:p>
            <a:r>
              <a:rPr lang="tr-TR" smtClean="0"/>
              <a:t>Eritrositlerin yaklaşık olarak 120 günlük bir ömürleri vardır.</a:t>
            </a:r>
          </a:p>
          <a:p>
            <a:endParaRPr lang="tr-TR" smtClean="0"/>
          </a:p>
          <a:p>
            <a:r>
              <a:rPr lang="tr-TR" smtClean="0"/>
              <a:t>Her gün yaklaşık olarak 200 milyar (saniyede 2-3 milyon kadar) yeni eritrositin üretilmesi gerekir.</a:t>
            </a:r>
          </a:p>
          <a:p>
            <a:endParaRPr lang="tr-TR" smtClean="0"/>
          </a:p>
          <a:p>
            <a:r>
              <a:rPr lang="tr-TR" smtClean="0"/>
              <a:t>Eritropoietin (EPO) hipoksiye cevap olarak böbrekler tarafından salgılanır. Bu molekül kemik iliğinde eritrosit üretiminden sorumlu başlıca faktördür.</a:t>
            </a:r>
          </a:p>
          <a:p>
            <a:endParaRPr lang="tr-TR" smtClean="0"/>
          </a:p>
          <a:p>
            <a:r>
              <a:rPr lang="tr-TR" smtClean="0"/>
              <a:t>Eritrositin oluşum aşamaları: Eritroblast -&gt; Retikülosit -&gt; Eritrosit.</a:t>
            </a:r>
          </a:p>
          <a:p>
            <a:endParaRPr lang="tr-TR" smtClean="0"/>
          </a:p>
          <a:p>
            <a:endParaRPr lang="tr-TR" smtClean="0"/>
          </a:p>
          <a:p>
            <a:endParaRPr lang="tr-TR" smtClean="0"/>
          </a:p>
          <a:p>
            <a:endParaRPr lang="tr-TR" smtClean="0"/>
          </a:p>
          <a:p>
            <a:endParaRPr lang="tr-TR" smtClean="0"/>
          </a:p>
          <a:p>
            <a:endParaRPr lang="tr-TR" smtClean="0"/>
          </a:p>
          <a:p>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9"/>
            <a:ext cx="8229600" cy="1440160"/>
          </a:xfrm>
        </p:spPr>
        <p:txBody>
          <a:bodyPr>
            <a:normAutofit fontScale="85000" lnSpcReduction="10000"/>
          </a:bodyPr>
          <a:lstStyle/>
          <a:p>
            <a:r>
              <a:rPr lang="tr-TR" smtClean="0"/>
              <a:t>Eritrosit membran proteinleri, elektroforetik olarak ayrıldıklarında oluşturdukları bantlara göre gruplandırılmaktadır.</a:t>
            </a:r>
            <a:endParaRPr lang="tr-TR"/>
          </a:p>
        </p:txBody>
      </p:sp>
      <p:graphicFrame>
        <p:nvGraphicFramePr>
          <p:cNvPr id="4" name="3 Tablo"/>
          <p:cNvGraphicFramePr>
            <a:graphicFrameLocks noGrp="1"/>
          </p:cNvGraphicFramePr>
          <p:nvPr/>
        </p:nvGraphicFramePr>
        <p:xfrm>
          <a:off x="0" y="1700808"/>
          <a:ext cx="9144000" cy="4877160"/>
        </p:xfrm>
        <a:graphic>
          <a:graphicData uri="http://schemas.openxmlformats.org/drawingml/2006/table">
            <a:tbl>
              <a:tblPr firstRow="1" bandRow="1">
                <a:tableStyleId>{5C22544A-7EE6-4342-B048-85BDC9FD1C3A}</a:tableStyleId>
              </a:tblPr>
              <a:tblGrid>
                <a:gridCol w="802956"/>
                <a:gridCol w="3443550"/>
                <a:gridCol w="2448747"/>
                <a:gridCol w="2448747"/>
              </a:tblGrid>
              <a:tr h="144016">
                <a:tc>
                  <a:txBody>
                    <a:bodyPr/>
                    <a:lstStyle/>
                    <a:p>
                      <a:pPr algn="ctr"/>
                      <a:r>
                        <a:rPr lang="tr-TR" smtClean="0"/>
                        <a:t>Bant</a:t>
                      </a:r>
                      <a:endParaRPr lang="tr-TR"/>
                    </a:p>
                  </a:txBody>
                  <a:tcPr/>
                </a:tc>
                <a:tc>
                  <a:txBody>
                    <a:bodyPr/>
                    <a:lstStyle/>
                    <a:p>
                      <a:pPr algn="ctr"/>
                      <a:r>
                        <a:rPr lang="tr-TR" smtClean="0"/>
                        <a:t>Protein</a:t>
                      </a:r>
                      <a:endParaRPr lang="tr-TR"/>
                    </a:p>
                  </a:txBody>
                  <a:tcPr/>
                </a:tc>
                <a:tc>
                  <a:txBody>
                    <a:bodyPr/>
                    <a:lstStyle/>
                    <a:p>
                      <a:pPr algn="ctr"/>
                      <a:r>
                        <a:rPr lang="tr-TR" smtClean="0"/>
                        <a:t>Molekül Kütlesi (kDa)</a:t>
                      </a:r>
                      <a:endParaRPr lang="tr-TR"/>
                    </a:p>
                  </a:txBody>
                  <a:tcPr/>
                </a:tc>
                <a:tc>
                  <a:txBody>
                    <a:bodyPr/>
                    <a:lstStyle/>
                    <a:p>
                      <a:pPr algn="ctr"/>
                      <a:r>
                        <a:rPr lang="tr-TR" smtClean="0"/>
                        <a:t>İlişkili Hastalık</a:t>
                      </a:r>
                      <a:endParaRPr lang="tr-TR"/>
                    </a:p>
                  </a:txBody>
                  <a:tcPr/>
                </a:tc>
              </a:tr>
              <a:tr h="375950">
                <a:tc>
                  <a:txBody>
                    <a:bodyPr/>
                    <a:lstStyle/>
                    <a:p>
                      <a:pPr algn="ctr"/>
                      <a:r>
                        <a:rPr lang="tr-TR" smtClean="0"/>
                        <a:t>1</a:t>
                      </a:r>
                      <a:endParaRPr lang="tr-TR"/>
                    </a:p>
                  </a:txBody>
                  <a:tcPr/>
                </a:tc>
                <a:tc>
                  <a:txBody>
                    <a:bodyPr/>
                    <a:lstStyle/>
                    <a:p>
                      <a:pPr algn="ctr"/>
                      <a:r>
                        <a:rPr lang="el-GR" smtClean="0"/>
                        <a:t>α</a:t>
                      </a:r>
                      <a:r>
                        <a:rPr lang="tr-TR" smtClean="0"/>
                        <a:t> spektrin</a:t>
                      </a:r>
                      <a:endParaRPr lang="tr-TR"/>
                    </a:p>
                  </a:txBody>
                  <a:tcPr/>
                </a:tc>
                <a:tc>
                  <a:txBody>
                    <a:bodyPr/>
                    <a:lstStyle/>
                    <a:p>
                      <a:pPr algn="ctr"/>
                      <a:r>
                        <a:rPr lang="tr-TR" smtClean="0"/>
                        <a:t>240</a:t>
                      </a:r>
                      <a:endParaRPr lang="tr-TR"/>
                    </a:p>
                  </a:txBody>
                  <a:tcPr/>
                </a:tc>
                <a:tc>
                  <a:txBody>
                    <a:bodyPr/>
                    <a:lstStyle/>
                    <a:p>
                      <a:pPr algn="ctr"/>
                      <a:r>
                        <a:rPr lang="tr-TR" sz="1800" b="0" i="0" kern="1200" smtClean="0">
                          <a:solidFill>
                            <a:schemeClr val="dk1"/>
                          </a:solidFill>
                          <a:latin typeface="+mn-lt"/>
                          <a:ea typeface="+mn-ea"/>
                          <a:cs typeface="+mn-cs"/>
                        </a:rPr>
                        <a:t>HE, HS, HPP</a:t>
                      </a:r>
                      <a:endParaRPr lang="tr-TR"/>
                    </a:p>
                  </a:txBody>
                  <a:tcPr/>
                </a:tc>
              </a:tr>
              <a:tr h="375950">
                <a:tc>
                  <a:txBody>
                    <a:bodyPr/>
                    <a:lstStyle/>
                    <a:p>
                      <a:pPr algn="ctr"/>
                      <a:r>
                        <a:rPr lang="tr-TR" smtClean="0"/>
                        <a:t>2</a:t>
                      </a:r>
                      <a:endParaRPr lang="tr-T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mtClean="0"/>
                        <a:t>β</a:t>
                      </a:r>
                      <a:r>
                        <a:rPr lang="tr-TR" baseline="0" smtClean="0"/>
                        <a:t> </a:t>
                      </a:r>
                      <a:r>
                        <a:rPr lang="tr-TR" smtClean="0"/>
                        <a:t>spektrin</a:t>
                      </a:r>
                    </a:p>
                  </a:txBody>
                  <a:tcPr/>
                </a:tc>
                <a:tc>
                  <a:txBody>
                    <a:bodyPr/>
                    <a:lstStyle/>
                    <a:p>
                      <a:pPr algn="ctr"/>
                      <a:r>
                        <a:rPr lang="tr-TR" smtClean="0"/>
                        <a:t>220</a:t>
                      </a:r>
                      <a:endParaRPr lang="tr-TR"/>
                    </a:p>
                  </a:txBody>
                  <a:tcPr/>
                </a:tc>
                <a:tc>
                  <a:txBody>
                    <a:bodyPr/>
                    <a:lstStyle/>
                    <a:p>
                      <a:pPr algn="ctr"/>
                      <a:r>
                        <a:rPr lang="tr-TR" sz="1800" b="0" i="0" kern="1200" smtClean="0">
                          <a:solidFill>
                            <a:schemeClr val="dk1"/>
                          </a:solidFill>
                          <a:latin typeface="+mn-lt"/>
                          <a:ea typeface="+mn-ea"/>
                          <a:cs typeface="+mn-cs"/>
                        </a:rPr>
                        <a:t>HE, HS</a:t>
                      </a:r>
                      <a:endParaRPr lang="tr-TR"/>
                    </a:p>
                  </a:txBody>
                  <a:tcPr/>
                </a:tc>
              </a:tr>
              <a:tr h="375950">
                <a:tc>
                  <a:txBody>
                    <a:bodyPr/>
                    <a:lstStyle/>
                    <a:p>
                      <a:pPr algn="ctr"/>
                      <a:r>
                        <a:rPr lang="tr-TR" smtClean="0"/>
                        <a:t>2.1</a:t>
                      </a:r>
                      <a:endParaRPr lang="tr-TR"/>
                    </a:p>
                  </a:txBody>
                  <a:tcPr/>
                </a:tc>
                <a:tc>
                  <a:txBody>
                    <a:bodyPr/>
                    <a:lstStyle/>
                    <a:p>
                      <a:pPr algn="ctr"/>
                      <a:r>
                        <a:rPr lang="tr-TR" smtClean="0"/>
                        <a:t>Ankirin</a:t>
                      </a:r>
                      <a:endParaRPr lang="tr-TR"/>
                    </a:p>
                  </a:txBody>
                  <a:tcPr/>
                </a:tc>
                <a:tc>
                  <a:txBody>
                    <a:bodyPr/>
                    <a:lstStyle/>
                    <a:p>
                      <a:pPr algn="ctr"/>
                      <a:r>
                        <a:rPr lang="tr-TR" smtClean="0"/>
                        <a:t>210</a:t>
                      </a:r>
                      <a:endParaRPr lang="tr-TR"/>
                    </a:p>
                  </a:txBody>
                  <a:tcPr/>
                </a:tc>
                <a:tc>
                  <a:txBody>
                    <a:bodyPr/>
                    <a:lstStyle/>
                    <a:p>
                      <a:pPr algn="ctr"/>
                      <a:endParaRPr lang="tr-TR"/>
                    </a:p>
                  </a:txBody>
                  <a:tcPr/>
                </a:tc>
              </a:tr>
              <a:tr h="375950">
                <a:tc>
                  <a:txBody>
                    <a:bodyPr/>
                    <a:lstStyle/>
                    <a:p>
                      <a:pPr algn="ctr"/>
                      <a:r>
                        <a:rPr lang="tr-TR" smtClean="0"/>
                        <a:t>2.2</a:t>
                      </a:r>
                      <a:endParaRPr lang="tr-T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mtClean="0"/>
                        <a:t>Ankirin</a:t>
                      </a:r>
                    </a:p>
                  </a:txBody>
                  <a:tcPr/>
                </a:tc>
                <a:tc>
                  <a:txBody>
                    <a:bodyPr/>
                    <a:lstStyle/>
                    <a:p>
                      <a:pPr algn="ctr"/>
                      <a:r>
                        <a:rPr lang="tr-TR" smtClean="0"/>
                        <a:t>195</a:t>
                      </a:r>
                      <a:endParaRPr lang="tr-TR"/>
                    </a:p>
                  </a:txBody>
                  <a:tcPr/>
                </a:tc>
                <a:tc>
                  <a:txBody>
                    <a:bodyPr/>
                    <a:lstStyle/>
                    <a:p>
                      <a:pPr algn="ctr"/>
                      <a:endParaRPr lang="tr-TR"/>
                    </a:p>
                  </a:txBody>
                  <a:tcPr/>
                </a:tc>
              </a:tr>
              <a:tr h="375950">
                <a:tc>
                  <a:txBody>
                    <a:bodyPr/>
                    <a:lstStyle/>
                    <a:p>
                      <a:pPr algn="ctr"/>
                      <a:r>
                        <a:rPr lang="tr-TR" smtClean="0"/>
                        <a:t>2.3</a:t>
                      </a:r>
                      <a:endParaRPr lang="tr-TR"/>
                    </a:p>
                  </a:txBody>
                  <a:tcPr/>
                </a:tc>
                <a:tc>
                  <a:txBody>
                    <a:bodyPr/>
                    <a:lstStyle/>
                    <a:p>
                      <a:pPr algn="ctr"/>
                      <a:r>
                        <a:rPr lang="tr-TR" smtClean="0"/>
                        <a:t>Ankirin</a:t>
                      </a:r>
                      <a:endParaRPr lang="tr-TR"/>
                    </a:p>
                  </a:txBody>
                  <a:tcPr/>
                </a:tc>
                <a:tc>
                  <a:txBody>
                    <a:bodyPr/>
                    <a:lstStyle/>
                    <a:p>
                      <a:pPr algn="ctr"/>
                      <a:r>
                        <a:rPr lang="tr-TR" smtClean="0"/>
                        <a:t>175</a:t>
                      </a:r>
                      <a:endParaRPr lang="tr-TR"/>
                    </a:p>
                  </a:txBody>
                  <a:tcPr/>
                </a:tc>
                <a:tc>
                  <a:txBody>
                    <a:bodyPr/>
                    <a:lstStyle/>
                    <a:p>
                      <a:pPr algn="ctr"/>
                      <a:endParaRPr lang="tr-TR"/>
                    </a:p>
                  </a:txBody>
                  <a:tcPr/>
                </a:tc>
              </a:tr>
              <a:tr h="375950">
                <a:tc>
                  <a:txBody>
                    <a:bodyPr/>
                    <a:lstStyle/>
                    <a:p>
                      <a:pPr algn="ctr"/>
                      <a:r>
                        <a:rPr lang="tr-TR" smtClean="0"/>
                        <a:t>2.6</a:t>
                      </a:r>
                      <a:endParaRPr lang="tr-TR"/>
                    </a:p>
                  </a:txBody>
                  <a:tcPr/>
                </a:tc>
                <a:tc>
                  <a:txBody>
                    <a:bodyPr/>
                    <a:lstStyle/>
                    <a:p>
                      <a:pPr algn="ctr"/>
                      <a:r>
                        <a:rPr lang="tr-TR" smtClean="0"/>
                        <a:t>Ankirin</a:t>
                      </a:r>
                      <a:endParaRPr lang="tr-TR"/>
                    </a:p>
                  </a:txBody>
                  <a:tcPr/>
                </a:tc>
                <a:tc>
                  <a:txBody>
                    <a:bodyPr/>
                    <a:lstStyle/>
                    <a:p>
                      <a:pPr algn="ctr"/>
                      <a:r>
                        <a:rPr lang="tr-TR" smtClean="0"/>
                        <a:t>145</a:t>
                      </a:r>
                      <a:endParaRPr lang="tr-TR"/>
                    </a:p>
                  </a:txBody>
                  <a:tcPr/>
                </a:tc>
                <a:tc>
                  <a:txBody>
                    <a:bodyPr/>
                    <a:lstStyle/>
                    <a:p>
                      <a:pPr algn="ctr"/>
                      <a:endParaRPr lang="tr-TR"/>
                    </a:p>
                  </a:txBody>
                  <a:tcPr/>
                </a:tc>
              </a:tr>
              <a:tr h="375950">
                <a:tc>
                  <a:txBody>
                    <a:bodyPr/>
                    <a:lstStyle/>
                    <a:p>
                      <a:pPr algn="ctr"/>
                      <a:r>
                        <a:rPr lang="tr-TR" smtClean="0"/>
                        <a:t>3</a:t>
                      </a:r>
                      <a:endParaRPr lang="tr-TR"/>
                    </a:p>
                  </a:txBody>
                  <a:tcPr/>
                </a:tc>
                <a:tc>
                  <a:txBody>
                    <a:bodyPr/>
                    <a:lstStyle/>
                    <a:p>
                      <a:pPr algn="ctr"/>
                      <a:r>
                        <a:rPr lang="tr-TR" smtClean="0"/>
                        <a:t>Anyon exchange protein</a:t>
                      </a:r>
                      <a:endParaRPr lang="tr-TR"/>
                    </a:p>
                  </a:txBody>
                  <a:tcPr/>
                </a:tc>
                <a:tc>
                  <a:txBody>
                    <a:bodyPr/>
                    <a:lstStyle/>
                    <a:p>
                      <a:pPr algn="ctr"/>
                      <a:r>
                        <a:rPr lang="tr-TR" smtClean="0"/>
                        <a:t>100</a:t>
                      </a:r>
                      <a:endParaRPr lang="tr-TR"/>
                    </a:p>
                  </a:txBody>
                  <a:tcPr/>
                </a:tc>
                <a:tc>
                  <a:txBody>
                    <a:bodyPr/>
                    <a:lstStyle/>
                    <a:p>
                      <a:pPr algn="ctr"/>
                      <a:endParaRPr lang="tr-TR"/>
                    </a:p>
                  </a:txBody>
                  <a:tcPr/>
                </a:tc>
              </a:tr>
              <a:tr h="375950">
                <a:tc>
                  <a:txBody>
                    <a:bodyPr/>
                    <a:lstStyle/>
                    <a:p>
                      <a:pPr algn="ctr"/>
                      <a:r>
                        <a:rPr lang="tr-TR" smtClean="0"/>
                        <a:t>4.1</a:t>
                      </a:r>
                      <a:endParaRPr lang="tr-TR"/>
                    </a:p>
                  </a:txBody>
                  <a:tcPr/>
                </a:tc>
                <a:tc>
                  <a:txBody>
                    <a:bodyPr/>
                    <a:lstStyle/>
                    <a:p>
                      <a:pPr algn="ctr"/>
                      <a:r>
                        <a:rPr lang="tr-TR" smtClean="0"/>
                        <a:t>Protein 4.1</a:t>
                      </a:r>
                      <a:endParaRPr lang="tr-TR"/>
                    </a:p>
                  </a:txBody>
                  <a:tcPr/>
                </a:tc>
                <a:tc>
                  <a:txBody>
                    <a:bodyPr/>
                    <a:lstStyle/>
                    <a:p>
                      <a:pPr algn="ctr"/>
                      <a:r>
                        <a:rPr lang="tr-TR" smtClean="0"/>
                        <a:t>80</a:t>
                      </a:r>
                      <a:endParaRPr lang="tr-TR"/>
                    </a:p>
                  </a:txBody>
                  <a:tcPr/>
                </a:tc>
                <a:tc>
                  <a:txBody>
                    <a:bodyPr/>
                    <a:lstStyle/>
                    <a:p>
                      <a:pPr algn="ctr"/>
                      <a:endParaRPr lang="tr-TR"/>
                    </a:p>
                  </a:txBody>
                  <a:tcPr/>
                </a:tc>
              </a:tr>
              <a:tr h="375950">
                <a:tc>
                  <a:txBody>
                    <a:bodyPr/>
                    <a:lstStyle/>
                    <a:p>
                      <a:pPr algn="ctr"/>
                      <a:r>
                        <a:rPr lang="tr-TR" smtClean="0"/>
                        <a:t>5</a:t>
                      </a:r>
                      <a:endParaRPr lang="tr-TR"/>
                    </a:p>
                  </a:txBody>
                  <a:tcPr/>
                </a:tc>
                <a:tc>
                  <a:txBody>
                    <a:bodyPr/>
                    <a:lstStyle/>
                    <a:p>
                      <a:pPr algn="ctr"/>
                      <a:r>
                        <a:rPr lang="tr-TR" smtClean="0"/>
                        <a:t>Aktin</a:t>
                      </a:r>
                      <a:endParaRPr lang="tr-TR"/>
                    </a:p>
                  </a:txBody>
                  <a:tcPr/>
                </a:tc>
                <a:tc>
                  <a:txBody>
                    <a:bodyPr/>
                    <a:lstStyle/>
                    <a:p>
                      <a:pPr algn="ctr"/>
                      <a:r>
                        <a:rPr lang="tr-TR" smtClean="0"/>
                        <a:t>43</a:t>
                      </a:r>
                      <a:endParaRPr lang="tr-TR"/>
                    </a:p>
                  </a:txBody>
                  <a:tcPr/>
                </a:tc>
                <a:tc>
                  <a:txBody>
                    <a:bodyPr/>
                    <a:lstStyle/>
                    <a:p>
                      <a:pPr algn="ctr"/>
                      <a:endParaRPr lang="tr-TR"/>
                    </a:p>
                  </a:txBody>
                  <a:tcPr/>
                </a:tc>
              </a:tr>
              <a:tr h="375950">
                <a:tc>
                  <a:txBody>
                    <a:bodyPr/>
                    <a:lstStyle/>
                    <a:p>
                      <a:pPr algn="ctr"/>
                      <a:r>
                        <a:rPr lang="tr-TR" smtClean="0"/>
                        <a:t>6</a:t>
                      </a:r>
                      <a:endParaRPr lang="tr-TR"/>
                    </a:p>
                  </a:txBody>
                  <a:tcPr/>
                </a:tc>
                <a:tc>
                  <a:txBody>
                    <a:bodyPr/>
                    <a:lstStyle/>
                    <a:p>
                      <a:pPr algn="ctr"/>
                      <a:r>
                        <a:rPr lang="tr-TR" smtClean="0"/>
                        <a:t>Gliseraldehit-3-P-dehidrogenaz</a:t>
                      </a:r>
                      <a:endParaRPr lang="tr-TR"/>
                    </a:p>
                  </a:txBody>
                  <a:tcPr/>
                </a:tc>
                <a:tc>
                  <a:txBody>
                    <a:bodyPr/>
                    <a:lstStyle/>
                    <a:p>
                      <a:pPr algn="ctr"/>
                      <a:r>
                        <a:rPr lang="tr-TR" smtClean="0"/>
                        <a:t>35</a:t>
                      </a:r>
                      <a:endParaRPr lang="tr-TR"/>
                    </a:p>
                  </a:txBody>
                  <a:tcPr/>
                </a:tc>
                <a:tc>
                  <a:txBody>
                    <a:bodyPr/>
                    <a:lstStyle/>
                    <a:p>
                      <a:pPr algn="ctr"/>
                      <a:endParaRPr lang="tr-TR"/>
                    </a:p>
                  </a:txBody>
                  <a:tcPr/>
                </a:tc>
              </a:tr>
              <a:tr h="375950">
                <a:tc>
                  <a:txBody>
                    <a:bodyPr/>
                    <a:lstStyle/>
                    <a:p>
                      <a:pPr algn="ctr"/>
                      <a:r>
                        <a:rPr lang="tr-TR" smtClean="0"/>
                        <a:t>7</a:t>
                      </a:r>
                      <a:endParaRPr lang="tr-TR"/>
                    </a:p>
                  </a:txBody>
                  <a:tcPr/>
                </a:tc>
                <a:tc>
                  <a:txBody>
                    <a:bodyPr/>
                    <a:lstStyle/>
                    <a:p>
                      <a:pPr algn="ctr"/>
                      <a:r>
                        <a:rPr lang="tr-TR" smtClean="0"/>
                        <a:t>Tropomiyozin</a:t>
                      </a:r>
                      <a:endParaRPr lang="tr-TR"/>
                    </a:p>
                  </a:txBody>
                  <a:tcPr/>
                </a:tc>
                <a:tc>
                  <a:txBody>
                    <a:bodyPr/>
                    <a:lstStyle/>
                    <a:p>
                      <a:pPr algn="ctr"/>
                      <a:r>
                        <a:rPr lang="tr-TR" smtClean="0"/>
                        <a:t>29</a:t>
                      </a:r>
                      <a:endParaRPr lang="tr-TR"/>
                    </a:p>
                  </a:txBody>
                  <a:tcPr/>
                </a:tc>
                <a:tc>
                  <a:txBody>
                    <a:bodyPr/>
                    <a:lstStyle/>
                    <a:p>
                      <a:pPr algn="ctr"/>
                      <a:endParaRPr lang="tr-TR"/>
                    </a:p>
                  </a:txBody>
                  <a:tcPr/>
                </a:tc>
              </a:tr>
              <a:tr h="375950">
                <a:tc>
                  <a:txBody>
                    <a:bodyPr/>
                    <a:lstStyle/>
                    <a:p>
                      <a:pPr algn="ctr"/>
                      <a:r>
                        <a:rPr lang="tr-TR" smtClean="0"/>
                        <a:t>8</a:t>
                      </a:r>
                      <a:endParaRPr lang="tr-TR"/>
                    </a:p>
                  </a:txBody>
                  <a:tcPr/>
                </a:tc>
                <a:tc>
                  <a:txBody>
                    <a:bodyPr/>
                    <a:lstStyle/>
                    <a:p>
                      <a:pPr algn="ctr"/>
                      <a:r>
                        <a:rPr lang="tr-TR" smtClean="0"/>
                        <a:t>Glikoforinler</a:t>
                      </a:r>
                      <a:endParaRPr lang="tr-TR"/>
                    </a:p>
                  </a:txBody>
                  <a:tcPr/>
                </a:tc>
                <a:tc>
                  <a:txBody>
                    <a:bodyPr/>
                    <a:lstStyle/>
                    <a:p>
                      <a:pPr algn="ctr"/>
                      <a:r>
                        <a:rPr lang="tr-TR" smtClean="0"/>
                        <a:t>23, 28,</a:t>
                      </a:r>
                      <a:r>
                        <a:rPr lang="tr-TR" baseline="0" smtClean="0"/>
                        <a:t> 31</a:t>
                      </a:r>
                      <a:endParaRPr lang="tr-TR"/>
                    </a:p>
                  </a:txBody>
                  <a:tcPr/>
                </a:tc>
                <a:tc>
                  <a:txBody>
                    <a:bodyPr/>
                    <a:lstStyle/>
                    <a:p>
                      <a:pPr algn="ctr"/>
                      <a:endParaRPr lang="tr-TR"/>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fontScale="92500" lnSpcReduction="10000"/>
          </a:bodyPr>
          <a:lstStyle/>
          <a:p>
            <a:r>
              <a:rPr lang="tr-TR" smtClean="0"/>
              <a:t>Spektrin, eritrositlerin hücre iskeletinde görev alır. İki polipeptit zincirinden oluşur:</a:t>
            </a:r>
          </a:p>
          <a:p>
            <a:pPr lvl="1"/>
            <a:r>
              <a:rPr lang="tr-TR" smtClean="0"/>
              <a:t>spektrin 1 (</a:t>
            </a:r>
            <a:r>
              <a:rPr lang="el-GR" smtClean="0"/>
              <a:t>α</a:t>
            </a:r>
            <a:r>
              <a:rPr lang="tr-TR" smtClean="0"/>
              <a:t> zinciri)</a:t>
            </a:r>
          </a:p>
          <a:p>
            <a:pPr lvl="1"/>
            <a:r>
              <a:rPr lang="tr-TR" smtClean="0"/>
              <a:t>spektrin 2 (</a:t>
            </a:r>
            <a:r>
              <a:rPr lang="el-GR" smtClean="0"/>
              <a:t>β</a:t>
            </a:r>
            <a:r>
              <a:rPr lang="tr-TR" smtClean="0"/>
              <a:t> zinciri)</a:t>
            </a:r>
          </a:p>
          <a:p>
            <a:endParaRPr lang="tr-TR" smtClean="0"/>
          </a:p>
          <a:p>
            <a:r>
              <a:rPr lang="tr-TR" smtClean="0"/>
              <a:t>Spektrin tetramerleri, plazma membranının iç yüzeyine ankirin, aktin ve band 4.1 proteinleri vasıtasıyla bağlanır.</a:t>
            </a:r>
          </a:p>
          <a:p>
            <a:endParaRPr lang="tr-TR" smtClean="0"/>
          </a:p>
          <a:p>
            <a:r>
              <a:rPr lang="tr-TR" smtClean="0"/>
              <a:t>Ankirin, band 2.1’i oluşturur ve proteolize duyarlı olduğu için, aynı zamanda band 2.2, band 2.3 ve band 2.6 ondan derive olur.</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Kan</a:t>
            </a:r>
            <a:endParaRPr lang="tr-TR"/>
          </a:p>
        </p:txBody>
      </p:sp>
      <p:sp>
        <p:nvSpPr>
          <p:cNvPr id="3" name="2 İçerik Yer Tutucusu"/>
          <p:cNvSpPr>
            <a:spLocks noGrp="1"/>
          </p:cNvSpPr>
          <p:nvPr>
            <p:ph idx="1"/>
          </p:nvPr>
        </p:nvSpPr>
        <p:spPr>
          <a:xfrm>
            <a:off x="457200" y="1600200"/>
            <a:ext cx="8229600" cy="4853136"/>
          </a:xfrm>
        </p:spPr>
        <p:txBody>
          <a:bodyPr>
            <a:normAutofit lnSpcReduction="10000"/>
          </a:bodyPr>
          <a:lstStyle/>
          <a:p>
            <a:r>
              <a:rPr lang="tr-TR" smtClean="0"/>
              <a:t>Plazma</a:t>
            </a:r>
          </a:p>
          <a:p>
            <a:endParaRPr lang="tr-TR" smtClean="0"/>
          </a:p>
          <a:p>
            <a:r>
              <a:rPr lang="tr-TR" smtClean="0"/>
              <a:t>Şekilli Elemanlar</a:t>
            </a:r>
          </a:p>
          <a:p>
            <a:endParaRPr lang="tr-TR" smtClean="0"/>
          </a:p>
          <a:p>
            <a:pPr lvl="1"/>
            <a:r>
              <a:rPr lang="tr-TR" smtClean="0"/>
              <a:t>Eritrositler</a:t>
            </a:r>
          </a:p>
          <a:p>
            <a:pPr lvl="1"/>
            <a:endParaRPr lang="tr-TR" smtClean="0"/>
          </a:p>
          <a:p>
            <a:pPr lvl="1"/>
            <a:r>
              <a:rPr lang="tr-TR" smtClean="0"/>
              <a:t>Lökositler</a:t>
            </a:r>
          </a:p>
          <a:p>
            <a:pPr lvl="1"/>
            <a:endParaRPr lang="tr-TR" smtClean="0"/>
          </a:p>
          <a:p>
            <a:pPr lvl="1"/>
            <a:r>
              <a:rPr lang="tr-TR" smtClean="0"/>
              <a:t>Trombositler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120680"/>
          </a:xfrm>
        </p:spPr>
        <p:txBody>
          <a:bodyPr>
            <a:normAutofit/>
          </a:bodyPr>
          <a:lstStyle/>
          <a:p>
            <a:r>
              <a:rPr lang="tr-TR" smtClean="0"/>
              <a:t>Band 3 proteini (anyon exchange protein), klorür ve bikarbonat değişimini gerçekleştirir.</a:t>
            </a:r>
          </a:p>
          <a:p>
            <a:endParaRPr lang="tr-TR" smtClean="0"/>
          </a:p>
          <a:p>
            <a:r>
              <a:rPr lang="tr-TR" smtClean="0"/>
              <a:t>Dokularda, karbondioksitin hidrasyonuyla oluşturulan bikarbonat plazmaya verilirken, klorür hücre içerisine alınır.</a:t>
            </a:r>
          </a:p>
          <a:p>
            <a:endParaRPr lang="tr-TR" smtClean="0"/>
          </a:p>
          <a:p>
            <a:r>
              <a:rPr lang="tr-TR" smtClean="0"/>
              <a:t>Akciğerlerde ise, süreç tersine döner ve karbondioksit havaya verilir.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Lökositler</a:t>
            </a:r>
            <a:endParaRPr lang="tr-TR"/>
          </a:p>
        </p:txBody>
      </p:sp>
      <p:sp>
        <p:nvSpPr>
          <p:cNvPr id="3" name="2 İçerik Yer Tutucusu"/>
          <p:cNvSpPr>
            <a:spLocks noGrp="1"/>
          </p:cNvSpPr>
          <p:nvPr>
            <p:ph idx="1"/>
          </p:nvPr>
        </p:nvSpPr>
        <p:spPr/>
        <p:txBody>
          <a:bodyPr/>
          <a:lstStyle/>
          <a:p>
            <a:r>
              <a:rPr lang="tr-TR" smtClean="0"/>
              <a:t>Lökositler, granülositler ve agranülositler olarak ikiye ayrılır.</a:t>
            </a:r>
          </a:p>
          <a:p>
            <a:endParaRPr lang="tr-TR" smtClean="0"/>
          </a:p>
          <a:p>
            <a:r>
              <a:rPr lang="tr-TR" smtClean="0"/>
              <a:t>Granülositler, granüllerinin boyanma özelliklerine göre, bazo-fil, nötro-fil ve eozino-fil olarak gruplandırılır.</a:t>
            </a:r>
          </a:p>
          <a:p>
            <a:endParaRPr lang="tr-TR" smtClean="0"/>
          </a:p>
          <a:p>
            <a:r>
              <a:rPr lang="tr-TR" smtClean="0"/>
              <a:t>Monositler ve lenfositler agranülosittir.</a:t>
            </a:r>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832648"/>
          </a:xfrm>
        </p:spPr>
        <p:txBody>
          <a:bodyPr>
            <a:normAutofit lnSpcReduction="10000"/>
          </a:bodyPr>
          <a:lstStyle/>
          <a:p>
            <a:r>
              <a:rPr lang="tr-TR" smtClean="0"/>
              <a:t>Nötrofiller, kanda en bol bulunan lökosit türüdür. Akut inflamasyonda görev alan temel hücresel elemandır. Fagositoz yetenekleri gelişmiştir.</a:t>
            </a:r>
          </a:p>
          <a:p>
            <a:endParaRPr lang="tr-TR" smtClean="0"/>
          </a:p>
          <a:p>
            <a:r>
              <a:rPr lang="tr-TR" smtClean="0"/>
              <a:t>Eozinofiller, allerjik reaksiyonlarda ve paraziter enfeksiyonlarda rol oynar.</a:t>
            </a:r>
          </a:p>
          <a:p>
            <a:endParaRPr lang="tr-TR" smtClean="0"/>
          </a:p>
          <a:p>
            <a:r>
              <a:rPr lang="tr-TR" smtClean="0"/>
              <a:t>Bazofiller, yapıca mast hücrelerine benzer. İnflamatuvar ve allerjik reaksiyonlarda işlev görür. </a:t>
            </a:r>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453336"/>
          </a:xfrm>
        </p:spPr>
        <p:txBody>
          <a:bodyPr>
            <a:normAutofit fontScale="77500" lnSpcReduction="20000"/>
          </a:bodyPr>
          <a:lstStyle/>
          <a:p>
            <a:r>
              <a:rPr lang="tr-TR" smtClean="0"/>
              <a:t>Monositler, dokulara geçerek makrofajlara dönüşür. Makrofajların fagositoz yetenekleri gelişmiştir. Profesyonel antijen sunan hücre sınıfına mensuptur. </a:t>
            </a:r>
          </a:p>
          <a:p>
            <a:endParaRPr lang="tr-TR" smtClean="0"/>
          </a:p>
          <a:p>
            <a:r>
              <a:rPr lang="tr-TR" smtClean="0"/>
              <a:t>Lenfositler, B-lenfosit, T-lenfosit ve doğal öldürücü (natural killer) olmak üzere başlıca üçe ayrılır. </a:t>
            </a:r>
            <a:r>
              <a:rPr lang="tr-TR" b="1" smtClean="0"/>
              <a:t>T</a:t>
            </a:r>
            <a:r>
              <a:rPr lang="tr-TR" smtClean="0"/>
              <a:t>-lenfositler, </a:t>
            </a:r>
            <a:r>
              <a:rPr lang="tr-TR" b="1" smtClean="0"/>
              <a:t>t</a:t>
            </a:r>
            <a:r>
              <a:rPr lang="tr-TR" smtClean="0"/>
              <a:t>imusta olgunlaşır. </a:t>
            </a:r>
            <a:r>
              <a:rPr lang="tr-TR" b="1" smtClean="0"/>
              <a:t>B</a:t>
            </a:r>
            <a:r>
              <a:rPr lang="tr-TR" smtClean="0"/>
              <a:t>-lenfositler kuşlarda </a:t>
            </a:r>
            <a:r>
              <a:rPr lang="tr-TR" b="1" smtClean="0"/>
              <a:t>B</a:t>
            </a:r>
            <a:r>
              <a:rPr lang="tr-TR" smtClean="0"/>
              <a:t>ursa Fabricius (</a:t>
            </a:r>
            <a:r>
              <a:rPr lang="tr-TR" b="1" smtClean="0"/>
              <a:t>b</a:t>
            </a:r>
            <a:r>
              <a:rPr lang="tr-TR" smtClean="0"/>
              <a:t>ursa of</a:t>
            </a:r>
            <a:r>
              <a:rPr lang="tr-TR" smtClean="0"/>
              <a:t> </a:t>
            </a:r>
            <a:r>
              <a:rPr lang="tr-TR" smtClean="0"/>
              <a:t>Fabricius)’ta olgunlaşır. İnsanlarda bu kese yoktur; bu hücreler insanlarda kemik iliğinde olgunlaşır. Doğal öldürücü hücreler, antijen sunumuna ihtiyaç duymaksızın hedefi doğal yetenekleriyle ortadan kaldırabilir.</a:t>
            </a:r>
          </a:p>
          <a:p>
            <a:pPr lvl="1"/>
            <a:r>
              <a:rPr lang="tr-TR" smtClean="0"/>
              <a:t>B lenfositler, profesyonel </a:t>
            </a:r>
            <a:r>
              <a:rPr lang="tr-TR" smtClean="0"/>
              <a:t>antijen sunan hücre </a:t>
            </a:r>
            <a:r>
              <a:rPr lang="tr-TR" smtClean="0"/>
              <a:t>sınıfına </a:t>
            </a:r>
            <a:r>
              <a:rPr lang="tr-TR" smtClean="0"/>
              <a:t>mensuptur. Uyarıldıklarında antikor (immunglobulin) üreten plazma hücrelerine dönüşür.</a:t>
            </a:r>
          </a:p>
          <a:p>
            <a:pPr lvl="1"/>
            <a:r>
              <a:rPr lang="tr-TR" smtClean="0"/>
              <a:t>T-lenfositlerin, Thelper ve Tsitotoksik alt grupları vardır. Tsitotoksik hücreler MHC sınıf I ile sunulan antijenleri tanır ve gerektiğinde ilgili hücre üzerinde sitotoksik etki gösterir. Thelper hücreleri ise MHC sınıf II ile sunulan antijenleri tanır ve B lenfositlere yardımcı olarak onları aktive eder.</a:t>
            </a:r>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p:cNvGraphicFramePr/>
          <p:nvPr/>
        </p:nvGraphicFramePr>
        <p:xfrm>
          <a:off x="0" y="0"/>
          <a:ext cx="9144000" cy="3501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Diyagram"/>
          <p:cNvGraphicFramePr/>
          <p:nvPr/>
        </p:nvGraphicFramePr>
        <p:xfrm>
          <a:off x="0" y="3356992"/>
          <a:ext cx="9144000" cy="35010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p:cNvPicPr/>
          <p:nvPr/>
        </p:nvPicPr>
        <p:blipFill>
          <a:blip r:embed="rId2" cstate="print"/>
          <a:srcRect/>
          <a:stretch>
            <a:fillRect/>
          </a:stretch>
        </p:blipFill>
        <p:spPr bwMode="auto">
          <a:xfrm>
            <a:off x="0" y="404664"/>
            <a:ext cx="9144000" cy="594928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Trombositler</a:t>
            </a:r>
            <a:endParaRPr lang="tr-TR"/>
          </a:p>
        </p:txBody>
      </p:sp>
      <p:sp>
        <p:nvSpPr>
          <p:cNvPr id="3" name="2 İçerik Yer Tutucusu"/>
          <p:cNvSpPr>
            <a:spLocks noGrp="1"/>
          </p:cNvSpPr>
          <p:nvPr>
            <p:ph idx="1"/>
          </p:nvPr>
        </p:nvSpPr>
        <p:spPr>
          <a:xfrm>
            <a:off x="457200" y="1340768"/>
            <a:ext cx="8229600" cy="5112568"/>
          </a:xfrm>
        </p:spPr>
        <p:txBody>
          <a:bodyPr>
            <a:normAutofit fontScale="85000" lnSpcReduction="10000"/>
          </a:bodyPr>
          <a:lstStyle/>
          <a:p>
            <a:r>
              <a:rPr lang="tr-TR" smtClean="0"/>
              <a:t>Trombositler (plateletler) kemik iliğindeki megakaryositlerin parçacıkları olup, kanamanın durdurulmasında hayati işlevleri vardır.</a:t>
            </a:r>
          </a:p>
          <a:p>
            <a:endParaRPr lang="tr-TR" smtClean="0"/>
          </a:p>
          <a:p>
            <a:r>
              <a:rPr lang="tr-TR" smtClean="0"/>
              <a:t>Çekirdekleri yoktur. </a:t>
            </a:r>
          </a:p>
          <a:p>
            <a:endParaRPr lang="tr-TR" smtClean="0"/>
          </a:p>
          <a:p>
            <a:r>
              <a:rPr lang="tr-TR" smtClean="0"/>
              <a:t>Çeşitli granüller içerir. Endotel hasarı olduğunda platelet aktivasyonu meydana gelir ve bu granüller hücre dışına salınır. Normalde disk şeklinde olan plateletler, aktivasyon sırasında sferik bir görünüm kazanır ve yalancı ayaklar çıkarır. </a:t>
            </a:r>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Endotel Hücreleri</a:t>
            </a:r>
            <a:endParaRPr lang="tr-TR"/>
          </a:p>
        </p:txBody>
      </p:sp>
      <p:sp>
        <p:nvSpPr>
          <p:cNvPr id="3" name="2 İçerik Yer Tutucusu"/>
          <p:cNvSpPr>
            <a:spLocks noGrp="1"/>
          </p:cNvSpPr>
          <p:nvPr>
            <p:ph idx="1"/>
          </p:nvPr>
        </p:nvSpPr>
        <p:spPr/>
        <p:txBody>
          <a:bodyPr>
            <a:normAutofit fontScale="92500" lnSpcReduction="10000"/>
          </a:bodyPr>
          <a:lstStyle/>
          <a:p>
            <a:r>
              <a:rPr lang="tr-TR" smtClean="0"/>
              <a:t>Endotel hücreleri, kan içeriğinin dokulara sızmasını kısıtlayan bir bariyer oluşturur.</a:t>
            </a:r>
          </a:p>
          <a:p>
            <a:endParaRPr lang="tr-TR" smtClean="0"/>
          </a:p>
          <a:p>
            <a:r>
              <a:rPr lang="tr-TR" smtClean="0"/>
              <a:t>Kanın pıhtılaşmadan akışını sağlar.</a:t>
            </a:r>
          </a:p>
          <a:p>
            <a:endParaRPr lang="tr-TR" smtClean="0"/>
          </a:p>
          <a:p>
            <a:r>
              <a:rPr lang="tr-TR" smtClean="0"/>
              <a:t>İnflamatuvar sürece katkıda bulunur.</a:t>
            </a:r>
          </a:p>
          <a:p>
            <a:endParaRPr lang="tr-TR" smtClean="0"/>
          </a:p>
          <a:p>
            <a:r>
              <a:rPr lang="tr-TR" smtClean="0"/>
              <a:t>Endotel hücrelerince üretilen nitrik oksit (NO), vazodilatör etki gösterir.</a:t>
            </a:r>
          </a:p>
          <a:p>
            <a:endParaRPr lang="tr-TR" smtClean="0"/>
          </a:p>
          <a:p>
            <a:endParaRPr lang="tr-TR" smtClean="0"/>
          </a:p>
          <a:p>
            <a:endParaRPr lang="tr-TR" smtClean="0"/>
          </a:p>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548680"/>
          </a:xfrm>
        </p:spPr>
        <p:txBody>
          <a:bodyPr>
            <a:normAutofit fontScale="90000"/>
          </a:bodyPr>
          <a:lstStyle/>
          <a:p>
            <a:r>
              <a:rPr lang="tr-TR" smtClean="0"/>
              <a:t>Plazma</a:t>
            </a:r>
            <a:endParaRPr lang="tr-TR"/>
          </a:p>
        </p:txBody>
      </p:sp>
      <p:sp>
        <p:nvSpPr>
          <p:cNvPr id="3" name="2 İçerik Yer Tutucusu"/>
          <p:cNvSpPr>
            <a:spLocks noGrp="1"/>
          </p:cNvSpPr>
          <p:nvPr>
            <p:ph idx="1"/>
          </p:nvPr>
        </p:nvSpPr>
        <p:spPr>
          <a:xfrm>
            <a:off x="179512" y="620688"/>
            <a:ext cx="8784976" cy="5976664"/>
          </a:xfrm>
        </p:spPr>
        <p:txBody>
          <a:bodyPr>
            <a:normAutofit fontScale="77500" lnSpcReduction="20000"/>
          </a:bodyPr>
          <a:lstStyle/>
          <a:p>
            <a:r>
              <a:rPr lang="tr-TR" smtClean="0"/>
              <a:t>Su (%91-92)</a:t>
            </a:r>
          </a:p>
          <a:p>
            <a:r>
              <a:rPr lang="tr-TR" smtClean="0"/>
              <a:t>Plazma Proteinleri (%6-8)</a:t>
            </a:r>
          </a:p>
          <a:p>
            <a:pPr lvl="1"/>
            <a:r>
              <a:rPr lang="tr-TR" smtClean="0"/>
              <a:t>Albumin</a:t>
            </a:r>
          </a:p>
          <a:p>
            <a:pPr lvl="1"/>
            <a:r>
              <a:rPr lang="tr-TR" smtClean="0"/>
              <a:t>Globulinler</a:t>
            </a:r>
          </a:p>
          <a:p>
            <a:pPr lvl="2"/>
            <a:r>
              <a:rPr lang="tr-TR" smtClean="0"/>
              <a:t>α</a:t>
            </a:r>
            <a:r>
              <a:rPr lang="tr-TR" baseline="-25000" smtClean="0"/>
              <a:t>1 </a:t>
            </a:r>
            <a:r>
              <a:rPr lang="tr-TR" smtClean="0"/>
              <a:t>(α</a:t>
            </a:r>
            <a:r>
              <a:rPr lang="tr-TR" baseline="-25000" smtClean="0"/>
              <a:t>1 </a:t>
            </a:r>
            <a:r>
              <a:rPr lang="tr-TR" smtClean="0"/>
              <a:t>anti-tripsin, tiroid bağlayıcı globulin, transkortin)</a:t>
            </a:r>
            <a:endParaRPr lang="tr-TR" baseline="-25000" smtClean="0"/>
          </a:p>
          <a:p>
            <a:pPr lvl="2"/>
            <a:r>
              <a:rPr lang="tr-TR" smtClean="0"/>
              <a:t>α</a:t>
            </a:r>
            <a:r>
              <a:rPr lang="tr-TR" baseline="-25000" smtClean="0"/>
              <a:t>2 </a:t>
            </a:r>
            <a:r>
              <a:rPr lang="tr-TR" smtClean="0"/>
              <a:t>(haptoglobin, α</a:t>
            </a:r>
            <a:r>
              <a:rPr lang="tr-TR" baseline="-25000" smtClean="0"/>
              <a:t>2 </a:t>
            </a:r>
            <a:r>
              <a:rPr lang="tr-TR" smtClean="0"/>
              <a:t>makroglobulin, seruloplazmin)</a:t>
            </a:r>
            <a:endParaRPr lang="tr-TR" baseline="-25000" smtClean="0"/>
          </a:p>
          <a:p>
            <a:pPr lvl="2"/>
            <a:r>
              <a:rPr lang="el-GR" smtClean="0"/>
              <a:t>β</a:t>
            </a:r>
            <a:r>
              <a:rPr lang="tr-TR" smtClean="0"/>
              <a:t> (</a:t>
            </a:r>
            <a:r>
              <a:rPr lang="tr-TR" smtClean="0"/>
              <a:t>transferrin)</a:t>
            </a:r>
            <a:endParaRPr lang="tr-TR" baseline="-25000" smtClean="0"/>
          </a:p>
          <a:p>
            <a:pPr lvl="2"/>
            <a:r>
              <a:rPr lang="el-GR" smtClean="0"/>
              <a:t>γ</a:t>
            </a:r>
            <a:r>
              <a:rPr lang="tr-TR" smtClean="0"/>
              <a:t> (immunoglobulinler, CRP)</a:t>
            </a:r>
          </a:p>
          <a:p>
            <a:pPr lvl="1"/>
            <a:r>
              <a:rPr lang="tr-TR" smtClean="0"/>
              <a:t>Fibrinojen vd. faktörler</a:t>
            </a:r>
          </a:p>
          <a:p>
            <a:r>
              <a:rPr lang="tr-TR" smtClean="0"/>
              <a:t>Diğer maddeler (%1-3)</a:t>
            </a:r>
          </a:p>
          <a:p>
            <a:pPr lvl="1"/>
            <a:r>
              <a:rPr lang="tr-TR" smtClean="0"/>
              <a:t>Lipitler</a:t>
            </a:r>
          </a:p>
          <a:p>
            <a:pPr lvl="1"/>
            <a:r>
              <a:rPr lang="tr-TR" smtClean="0"/>
              <a:t>Karbohidratlar</a:t>
            </a:r>
          </a:p>
          <a:p>
            <a:pPr lvl="1"/>
            <a:r>
              <a:rPr lang="tr-TR" smtClean="0"/>
              <a:t>Amino asitler ve türevleri</a:t>
            </a:r>
          </a:p>
          <a:p>
            <a:pPr lvl="1"/>
            <a:r>
              <a:rPr lang="tr-TR" smtClean="0"/>
              <a:t>Elektrolitler (sodyum, potasyum, bikarbonat, klorür, kalsiyum vd.)</a:t>
            </a:r>
          </a:p>
          <a:p>
            <a:pPr lvl="1"/>
            <a:r>
              <a:rPr lang="tr-TR" smtClean="0"/>
              <a:t>Kan gazları</a:t>
            </a:r>
          </a:p>
          <a:p>
            <a:pPr lvl="1"/>
            <a:r>
              <a:rPr lang="tr-TR" smtClean="0"/>
              <a:t>Diğer</a:t>
            </a: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Serum Protein Elektroforezi</a:t>
            </a:r>
            <a:endParaRPr lang="tr-TR"/>
          </a:p>
        </p:txBody>
      </p:sp>
      <p:sp>
        <p:nvSpPr>
          <p:cNvPr id="3" name="2 İçerik Yer Tutucusu"/>
          <p:cNvSpPr>
            <a:spLocks noGrp="1"/>
          </p:cNvSpPr>
          <p:nvPr>
            <p:ph idx="1"/>
          </p:nvPr>
        </p:nvSpPr>
        <p:spPr/>
        <p:txBody>
          <a:bodyPr>
            <a:normAutofit/>
          </a:bodyPr>
          <a:lstStyle/>
          <a:p>
            <a:endParaRPr lang="tr-TR" smtClean="0"/>
          </a:p>
          <a:p>
            <a:r>
              <a:rPr lang="tr-TR" smtClean="0"/>
              <a:t>Plazma = Serum + Fibrinojen</a:t>
            </a:r>
          </a:p>
          <a:p>
            <a:endParaRPr lang="tr-TR" smtClean="0"/>
          </a:p>
          <a:p>
            <a:r>
              <a:rPr lang="tr-TR" smtClean="0"/>
              <a:t>Serum </a:t>
            </a:r>
            <a:r>
              <a:rPr lang="tr-TR" smtClean="0"/>
              <a:t>proteinleri yük/kütle oranlarına göre elektroforez yöntemiyle ayrılabilir</a:t>
            </a:r>
            <a:r>
              <a:rPr lang="tr-TR"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mmunoglobulins, or antibodies, are proteins produced by the plasma cells of the bone marrow as part of the immune response. Plasma cells are B lymphocytes transformed after exposure to a foreign (or occasionally an endogenous) antigen. They are 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28" name="AutoShape 4" descr="Immunoglobulins, or antibodies, are proteins produced by the plasma cells of the bone marrow as part of the immune response. Plasma cells are B lymphocytes transformed after exposure to a foreign (or occasionally an endogenous) antigen. They are 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 name="Picture 2"/>
          <p:cNvPicPr>
            <a:picLocks noChangeAspect="1" noChangeArrowheads="1"/>
          </p:cNvPicPr>
          <p:nvPr/>
        </p:nvPicPr>
        <p:blipFill>
          <a:blip r:embed="rId2" cstate="print"/>
          <a:srcRect/>
          <a:stretch>
            <a:fillRect/>
          </a:stretch>
        </p:blipFill>
        <p:spPr bwMode="auto">
          <a:xfrm>
            <a:off x="314326" y="1"/>
            <a:ext cx="8375754" cy="6858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Eritrositler</a:t>
            </a:r>
            <a:endParaRPr lang="tr-TR"/>
          </a:p>
        </p:txBody>
      </p:sp>
      <p:sp>
        <p:nvSpPr>
          <p:cNvPr id="3" name="2 İçerik Yer Tutucusu"/>
          <p:cNvSpPr>
            <a:spLocks noGrp="1"/>
          </p:cNvSpPr>
          <p:nvPr>
            <p:ph idx="1"/>
          </p:nvPr>
        </p:nvSpPr>
        <p:spPr>
          <a:xfrm>
            <a:off x="457200" y="1600200"/>
            <a:ext cx="8229600" cy="4925144"/>
          </a:xfrm>
        </p:spPr>
        <p:txBody>
          <a:bodyPr>
            <a:normAutofit fontScale="92500" lnSpcReduction="20000"/>
          </a:bodyPr>
          <a:lstStyle/>
          <a:p>
            <a:r>
              <a:rPr lang="tr-TR" smtClean="0"/>
              <a:t>Eritrositler, diğer kan hücreleri gibi, kemik iliğindeki multipotent hematopoetik kök hücrelerden üretilir.</a:t>
            </a:r>
          </a:p>
          <a:p>
            <a:endParaRPr lang="tr-TR" smtClean="0"/>
          </a:p>
          <a:p>
            <a:r>
              <a:rPr lang="tr-TR" smtClean="0"/>
              <a:t>Kök hücre türleri</a:t>
            </a:r>
          </a:p>
          <a:p>
            <a:pPr lvl="1"/>
            <a:r>
              <a:rPr lang="tr-TR" smtClean="0"/>
              <a:t>totipotent: organizmadaki tüm hücrelere dönüşebilme yeteneği (zigot, morula)</a:t>
            </a:r>
          </a:p>
          <a:p>
            <a:pPr lvl="1"/>
            <a:r>
              <a:rPr lang="tr-TR" smtClean="0"/>
              <a:t>pluripotent: üç germ tabakasından herhangi birinin hücrelerine dönüşebilme yeteneği (embriyonun iç hücre tabakası)</a:t>
            </a:r>
          </a:p>
          <a:p>
            <a:pPr lvl="1"/>
            <a:r>
              <a:rPr lang="tr-TR" smtClean="0"/>
              <a:t>multipotent: birbiriyle yakın ilişkili olan farklı tipteki hücrelere dönüşebilme yeteneği </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779912" y="404664"/>
            <a:ext cx="288032" cy="21602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
        <p:nvSpPr>
          <p:cNvPr id="5" name="4 Dikdörtgen"/>
          <p:cNvSpPr/>
          <p:nvPr/>
        </p:nvSpPr>
        <p:spPr>
          <a:xfrm>
            <a:off x="4067944" y="404664"/>
            <a:ext cx="288032" cy="21602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6" name="5 Dikdörtgen"/>
          <p:cNvSpPr/>
          <p:nvPr/>
        </p:nvSpPr>
        <p:spPr>
          <a:xfrm>
            <a:off x="4355976" y="404664"/>
            <a:ext cx="288032" cy="21602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a:p>
        </p:txBody>
      </p:sp>
      <p:sp>
        <p:nvSpPr>
          <p:cNvPr id="7" name="6 Dikdörtgen"/>
          <p:cNvSpPr/>
          <p:nvPr/>
        </p:nvSpPr>
        <p:spPr>
          <a:xfrm>
            <a:off x="4644008" y="404664"/>
            <a:ext cx="288032" cy="216024"/>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tr-TR"/>
          </a:p>
        </p:txBody>
      </p:sp>
      <p:sp>
        <p:nvSpPr>
          <p:cNvPr id="8" name="7 Dikdörtgen"/>
          <p:cNvSpPr/>
          <p:nvPr/>
        </p:nvSpPr>
        <p:spPr>
          <a:xfrm>
            <a:off x="1187624" y="1412776"/>
            <a:ext cx="288032" cy="21602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
        <p:nvSpPr>
          <p:cNvPr id="9" name="8 Dikdörtgen"/>
          <p:cNvSpPr/>
          <p:nvPr/>
        </p:nvSpPr>
        <p:spPr>
          <a:xfrm>
            <a:off x="1475656" y="1412776"/>
            <a:ext cx="288032" cy="21602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10" name="9 Dikdörtgen"/>
          <p:cNvSpPr/>
          <p:nvPr/>
        </p:nvSpPr>
        <p:spPr>
          <a:xfrm>
            <a:off x="1763688" y="1412776"/>
            <a:ext cx="288032" cy="21602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a:p>
        </p:txBody>
      </p:sp>
      <p:sp>
        <p:nvSpPr>
          <p:cNvPr id="11" name="10 Dikdörtgen"/>
          <p:cNvSpPr/>
          <p:nvPr/>
        </p:nvSpPr>
        <p:spPr>
          <a:xfrm>
            <a:off x="1115616" y="3068960"/>
            <a:ext cx="288032" cy="21602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
        <p:nvSpPr>
          <p:cNvPr id="12" name="11 Dikdörtgen"/>
          <p:cNvSpPr/>
          <p:nvPr/>
        </p:nvSpPr>
        <p:spPr>
          <a:xfrm>
            <a:off x="1403648" y="3068960"/>
            <a:ext cx="288032" cy="21602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13" name="12 Dikdörtgen"/>
          <p:cNvSpPr/>
          <p:nvPr/>
        </p:nvSpPr>
        <p:spPr>
          <a:xfrm>
            <a:off x="467544" y="4437112"/>
            <a:ext cx="288032" cy="21602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
        <p:nvSpPr>
          <p:cNvPr id="14" name="13 Dikdörtgen"/>
          <p:cNvSpPr/>
          <p:nvPr/>
        </p:nvSpPr>
        <p:spPr>
          <a:xfrm>
            <a:off x="1835696" y="4437112"/>
            <a:ext cx="288032" cy="216024"/>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
        <p:nvSpPr>
          <p:cNvPr id="15" name="14 Dikdörtgen"/>
          <p:cNvSpPr/>
          <p:nvPr/>
        </p:nvSpPr>
        <p:spPr>
          <a:xfrm>
            <a:off x="4427984" y="3068960"/>
            <a:ext cx="288032" cy="21602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a:p>
        </p:txBody>
      </p:sp>
      <p:sp>
        <p:nvSpPr>
          <p:cNvPr id="16" name="15 Dikdörtgen"/>
          <p:cNvSpPr/>
          <p:nvPr/>
        </p:nvSpPr>
        <p:spPr>
          <a:xfrm>
            <a:off x="6732240" y="1412776"/>
            <a:ext cx="288032" cy="21602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a:p>
        </p:txBody>
      </p:sp>
      <p:sp>
        <p:nvSpPr>
          <p:cNvPr id="17" name="16 Dikdörtgen"/>
          <p:cNvSpPr/>
          <p:nvPr/>
        </p:nvSpPr>
        <p:spPr>
          <a:xfrm>
            <a:off x="7020272" y="1412776"/>
            <a:ext cx="288032" cy="216024"/>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tr-TR"/>
          </a:p>
        </p:txBody>
      </p:sp>
      <p:sp>
        <p:nvSpPr>
          <p:cNvPr id="18" name="17 Dikdörtgen"/>
          <p:cNvSpPr/>
          <p:nvPr/>
        </p:nvSpPr>
        <p:spPr>
          <a:xfrm>
            <a:off x="3923928" y="4437112"/>
            <a:ext cx="288032" cy="21602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a:p>
        </p:txBody>
      </p:sp>
      <p:sp>
        <p:nvSpPr>
          <p:cNvPr id="19" name="18 Dikdörtgen"/>
          <p:cNvSpPr/>
          <p:nvPr/>
        </p:nvSpPr>
        <p:spPr>
          <a:xfrm>
            <a:off x="5148064" y="4437112"/>
            <a:ext cx="288032" cy="21602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a:p>
        </p:txBody>
      </p:sp>
      <p:sp>
        <p:nvSpPr>
          <p:cNvPr id="20" name="19 Dikdörtgen"/>
          <p:cNvSpPr/>
          <p:nvPr/>
        </p:nvSpPr>
        <p:spPr>
          <a:xfrm>
            <a:off x="7812360" y="2996952"/>
            <a:ext cx="288032" cy="216024"/>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tr-TR"/>
          </a:p>
        </p:txBody>
      </p:sp>
      <p:sp>
        <p:nvSpPr>
          <p:cNvPr id="21" name="20 Dikdörtgen"/>
          <p:cNvSpPr/>
          <p:nvPr/>
        </p:nvSpPr>
        <p:spPr>
          <a:xfrm>
            <a:off x="7812360" y="4365104"/>
            <a:ext cx="288032" cy="216024"/>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tr-TR"/>
          </a:p>
        </p:txBody>
      </p:sp>
      <p:sp>
        <p:nvSpPr>
          <p:cNvPr id="23" name="22 Metin kutusu"/>
          <p:cNvSpPr txBox="1"/>
          <p:nvPr/>
        </p:nvSpPr>
        <p:spPr>
          <a:xfrm>
            <a:off x="3779912" y="0"/>
            <a:ext cx="1152129" cy="369332"/>
          </a:xfrm>
          <a:prstGeom prst="rect">
            <a:avLst/>
          </a:prstGeom>
          <a:noFill/>
        </p:spPr>
        <p:txBody>
          <a:bodyPr wrap="square" rtlCol="0">
            <a:spAutoFit/>
          </a:bodyPr>
          <a:lstStyle/>
          <a:p>
            <a:pPr algn="ctr"/>
            <a:r>
              <a:rPr lang="tr-TR" b="1" smtClean="0">
                <a:effectLst>
                  <a:outerShdw blurRad="38100" dist="38100" dir="2700000" algn="tl">
                    <a:srgbClr val="000000">
                      <a:alpha val="43137"/>
                    </a:srgbClr>
                  </a:outerShdw>
                </a:effectLst>
              </a:rPr>
              <a:t>HSC/MPP</a:t>
            </a:r>
            <a:endParaRPr lang="tr-TR" b="1">
              <a:effectLst>
                <a:outerShdw blurRad="38100" dist="38100" dir="2700000" algn="tl">
                  <a:srgbClr val="000000">
                    <a:alpha val="43137"/>
                  </a:srgbClr>
                </a:outerShdw>
              </a:effectLst>
            </a:endParaRPr>
          </a:p>
        </p:txBody>
      </p:sp>
      <p:sp>
        <p:nvSpPr>
          <p:cNvPr id="24" name="23 Metin kutusu"/>
          <p:cNvSpPr txBox="1"/>
          <p:nvPr/>
        </p:nvSpPr>
        <p:spPr>
          <a:xfrm>
            <a:off x="0" y="5013176"/>
            <a:ext cx="9144000" cy="1754326"/>
          </a:xfrm>
          <a:prstGeom prst="rect">
            <a:avLst/>
          </a:prstGeom>
          <a:noFill/>
        </p:spPr>
        <p:txBody>
          <a:bodyPr wrap="square" rtlCol="0">
            <a:spAutoFit/>
          </a:bodyPr>
          <a:lstStyle/>
          <a:p>
            <a:pPr algn="just"/>
            <a:r>
              <a:rPr lang="tr-TR" smtClean="0"/>
              <a:t>HSC: hematopoietic stem cell; MPP: multi-potential progenitor; CMP: common myeloid progenitor; MEP: megakaryocyte–erythroid progenitor; M: megakaryocyte; E: erythrocyte; GMP: granulocyte-macrophage progenitor; G: granulocyte; M: monocyte/macrophage; LMPP: lymphoid-primed multipotent progenitor; MLP: multi-lymphoid progenitor; CLP: common lymphoid progenitor; L: lymphocyte; TPO: thrombopoietin; EPO: erythropoietin; CSF: colony stimulating factor;  </a:t>
            </a:r>
            <a:endParaRPr lang="tr-TR"/>
          </a:p>
        </p:txBody>
      </p:sp>
      <p:sp>
        <p:nvSpPr>
          <p:cNvPr id="25" name="24 Metin kutusu"/>
          <p:cNvSpPr txBox="1"/>
          <p:nvPr/>
        </p:nvSpPr>
        <p:spPr>
          <a:xfrm>
            <a:off x="1187624" y="1052736"/>
            <a:ext cx="864095" cy="369332"/>
          </a:xfrm>
          <a:prstGeom prst="rect">
            <a:avLst/>
          </a:prstGeom>
          <a:noFill/>
        </p:spPr>
        <p:txBody>
          <a:bodyPr wrap="square" rtlCol="0">
            <a:spAutoFit/>
          </a:bodyPr>
          <a:lstStyle/>
          <a:p>
            <a:pPr algn="ctr"/>
            <a:r>
              <a:rPr lang="tr-TR" b="1" smtClean="0">
                <a:effectLst>
                  <a:outerShdw blurRad="38100" dist="38100" dir="2700000" algn="tl">
                    <a:srgbClr val="000000">
                      <a:alpha val="43137"/>
                    </a:srgbClr>
                  </a:outerShdw>
                </a:effectLst>
              </a:rPr>
              <a:t>CMP</a:t>
            </a:r>
            <a:endParaRPr lang="tr-TR" b="1">
              <a:effectLst>
                <a:outerShdw blurRad="38100" dist="38100" dir="2700000" algn="tl">
                  <a:srgbClr val="000000">
                    <a:alpha val="43137"/>
                  </a:srgbClr>
                </a:outerShdw>
              </a:effectLst>
            </a:endParaRPr>
          </a:p>
        </p:txBody>
      </p:sp>
      <p:sp>
        <p:nvSpPr>
          <p:cNvPr id="26" name="25 Metin kutusu"/>
          <p:cNvSpPr txBox="1"/>
          <p:nvPr/>
        </p:nvSpPr>
        <p:spPr>
          <a:xfrm>
            <a:off x="971600" y="2708920"/>
            <a:ext cx="864095" cy="369332"/>
          </a:xfrm>
          <a:prstGeom prst="rect">
            <a:avLst/>
          </a:prstGeom>
          <a:noFill/>
        </p:spPr>
        <p:txBody>
          <a:bodyPr wrap="square" rtlCol="0">
            <a:spAutoFit/>
          </a:bodyPr>
          <a:lstStyle/>
          <a:p>
            <a:pPr algn="ctr"/>
            <a:r>
              <a:rPr lang="tr-TR" b="1" smtClean="0">
                <a:effectLst>
                  <a:outerShdw blurRad="38100" dist="38100" dir="2700000" algn="tl">
                    <a:srgbClr val="000000">
                      <a:alpha val="43137"/>
                    </a:srgbClr>
                  </a:outerShdw>
                </a:effectLst>
              </a:rPr>
              <a:t>MEP</a:t>
            </a:r>
            <a:endParaRPr lang="tr-TR" b="1">
              <a:effectLst>
                <a:outerShdw blurRad="38100" dist="38100" dir="2700000" algn="tl">
                  <a:srgbClr val="000000">
                    <a:alpha val="43137"/>
                  </a:srgbClr>
                </a:outerShdw>
              </a:effectLst>
            </a:endParaRPr>
          </a:p>
        </p:txBody>
      </p:sp>
      <p:sp>
        <p:nvSpPr>
          <p:cNvPr id="27" name="26 Metin kutusu"/>
          <p:cNvSpPr txBox="1"/>
          <p:nvPr/>
        </p:nvSpPr>
        <p:spPr>
          <a:xfrm>
            <a:off x="179512" y="4077072"/>
            <a:ext cx="864095" cy="369332"/>
          </a:xfrm>
          <a:prstGeom prst="rect">
            <a:avLst/>
          </a:prstGeom>
          <a:noFill/>
        </p:spPr>
        <p:txBody>
          <a:bodyPr wrap="square" rtlCol="0">
            <a:spAutoFit/>
          </a:bodyPr>
          <a:lstStyle/>
          <a:p>
            <a:pPr algn="ctr"/>
            <a:r>
              <a:rPr lang="tr-TR" b="1" smtClean="0">
                <a:effectLst>
                  <a:outerShdw blurRad="38100" dist="38100" dir="2700000" algn="tl">
                    <a:srgbClr val="000000">
                      <a:alpha val="43137"/>
                    </a:srgbClr>
                  </a:outerShdw>
                </a:effectLst>
              </a:rPr>
              <a:t>M</a:t>
            </a:r>
            <a:endParaRPr lang="tr-TR" b="1">
              <a:effectLst>
                <a:outerShdw blurRad="38100" dist="38100" dir="2700000" algn="tl">
                  <a:srgbClr val="000000">
                    <a:alpha val="43137"/>
                  </a:srgbClr>
                </a:outerShdw>
              </a:effectLst>
            </a:endParaRPr>
          </a:p>
        </p:txBody>
      </p:sp>
      <p:sp>
        <p:nvSpPr>
          <p:cNvPr id="28" name="27 Metin kutusu"/>
          <p:cNvSpPr txBox="1"/>
          <p:nvPr/>
        </p:nvSpPr>
        <p:spPr>
          <a:xfrm>
            <a:off x="1547664" y="4077072"/>
            <a:ext cx="864095" cy="369332"/>
          </a:xfrm>
          <a:prstGeom prst="rect">
            <a:avLst/>
          </a:prstGeom>
          <a:noFill/>
        </p:spPr>
        <p:txBody>
          <a:bodyPr wrap="square" rtlCol="0">
            <a:spAutoFit/>
          </a:bodyPr>
          <a:lstStyle/>
          <a:p>
            <a:pPr algn="ctr"/>
            <a:r>
              <a:rPr lang="tr-TR" b="1" smtClean="0">
                <a:effectLst>
                  <a:outerShdw blurRad="38100" dist="38100" dir="2700000" algn="tl">
                    <a:srgbClr val="000000">
                      <a:alpha val="43137"/>
                    </a:srgbClr>
                  </a:outerShdw>
                </a:effectLst>
              </a:rPr>
              <a:t>E</a:t>
            </a:r>
            <a:endParaRPr lang="tr-TR" b="1">
              <a:effectLst>
                <a:outerShdw blurRad="38100" dist="38100" dir="2700000" algn="tl">
                  <a:srgbClr val="000000">
                    <a:alpha val="43137"/>
                  </a:srgbClr>
                </a:outerShdw>
              </a:effectLst>
            </a:endParaRPr>
          </a:p>
        </p:txBody>
      </p:sp>
      <p:sp>
        <p:nvSpPr>
          <p:cNvPr id="29" name="28 Metin kutusu"/>
          <p:cNvSpPr txBox="1"/>
          <p:nvPr/>
        </p:nvSpPr>
        <p:spPr>
          <a:xfrm>
            <a:off x="4139952" y="2708920"/>
            <a:ext cx="864095" cy="369332"/>
          </a:xfrm>
          <a:prstGeom prst="rect">
            <a:avLst/>
          </a:prstGeom>
          <a:noFill/>
        </p:spPr>
        <p:txBody>
          <a:bodyPr wrap="square" rtlCol="0">
            <a:spAutoFit/>
          </a:bodyPr>
          <a:lstStyle/>
          <a:p>
            <a:pPr algn="ctr"/>
            <a:r>
              <a:rPr lang="tr-TR" b="1" smtClean="0">
                <a:effectLst>
                  <a:outerShdw blurRad="38100" dist="38100" dir="2700000" algn="tl">
                    <a:srgbClr val="000000">
                      <a:alpha val="43137"/>
                    </a:srgbClr>
                  </a:outerShdw>
                </a:effectLst>
              </a:rPr>
              <a:t>GMP</a:t>
            </a:r>
            <a:endParaRPr lang="tr-TR" b="1">
              <a:effectLst>
                <a:outerShdw blurRad="38100" dist="38100" dir="2700000" algn="tl">
                  <a:srgbClr val="000000">
                    <a:alpha val="43137"/>
                  </a:srgbClr>
                </a:outerShdw>
              </a:effectLst>
            </a:endParaRPr>
          </a:p>
        </p:txBody>
      </p:sp>
      <p:sp>
        <p:nvSpPr>
          <p:cNvPr id="30" name="29 Metin kutusu"/>
          <p:cNvSpPr txBox="1"/>
          <p:nvPr/>
        </p:nvSpPr>
        <p:spPr>
          <a:xfrm>
            <a:off x="3635896" y="4005064"/>
            <a:ext cx="864095" cy="369332"/>
          </a:xfrm>
          <a:prstGeom prst="rect">
            <a:avLst/>
          </a:prstGeom>
          <a:noFill/>
        </p:spPr>
        <p:txBody>
          <a:bodyPr wrap="square" rtlCol="0">
            <a:spAutoFit/>
          </a:bodyPr>
          <a:lstStyle/>
          <a:p>
            <a:pPr algn="ctr"/>
            <a:r>
              <a:rPr lang="tr-TR" b="1" smtClean="0">
                <a:effectLst>
                  <a:outerShdw blurRad="38100" dist="38100" dir="2700000" algn="tl">
                    <a:srgbClr val="000000">
                      <a:alpha val="43137"/>
                    </a:srgbClr>
                  </a:outerShdw>
                </a:effectLst>
              </a:rPr>
              <a:t>G</a:t>
            </a:r>
            <a:endParaRPr lang="tr-TR" b="1">
              <a:effectLst>
                <a:outerShdw blurRad="38100" dist="38100" dir="2700000" algn="tl">
                  <a:srgbClr val="000000">
                    <a:alpha val="43137"/>
                  </a:srgbClr>
                </a:outerShdw>
              </a:effectLst>
            </a:endParaRPr>
          </a:p>
        </p:txBody>
      </p:sp>
      <p:sp>
        <p:nvSpPr>
          <p:cNvPr id="31" name="30 Metin kutusu"/>
          <p:cNvSpPr txBox="1"/>
          <p:nvPr/>
        </p:nvSpPr>
        <p:spPr>
          <a:xfrm>
            <a:off x="4860032" y="4005064"/>
            <a:ext cx="864095" cy="369332"/>
          </a:xfrm>
          <a:prstGeom prst="rect">
            <a:avLst/>
          </a:prstGeom>
          <a:noFill/>
        </p:spPr>
        <p:txBody>
          <a:bodyPr wrap="square" rtlCol="0">
            <a:spAutoFit/>
          </a:bodyPr>
          <a:lstStyle/>
          <a:p>
            <a:pPr algn="ctr"/>
            <a:r>
              <a:rPr lang="tr-TR" b="1" smtClean="0">
                <a:effectLst>
                  <a:outerShdw blurRad="38100" dist="38100" dir="2700000" algn="tl">
                    <a:srgbClr val="000000">
                      <a:alpha val="43137"/>
                    </a:srgbClr>
                  </a:outerShdw>
                </a:effectLst>
              </a:rPr>
              <a:t>M</a:t>
            </a:r>
            <a:endParaRPr lang="tr-TR" b="1">
              <a:effectLst>
                <a:outerShdw blurRad="38100" dist="38100" dir="2700000" algn="tl">
                  <a:srgbClr val="000000">
                    <a:alpha val="43137"/>
                  </a:srgbClr>
                </a:outerShdw>
              </a:effectLst>
            </a:endParaRPr>
          </a:p>
        </p:txBody>
      </p:sp>
      <p:sp>
        <p:nvSpPr>
          <p:cNvPr id="32" name="31 Metin kutusu"/>
          <p:cNvSpPr txBox="1"/>
          <p:nvPr/>
        </p:nvSpPr>
        <p:spPr>
          <a:xfrm>
            <a:off x="6372200" y="980728"/>
            <a:ext cx="1296144" cy="369332"/>
          </a:xfrm>
          <a:prstGeom prst="rect">
            <a:avLst/>
          </a:prstGeom>
          <a:noFill/>
        </p:spPr>
        <p:txBody>
          <a:bodyPr wrap="square" rtlCol="0">
            <a:spAutoFit/>
          </a:bodyPr>
          <a:lstStyle/>
          <a:p>
            <a:pPr algn="ctr"/>
            <a:r>
              <a:rPr lang="tr-TR" b="1" smtClean="0">
                <a:effectLst>
                  <a:outerShdw blurRad="38100" dist="38100" dir="2700000" algn="tl">
                    <a:srgbClr val="000000">
                      <a:alpha val="43137"/>
                    </a:srgbClr>
                  </a:outerShdw>
                </a:effectLst>
              </a:rPr>
              <a:t>LMPP/MLP</a:t>
            </a:r>
            <a:endParaRPr lang="tr-TR" b="1">
              <a:effectLst>
                <a:outerShdw blurRad="38100" dist="38100" dir="2700000" algn="tl">
                  <a:srgbClr val="000000">
                    <a:alpha val="43137"/>
                  </a:srgbClr>
                </a:outerShdw>
              </a:effectLst>
            </a:endParaRPr>
          </a:p>
        </p:txBody>
      </p:sp>
      <p:sp>
        <p:nvSpPr>
          <p:cNvPr id="33" name="32 Metin kutusu"/>
          <p:cNvSpPr txBox="1"/>
          <p:nvPr/>
        </p:nvSpPr>
        <p:spPr>
          <a:xfrm>
            <a:off x="7308304" y="2564904"/>
            <a:ext cx="1296144" cy="369332"/>
          </a:xfrm>
          <a:prstGeom prst="rect">
            <a:avLst/>
          </a:prstGeom>
          <a:noFill/>
        </p:spPr>
        <p:txBody>
          <a:bodyPr wrap="square" rtlCol="0">
            <a:spAutoFit/>
          </a:bodyPr>
          <a:lstStyle/>
          <a:p>
            <a:pPr algn="ctr"/>
            <a:r>
              <a:rPr lang="tr-TR" b="1" smtClean="0">
                <a:effectLst>
                  <a:outerShdw blurRad="38100" dist="38100" dir="2700000" algn="tl">
                    <a:srgbClr val="000000">
                      <a:alpha val="43137"/>
                    </a:srgbClr>
                  </a:outerShdw>
                </a:effectLst>
              </a:rPr>
              <a:t>CLP</a:t>
            </a:r>
            <a:endParaRPr lang="tr-TR" b="1">
              <a:effectLst>
                <a:outerShdw blurRad="38100" dist="38100" dir="2700000" algn="tl">
                  <a:srgbClr val="000000">
                    <a:alpha val="43137"/>
                  </a:srgbClr>
                </a:outerShdw>
              </a:effectLst>
            </a:endParaRPr>
          </a:p>
        </p:txBody>
      </p:sp>
      <p:sp>
        <p:nvSpPr>
          <p:cNvPr id="34" name="33 Metin kutusu"/>
          <p:cNvSpPr txBox="1"/>
          <p:nvPr/>
        </p:nvSpPr>
        <p:spPr>
          <a:xfrm>
            <a:off x="7308304" y="3933056"/>
            <a:ext cx="1296144" cy="369332"/>
          </a:xfrm>
          <a:prstGeom prst="rect">
            <a:avLst/>
          </a:prstGeom>
          <a:noFill/>
        </p:spPr>
        <p:txBody>
          <a:bodyPr wrap="square" rtlCol="0">
            <a:spAutoFit/>
          </a:bodyPr>
          <a:lstStyle/>
          <a:p>
            <a:pPr algn="ctr"/>
            <a:r>
              <a:rPr lang="tr-TR" b="1" smtClean="0">
                <a:effectLst>
                  <a:outerShdw blurRad="38100" dist="38100" dir="2700000" algn="tl">
                    <a:srgbClr val="000000">
                      <a:alpha val="43137"/>
                    </a:srgbClr>
                  </a:outerShdw>
                </a:effectLst>
              </a:rPr>
              <a:t>L</a:t>
            </a:r>
            <a:endParaRPr lang="tr-TR" b="1">
              <a:effectLst>
                <a:outerShdw blurRad="38100" dist="38100" dir="2700000" algn="tl">
                  <a:srgbClr val="000000">
                    <a:alpha val="43137"/>
                  </a:srgbClr>
                </a:outerShdw>
              </a:effectLst>
            </a:endParaRPr>
          </a:p>
        </p:txBody>
      </p:sp>
      <p:cxnSp>
        <p:nvCxnSpPr>
          <p:cNvPr id="36" name="35 Düz Ok Bağlayıcısı"/>
          <p:cNvCxnSpPr>
            <a:endCxn id="25" idx="3"/>
          </p:cNvCxnSpPr>
          <p:nvPr/>
        </p:nvCxnSpPr>
        <p:spPr>
          <a:xfrm flipH="1">
            <a:off x="2051719" y="692696"/>
            <a:ext cx="2304257" cy="54470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7" name="36 Düz Ok Bağlayıcısı"/>
          <p:cNvCxnSpPr>
            <a:endCxn id="32" idx="1"/>
          </p:cNvCxnSpPr>
          <p:nvPr/>
        </p:nvCxnSpPr>
        <p:spPr>
          <a:xfrm>
            <a:off x="4283968" y="692696"/>
            <a:ext cx="2088232" cy="47269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4" name="43 Düz Ok Bağlayıcısı"/>
          <p:cNvCxnSpPr>
            <a:endCxn id="26" idx="0"/>
          </p:cNvCxnSpPr>
          <p:nvPr/>
        </p:nvCxnSpPr>
        <p:spPr>
          <a:xfrm flipH="1">
            <a:off x="1403648" y="1772816"/>
            <a:ext cx="216025" cy="93610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7" name="46 Düz Ok Bağlayıcısı"/>
          <p:cNvCxnSpPr>
            <a:endCxn id="29" idx="1"/>
          </p:cNvCxnSpPr>
          <p:nvPr/>
        </p:nvCxnSpPr>
        <p:spPr>
          <a:xfrm>
            <a:off x="1619672" y="1772816"/>
            <a:ext cx="2520280" cy="112077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0" name="49 Düz Ok Bağlayıcısı"/>
          <p:cNvCxnSpPr>
            <a:endCxn id="27" idx="0"/>
          </p:cNvCxnSpPr>
          <p:nvPr/>
        </p:nvCxnSpPr>
        <p:spPr>
          <a:xfrm flipH="1">
            <a:off x="611560" y="3356992"/>
            <a:ext cx="792089" cy="72008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3" name="52 Düz Ok Bağlayıcısı"/>
          <p:cNvCxnSpPr>
            <a:endCxn id="28" idx="0"/>
          </p:cNvCxnSpPr>
          <p:nvPr/>
        </p:nvCxnSpPr>
        <p:spPr>
          <a:xfrm>
            <a:off x="1403648" y="3356992"/>
            <a:ext cx="576064" cy="72008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0" name="59 Düz Ok Bağlayıcısı"/>
          <p:cNvCxnSpPr>
            <a:endCxn id="30" idx="0"/>
          </p:cNvCxnSpPr>
          <p:nvPr/>
        </p:nvCxnSpPr>
        <p:spPr>
          <a:xfrm flipH="1">
            <a:off x="4067944" y="3356992"/>
            <a:ext cx="504056" cy="6480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3" name="62 Düz Ok Bağlayıcısı"/>
          <p:cNvCxnSpPr>
            <a:endCxn id="31" idx="0"/>
          </p:cNvCxnSpPr>
          <p:nvPr/>
        </p:nvCxnSpPr>
        <p:spPr>
          <a:xfrm>
            <a:off x="4572000" y="3356992"/>
            <a:ext cx="720080" cy="6480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6" name="65 Düz Ok Bağlayıcısı"/>
          <p:cNvCxnSpPr>
            <a:endCxn id="29" idx="3"/>
          </p:cNvCxnSpPr>
          <p:nvPr/>
        </p:nvCxnSpPr>
        <p:spPr>
          <a:xfrm flipH="1">
            <a:off x="5004047" y="1700808"/>
            <a:ext cx="2016225" cy="119277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0" name="69 Düz Ok Bağlayıcısı"/>
          <p:cNvCxnSpPr>
            <a:endCxn id="33" idx="0"/>
          </p:cNvCxnSpPr>
          <p:nvPr/>
        </p:nvCxnSpPr>
        <p:spPr>
          <a:xfrm>
            <a:off x="7020272" y="1700808"/>
            <a:ext cx="936104" cy="8640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3" name="72 Düz Ok Bağlayıcısı"/>
          <p:cNvCxnSpPr>
            <a:endCxn id="34" idx="0"/>
          </p:cNvCxnSpPr>
          <p:nvPr/>
        </p:nvCxnSpPr>
        <p:spPr>
          <a:xfrm>
            <a:off x="7956376" y="3356992"/>
            <a:ext cx="0" cy="57606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6" name="75 Metin kutusu"/>
          <p:cNvSpPr txBox="1"/>
          <p:nvPr/>
        </p:nvSpPr>
        <p:spPr>
          <a:xfrm>
            <a:off x="1979712" y="332656"/>
            <a:ext cx="1435008" cy="646331"/>
          </a:xfrm>
          <a:prstGeom prst="rect">
            <a:avLst/>
          </a:prstGeom>
          <a:noFill/>
        </p:spPr>
        <p:txBody>
          <a:bodyPr wrap="none" rtlCol="0">
            <a:spAutoFit/>
          </a:bodyPr>
          <a:lstStyle/>
          <a:p>
            <a:r>
              <a:rPr lang="tr-TR" smtClean="0"/>
              <a:t>IL-1, IL-3, IL-6</a:t>
            </a:r>
          </a:p>
          <a:p>
            <a:r>
              <a:rPr lang="tr-TR" smtClean="0"/>
              <a:t>GM-CSF, SCF</a:t>
            </a:r>
            <a:endParaRPr lang="tr-TR"/>
          </a:p>
        </p:txBody>
      </p:sp>
      <p:sp>
        <p:nvSpPr>
          <p:cNvPr id="77" name="76 Metin kutusu"/>
          <p:cNvSpPr txBox="1"/>
          <p:nvPr/>
        </p:nvSpPr>
        <p:spPr>
          <a:xfrm>
            <a:off x="467544" y="3429000"/>
            <a:ext cx="567784" cy="369332"/>
          </a:xfrm>
          <a:prstGeom prst="rect">
            <a:avLst/>
          </a:prstGeom>
          <a:noFill/>
        </p:spPr>
        <p:txBody>
          <a:bodyPr wrap="none" rtlCol="0">
            <a:spAutoFit/>
          </a:bodyPr>
          <a:lstStyle/>
          <a:p>
            <a:r>
              <a:rPr lang="tr-TR" smtClean="0"/>
              <a:t>TPO</a:t>
            </a:r>
            <a:endParaRPr lang="tr-TR"/>
          </a:p>
        </p:txBody>
      </p:sp>
      <p:sp>
        <p:nvSpPr>
          <p:cNvPr id="78" name="77 Metin kutusu"/>
          <p:cNvSpPr txBox="1"/>
          <p:nvPr/>
        </p:nvSpPr>
        <p:spPr>
          <a:xfrm>
            <a:off x="1691680" y="3429000"/>
            <a:ext cx="567784" cy="369332"/>
          </a:xfrm>
          <a:prstGeom prst="rect">
            <a:avLst/>
          </a:prstGeom>
          <a:noFill/>
        </p:spPr>
        <p:txBody>
          <a:bodyPr wrap="none" rtlCol="0">
            <a:spAutoFit/>
          </a:bodyPr>
          <a:lstStyle/>
          <a:p>
            <a:r>
              <a:rPr lang="tr-TR" smtClean="0"/>
              <a:t>EPO</a:t>
            </a:r>
            <a:endParaRPr lang="tr-TR"/>
          </a:p>
        </p:txBody>
      </p:sp>
      <p:sp>
        <p:nvSpPr>
          <p:cNvPr id="79" name="78 Metin kutusu"/>
          <p:cNvSpPr txBox="1"/>
          <p:nvPr/>
        </p:nvSpPr>
        <p:spPr>
          <a:xfrm>
            <a:off x="4932040" y="3429000"/>
            <a:ext cx="787395" cy="369332"/>
          </a:xfrm>
          <a:prstGeom prst="rect">
            <a:avLst/>
          </a:prstGeom>
          <a:noFill/>
        </p:spPr>
        <p:txBody>
          <a:bodyPr wrap="none" rtlCol="0">
            <a:spAutoFit/>
          </a:bodyPr>
          <a:lstStyle/>
          <a:p>
            <a:r>
              <a:rPr lang="tr-TR" smtClean="0"/>
              <a:t>M-CSF</a:t>
            </a:r>
            <a:endParaRPr lang="tr-TR"/>
          </a:p>
        </p:txBody>
      </p:sp>
      <p:sp>
        <p:nvSpPr>
          <p:cNvPr id="80" name="79 Metin kutusu"/>
          <p:cNvSpPr txBox="1"/>
          <p:nvPr/>
        </p:nvSpPr>
        <p:spPr>
          <a:xfrm>
            <a:off x="3563888" y="3429000"/>
            <a:ext cx="736099" cy="369332"/>
          </a:xfrm>
          <a:prstGeom prst="rect">
            <a:avLst/>
          </a:prstGeom>
          <a:noFill/>
        </p:spPr>
        <p:txBody>
          <a:bodyPr wrap="none" rtlCol="0">
            <a:spAutoFit/>
          </a:bodyPr>
          <a:lstStyle/>
          <a:p>
            <a:r>
              <a:rPr lang="tr-TR" smtClean="0"/>
              <a:t>G-CSF</a:t>
            </a:r>
            <a:endParaRPr lang="tr-TR"/>
          </a:p>
        </p:txBody>
      </p:sp>
      <p:sp>
        <p:nvSpPr>
          <p:cNvPr id="81" name="80 Metin kutusu"/>
          <p:cNvSpPr txBox="1"/>
          <p:nvPr/>
        </p:nvSpPr>
        <p:spPr>
          <a:xfrm>
            <a:off x="6444208" y="3212976"/>
            <a:ext cx="1800200" cy="923330"/>
          </a:xfrm>
          <a:prstGeom prst="rect">
            <a:avLst/>
          </a:prstGeom>
          <a:noFill/>
        </p:spPr>
        <p:txBody>
          <a:bodyPr wrap="square" rtlCol="0">
            <a:spAutoFit/>
          </a:bodyPr>
          <a:lstStyle/>
          <a:p>
            <a:r>
              <a:rPr lang="tr-TR" smtClean="0"/>
              <a:t>IL-2, IL-7, IL-12, TNF-</a:t>
            </a:r>
            <a:r>
              <a:rPr lang="el-GR" smtClean="0"/>
              <a:t>α</a:t>
            </a:r>
            <a:r>
              <a:rPr lang="tr-TR" smtClean="0"/>
              <a:t>, TGF</a:t>
            </a:r>
            <a:r>
              <a:rPr lang="el-GR" smtClean="0"/>
              <a:t>β</a:t>
            </a:r>
            <a:r>
              <a:rPr lang="tr-TR" smtClean="0"/>
              <a:t>1, FLT3 ligand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048672"/>
          </a:xfrm>
        </p:spPr>
        <p:txBody>
          <a:bodyPr>
            <a:normAutofit fontScale="85000" lnSpcReduction="10000"/>
          </a:bodyPr>
          <a:lstStyle/>
          <a:p>
            <a:r>
              <a:rPr lang="tr-TR" smtClean="0"/>
              <a:t>Olgun eritrositler çekirdek ve organellerden yoksundur.</a:t>
            </a:r>
          </a:p>
          <a:p>
            <a:pPr lvl="1"/>
            <a:r>
              <a:rPr lang="tr-TR" smtClean="0"/>
              <a:t>Eritrositler, enerjilerini glikoliz yoluyla temin eder.</a:t>
            </a:r>
          </a:p>
          <a:p>
            <a:endParaRPr lang="tr-TR" smtClean="0"/>
          </a:p>
          <a:p>
            <a:r>
              <a:rPr lang="tr-TR" smtClean="0"/>
              <a:t>Eritrositlerin ağırlığının yaklaşık üçte birini hemoglobin oluşturur.</a:t>
            </a:r>
          </a:p>
          <a:p>
            <a:endParaRPr lang="tr-TR" smtClean="0"/>
          </a:p>
          <a:p>
            <a:r>
              <a:rPr lang="tr-TR" smtClean="0"/>
              <a:t>Eritrositler, bikonkav şekilleri sayesinde (yüzey:volüm oranının artmasından ve dar kapillerlerden daha rahat geçebilmelerinden dolayı), dokularla kolayca oksijen ve karbondioksit alışverişinde bulunur.</a:t>
            </a:r>
          </a:p>
          <a:p>
            <a:pPr lvl="1"/>
            <a:r>
              <a:rPr lang="tr-TR" smtClean="0"/>
              <a:t>Eritrositler, özel bikonkav konfigürasyonlarını korumak için, son derece gelişmiş bir hücre iskeletine sahiptir.</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048672"/>
          </a:xfrm>
        </p:spPr>
        <p:txBody>
          <a:bodyPr>
            <a:normAutofit fontScale="85000" lnSpcReduction="10000"/>
          </a:bodyPr>
          <a:lstStyle/>
          <a:p>
            <a:r>
              <a:rPr lang="tr-TR" smtClean="0"/>
              <a:t>Glukoz eritrositlere kolaylaştırılmış difüzyonla girer.</a:t>
            </a:r>
          </a:p>
          <a:p>
            <a:pPr lvl="1"/>
            <a:r>
              <a:rPr lang="tr-TR" smtClean="0"/>
              <a:t>Eritrosit membranındaki glukoz taşıyıcısı: GLUT1.</a:t>
            </a:r>
          </a:p>
          <a:p>
            <a:pPr lvl="1"/>
            <a:r>
              <a:rPr lang="tr-TR" smtClean="0"/>
              <a:t>GLUT1, insüline bağımlı değildir.</a:t>
            </a:r>
          </a:p>
          <a:p>
            <a:endParaRPr lang="tr-TR" smtClean="0"/>
          </a:p>
          <a:p>
            <a:r>
              <a:rPr lang="tr-TR" smtClean="0"/>
              <a:t>Eritrositlerde bulunan “bisfosfogliserat mutaz” enzimi, 1,3-bisfosfogliserat’tan 2,3-bisfosfogliserat (2,3-BPG) sentezler.</a:t>
            </a:r>
          </a:p>
          <a:p>
            <a:pPr lvl="1"/>
            <a:r>
              <a:rPr lang="tr-TR" smtClean="0"/>
              <a:t>2,3-BPG, deoksihemoglobine bağlanarak onu stabilize eder; hemoglobinin oksijene olan ilgisini azaltır ve oksijen salıverme yeteneğini artırır.</a:t>
            </a:r>
          </a:p>
          <a:p>
            <a:pPr lvl="1"/>
            <a:r>
              <a:rPr lang="tr-TR" smtClean="0"/>
              <a:t>2,3-BPG; BPG mutaz tarafından 3-fosfogliserata, multiple inozitol polifosfat fosfataz tarafından ise 2-fosfogliserata hidroliz edilir. Bu enzimlerin aktivitesi pH’ya duyarlıdır.</a:t>
            </a:r>
          </a:p>
          <a:p>
            <a:pPr lvl="1"/>
            <a:endParaRPr lang="tr-TR" smtClean="0"/>
          </a:p>
          <a:p>
            <a:endParaRPr lang="tr-TR" smtClean="0"/>
          </a:p>
          <a:p>
            <a:pPr lvl="1"/>
            <a:endParaRPr lang="tr-TR" smtClean="0"/>
          </a:p>
          <a:p>
            <a:pPr lvl="1"/>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1821</TotalTime>
  <Words>1177</Words>
  <Application>Microsoft Office PowerPoint</Application>
  <PresentationFormat>Ekran Gösterisi (4:3)</PresentationFormat>
  <Paragraphs>225</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Kan ve Endotel Biyokimyası</vt:lpstr>
      <vt:lpstr>Kan</vt:lpstr>
      <vt:lpstr>Plazma</vt:lpstr>
      <vt:lpstr>Serum Protein Elektroforezi</vt:lpstr>
      <vt:lpstr>Slayt 5</vt:lpstr>
      <vt:lpstr>Eritrositler</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Lökositler</vt:lpstr>
      <vt:lpstr>Slayt 22</vt:lpstr>
      <vt:lpstr>Slayt 23</vt:lpstr>
      <vt:lpstr>Slayt 24</vt:lpstr>
      <vt:lpstr>Slayt 25</vt:lpstr>
      <vt:lpstr>Trombositler</vt:lpstr>
      <vt:lpstr>Endotel Hücreleri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 ve Endotel Biyokimyası</dc:title>
  <dc:creator>kaüfatih-tıp</dc:creator>
  <cp:lastModifiedBy>kaüfatih-tıp</cp:lastModifiedBy>
  <cp:revision>138</cp:revision>
  <dcterms:created xsi:type="dcterms:W3CDTF">2020-04-24T13:55:45Z</dcterms:created>
  <dcterms:modified xsi:type="dcterms:W3CDTF">2020-06-13T14:18:05Z</dcterms:modified>
</cp:coreProperties>
</file>