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0" r:id="rId5"/>
    <p:sldId id="265" r:id="rId6"/>
    <p:sldId id="260" r:id="rId7"/>
    <p:sldId id="273" r:id="rId8"/>
    <p:sldId id="275" r:id="rId9"/>
    <p:sldId id="274" r:id="rId10"/>
    <p:sldId id="276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Keton Cisimleri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5"/>
            <a:ext cx="8229600" cy="1584177"/>
          </a:xfrm>
        </p:spPr>
        <p:txBody>
          <a:bodyPr/>
          <a:lstStyle/>
          <a:p>
            <a:r>
              <a:rPr lang="tr-TR" dirty="0" smtClean="0"/>
              <a:t>Ekstra-</a:t>
            </a:r>
            <a:r>
              <a:rPr lang="tr-TR" dirty="0" err="1" smtClean="0"/>
              <a:t>hepatik</a:t>
            </a:r>
            <a:r>
              <a:rPr lang="tr-TR" dirty="0" smtClean="0"/>
              <a:t> dokular keton cisimlerini bir enerji kaynağı olarak kullanabilir.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39544"/>
            <a:ext cx="9144000" cy="481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Keton Cisimlerinin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Keton cisimlerinden aseton ve </a:t>
            </a:r>
            <a:r>
              <a:rPr lang="tr-TR" dirty="0" err="1" smtClean="0"/>
              <a:t>asetoasetat</a:t>
            </a:r>
            <a:r>
              <a:rPr lang="tr-TR" dirty="0" smtClean="0"/>
              <a:t> alkali ortamda sodyum </a:t>
            </a:r>
            <a:r>
              <a:rPr lang="tr-TR" dirty="0" err="1" smtClean="0"/>
              <a:t>nitroprussiyat</a:t>
            </a:r>
            <a:r>
              <a:rPr lang="tr-TR" dirty="0" smtClean="0"/>
              <a:t> ile mor renkli kompleks oluşturur.</a:t>
            </a:r>
          </a:p>
          <a:p>
            <a:endParaRPr lang="tr-TR" dirty="0" smtClean="0"/>
          </a:p>
          <a:p>
            <a:r>
              <a:rPr lang="tr-TR" dirty="0" smtClean="0"/>
              <a:t>İdrardaki </a:t>
            </a:r>
            <a:r>
              <a:rPr lang="tr-TR" dirty="0" err="1" smtClean="0"/>
              <a:t>kreatinin</a:t>
            </a:r>
            <a:r>
              <a:rPr lang="tr-TR" dirty="0" smtClean="0"/>
              <a:t> de bu reaksiyonu verir. Ancak keton cisimlerinin aksine, </a:t>
            </a:r>
            <a:r>
              <a:rPr lang="tr-TR" dirty="0" err="1" smtClean="0"/>
              <a:t>kreatininin</a:t>
            </a:r>
            <a:r>
              <a:rPr lang="tr-TR" dirty="0" smtClean="0"/>
              <a:t> </a:t>
            </a:r>
            <a:r>
              <a:rPr lang="tr-TR" dirty="0" smtClean="0"/>
              <a:t>sodyum </a:t>
            </a:r>
            <a:r>
              <a:rPr lang="tr-TR" dirty="0" err="1" smtClean="0"/>
              <a:t>nitroprussiyat</a:t>
            </a:r>
            <a:r>
              <a:rPr lang="tr-TR" dirty="0" smtClean="0"/>
              <a:t> </a:t>
            </a:r>
            <a:r>
              <a:rPr lang="tr-TR" dirty="0" smtClean="0"/>
              <a:t>ile oluşturduğu mor renkli kompleks asetik asit ilavesi ile kaybolur.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Vücudun temel enerji kaynağı </a:t>
            </a:r>
            <a:r>
              <a:rPr lang="tr-TR" dirty="0" err="1" smtClean="0"/>
              <a:t>glukozdur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Açlık durumunda </a:t>
            </a:r>
            <a:r>
              <a:rPr lang="tr-TR" dirty="0" err="1" smtClean="0"/>
              <a:t>insülin</a:t>
            </a:r>
            <a:r>
              <a:rPr lang="tr-TR" dirty="0" smtClean="0"/>
              <a:t> salgısı azalır ve depo yağlar yıkılmaya başlar. Bu sayede, kana bol miktarda serbest yağ asidi çıkışı olur.</a:t>
            </a:r>
          </a:p>
          <a:p>
            <a:endParaRPr lang="tr-TR" dirty="0" smtClean="0"/>
          </a:p>
          <a:p>
            <a:r>
              <a:rPr lang="tr-TR" dirty="0" smtClean="0"/>
              <a:t>Serbest yağ asitleri, karaciğer tarafından alınır; ya </a:t>
            </a:r>
            <a:r>
              <a:rPr lang="tr-TR" dirty="0" err="1" smtClean="0"/>
              <a:t>trigliserit</a:t>
            </a:r>
            <a:r>
              <a:rPr lang="tr-TR" dirty="0" smtClean="0"/>
              <a:t> ve </a:t>
            </a:r>
            <a:r>
              <a:rPr lang="tr-TR" dirty="0" err="1" smtClean="0"/>
              <a:t>fosfolipit</a:t>
            </a:r>
            <a:r>
              <a:rPr lang="tr-TR" dirty="0" smtClean="0"/>
              <a:t> sentezi için kullanılır veya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oksidasyon</a:t>
            </a:r>
            <a:r>
              <a:rPr lang="tr-TR" dirty="0" smtClean="0"/>
              <a:t> reaksiyonları yoluyla parçalanır.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Normalde, </a:t>
            </a:r>
            <a:r>
              <a:rPr lang="tr-TR" dirty="0" err="1" smtClean="0"/>
              <a:t>insülin</a:t>
            </a:r>
            <a:r>
              <a:rPr lang="tr-TR" dirty="0" smtClean="0"/>
              <a:t> varlığında, artan </a:t>
            </a:r>
            <a:r>
              <a:rPr lang="tr-TR" dirty="0" err="1" smtClean="0"/>
              <a:t>malonil</a:t>
            </a:r>
            <a:r>
              <a:rPr lang="tr-TR" dirty="0" smtClean="0"/>
              <a:t> </a:t>
            </a:r>
            <a:r>
              <a:rPr lang="tr-TR" dirty="0" err="1" smtClean="0"/>
              <a:t>CoA’nın</a:t>
            </a:r>
            <a:r>
              <a:rPr lang="tr-TR" dirty="0" smtClean="0"/>
              <a:t> etkisiyle, </a:t>
            </a:r>
            <a:r>
              <a:rPr lang="tr-TR" dirty="0" err="1" smtClean="0"/>
              <a:t>karnitin</a:t>
            </a:r>
            <a:r>
              <a:rPr lang="tr-TR" dirty="0" smtClean="0"/>
              <a:t> </a:t>
            </a:r>
            <a:r>
              <a:rPr lang="tr-TR" dirty="0" err="1" smtClean="0"/>
              <a:t>palmitoil</a:t>
            </a:r>
            <a:r>
              <a:rPr lang="tr-TR" dirty="0" smtClean="0"/>
              <a:t> </a:t>
            </a:r>
            <a:r>
              <a:rPr lang="tr-TR" dirty="0" err="1" smtClean="0"/>
              <a:t>transferaz</a:t>
            </a:r>
            <a:r>
              <a:rPr lang="tr-TR" dirty="0" smtClean="0"/>
              <a:t>-1 enzimi </a:t>
            </a:r>
            <a:r>
              <a:rPr lang="tr-TR" dirty="0" err="1" smtClean="0"/>
              <a:t>inhibe</a:t>
            </a:r>
            <a:r>
              <a:rPr lang="tr-TR" dirty="0" smtClean="0"/>
              <a:t> olur ve serbest yağ asitlerinin </a:t>
            </a:r>
            <a:r>
              <a:rPr lang="tr-TR" dirty="0" err="1" smtClean="0"/>
              <a:t>oksidasyonu</a:t>
            </a:r>
            <a:r>
              <a:rPr lang="tr-TR" dirty="0" smtClean="0"/>
              <a:t> baskı altında kalır.</a:t>
            </a:r>
          </a:p>
          <a:p>
            <a:endParaRPr lang="tr-TR" dirty="0" smtClean="0"/>
          </a:p>
          <a:p>
            <a:r>
              <a:rPr lang="tr-TR" dirty="0" err="1" smtClean="0"/>
              <a:t>İnsülin</a:t>
            </a:r>
            <a:r>
              <a:rPr lang="tr-TR" dirty="0" smtClean="0"/>
              <a:t> yetersizliğinde/yokluğunda ise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oksidasyon</a:t>
            </a:r>
            <a:r>
              <a:rPr lang="tr-TR" dirty="0" smtClean="0"/>
              <a:t> yolu </a:t>
            </a:r>
            <a:r>
              <a:rPr lang="tr-TR" dirty="0" smtClean="0"/>
              <a:t>aktifleşir.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oksidasyon</a:t>
            </a:r>
            <a:r>
              <a:rPr lang="tr-TR" dirty="0" smtClean="0"/>
              <a:t> sonucu </a:t>
            </a:r>
            <a:r>
              <a:rPr lang="tr-TR" dirty="0" err="1" smtClean="0"/>
              <a:t>Asetil</a:t>
            </a:r>
            <a:r>
              <a:rPr lang="tr-TR" dirty="0" smtClean="0"/>
              <a:t> </a:t>
            </a:r>
            <a:r>
              <a:rPr lang="tr-TR" dirty="0" err="1" smtClean="0"/>
              <a:t>CoA</a:t>
            </a:r>
            <a:r>
              <a:rPr lang="tr-TR" dirty="0" smtClean="0"/>
              <a:t> açığa çıkar.</a:t>
            </a:r>
            <a:r>
              <a:rPr lang="tr-TR" dirty="0" smtClean="0"/>
              <a:t> </a:t>
            </a:r>
            <a:r>
              <a:rPr lang="tr-TR" dirty="0" err="1" smtClean="0"/>
              <a:t>Asetil</a:t>
            </a:r>
            <a:r>
              <a:rPr lang="tr-TR" dirty="0" smtClean="0"/>
              <a:t> </a:t>
            </a:r>
            <a:r>
              <a:rPr lang="tr-TR" dirty="0" err="1" smtClean="0"/>
              <a:t>CoA</a:t>
            </a:r>
            <a:r>
              <a:rPr lang="tr-TR" dirty="0" smtClean="0"/>
              <a:t> ya </a:t>
            </a:r>
            <a:r>
              <a:rPr lang="tr-TR" dirty="0" err="1" smtClean="0"/>
              <a:t>Krebs</a:t>
            </a:r>
            <a:r>
              <a:rPr lang="tr-TR" dirty="0" smtClean="0"/>
              <a:t> (TCA, sitrik asit) </a:t>
            </a:r>
            <a:r>
              <a:rPr lang="tr-TR" dirty="0" err="1" smtClean="0"/>
              <a:t>siklusuna</a:t>
            </a:r>
            <a:r>
              <a:rPr lang="tr-TR" dirty="0" smtClean="0"/>
              <a:t> ya da </a:t>
            </a:r>
            <a:r>
              <a:rPr lang="tr-TR" dirty="0" err="1" smtClean="0"/>
              <a:t>ketogeneze</a:t>
            </a:r>
            <a:r>
              <a:rPr lang="tr-TR" dirty="0" smtClean="0"/>
              <a:t> girer.</a:t>
            </a:r>
          </a:p>
          <a:p>
            <a:endParaRPr lang="tr-TR" dirty="0" smtClean="0"/>
          </a:p>
          <a:p>
            <a:r>
              <a:rPr lang="tr-TR" dirty="0" smtClean="0"/>
              <a:t>Normal koşullarda her iki yol da aktiftir. Ancak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oksidasyon</a:t>
            </a:r>
            <a:r>
              <a:rPr lang="tr-TR" dirty="0" smtClean="0"/>
              <a:t> </a:t>
            </a:r>
            <a:r>
              <a:rPr lang="tr-TR" dirty="0" smtClean="0"/>
              <a:t>devam ettikçe, açığa çıkan </a:t>
            </a:r>
            <a:r>
              <a:rPr lang="tr-TR" dirty="0" err="1" smtClean="0"/>
              <a:t>NADH’lar</a:t>
            </a:r>
            <a:r>
              <a:rPr lang="tr-TR" dirty="0" smtClean="0"/>
              <a:t> nedeniyle TCA </a:t>
            </a:r>
            <a:r>
              <a:rPr lang="tr-TR" dirty="0" err="1" smtClean="0"/>
              <a:t>siklusu</a:t>
            </a:r>
            <a:r>
              <a:rPr lang="tr-TR" dirty="0" smtClean="0"/>
              <a:t> baskılanmaya başlar.</a:t>
            </a:r>
          </a:p>
          <a:p>
            <a:endParaRPr lang="tr-TR" dirty="0" smtClean="0"/>
          </a:p>
          <a:p>
            <a:r>
              <a:rPr lang="tr-TR" dirty="0" smtClean="0"/>
              <a:t>Bu nedenle uzamış açlıkta ve </a:t>
            </a:r>
            <a:r>
              <a:rPr lang="tr-TR" dirty="0" err="1" smtClean="0"/>
              <a:t>insülin</a:t>
            </a:r>
            <a:r>
              <a:rPr lang="tr-TR" dirty="0" smtClean="0"/>
              <a:t> yetersizliğinde/yokluğunda, yüksek düzeyde uzun süre devam eden </a:t>
            </a:r>
            <a:r>
              <a:rPr lang="el-GR" dirty="0" smtClean="0"/>
              <a:t>β</a:t>
            </a:r>
            <a:r>
              <a:rPr lang="tr-TR" dirty="0" smtClean="0"/>
              <a:t>-</a:t>
            </a:r>
            <a:r>
              <a:rPr lang="tr-TR" dirty="0" err="1" smtClean="0"/>
              <a:t>oksidasyonun</a:t>
            </a:r>
            <a:r>
              <a:rPr lang="tr-TR" dirty="0" smtClean="0"/>
              <a:t> neticesinde </a:t>
            </a:r>
            <a:r>
              <a:rPr lang="tr-TR" dirty="0" err="1" smtClean="0"/>
              <a:t>ketogenez</a:t>
            </a:r>
            <a:r>
              <a:rPr lang="tr-TR" dirty="0" smtClean="0"/>
              <a:t> belirginleşir ve çok miktarda keton cismi üretilir.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3613" y="0"/>
            <a:ext cx="467677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tr-TR" dirty="0" smtClean="0"/>
              <a:t>Keton Cisimleri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tr-TR" dirty="0" err="1" smtClean="0"/>
              <a:t>Asetoasetat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Beta-</a:t>
            </a:r>
            <a:r>
              <a:rPr lang="tr-TR" dirty="0" err="1" smtClean="0"/>
              <a:t>hidroksibütirat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Aseton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950" y="990600"/>
            <a:ext cx="38290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44016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Asetoasetatın</a:t>
            </a:r>
            <a:r>
              <a:rPr lang="tr-TR" dirty="0" smtClean="0"/>
              <a:t> </a:t>
            </a: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dekarboksilasyonu</a:t>
            </a:r>
            <a:r>
              <a:rPr lang="tr-TR" dirty="0" smtClean="0"/>
              <a:t> ile aseton; </a:t>
            </a:r>
            <a:r>
              <a:rPr lang="tr-TR" dirty="0" err="1" smtClean="0"/>
              <a:t>enzimatik</a:t>
            </a:r>
            <a:r>
              <a:rPr lang="tr-TR" dirty="0" smtClean="0"/>
              <a:t> indirgenmesi ile de Beta-</a:t>
            </a:r>
            <a:r>
              <a:rPr lang="tr-TR" dirty="0" err="1" smtClean="0"/>
              <a:t>hidroksibütirat</a:t>
            </a:r>
            <a:r>
              <a:rPr lang="tr-TR" dirty="0" smtClean="0"/>
              <a:t> ortaya çıkar.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9508"/>
            <a:ext cx="5904656" cy="442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1243013"/>
            <a:ext cx="82391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Keton cisimlerinin artışına </a:t>
            </a:r>
            <a:r>
              <a:rPr lang="tr-TR" dirty="0" err="1" smtClean="0"/>
              <a:t>ketoz</a:t>
            </a:r>
            <a:r>
              <a:rPr lang="tr-TR" dirty="0" smtClean="0"/>
              <a:t>; aşırı miktarda üretilip kanın </a:t>
            </a:r>
            <a:r>
              <a:rPr lang="tr-TR" dirty="0" err="1" smtClean="0"/>
              <a:t>pH’sını</a:t>
            </a:r>
            <a:r>
              <a:rPr lang="tr-TR" dirty="0" smtClean="0"/>
              <a:t> düşürmelerine </a:t>
            </a:r>
            <a:r>
              <a:rPr lang="tr-TR" dirty="0" err="1" smtClean="0"/>
              <a:t>ketoasidoz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r>
              <a:rPr lang="tr-TR" dirty="0" smtClean="0"/>
              <a:t>Aseton uçucu bir moleküldür, akciğerler yoluyla da atılabilir. Enerji kaynağı olarak kullanılamaz.</a:t>
            </a:r>
          </a:p>
          <a:p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 smtClean="0"/>
              <a:t>keton cisimleri </a:t>
            </a:r>
            <a:r>
              <a:rPr lang="tr-TR" dirty="0" err="1" smtClean="0"/>
              <a:t>asetil</a:t>
            </a:r>
            <a:r>
              <a:rPr lang="tr-TR" dirty="0" smtClean="0"/>
              <a:t>-</a:t>
            </a:r>
            <a:r>
              <a:rPr lang="tr-TR" dirty="0" err="1" smtClean="0"/>
              <a:t>CoA’ya</a:t>
            </a:r>
            <a:r>
              <a:rPr lang="tr-TR" dirty="0" smtClean="0"/>
              <a:t> dönüştürülerek enerji kaynağı olarak kullanılabilir.</a:t>
            </a:r>
          </a:p>
          <a:p>
            <a:endParaRPr lang="tr-TR" dirty="0" smtClean="0"/>
          </a:p>
          <a:p>
            <a:r>
              <a:rPr lang="tr-TR" dirty="0" smtClean="0"/>
              <a:t>Karaciğer keton cisimlerini üretir; fakat kendisi kullanamaz.</a:t>
            </a:r>
          </a:p>
          <a:p>
            <a:endParaRPr lang="tr-TR" dirty="0" smtClean="0"/>
          </a:p>
          <a:p>
            <a:r>
              <a:rPr lang="tr-TR" dirty="0" smtClean="0"/>
              <a:t>Açlıkta beynin temel enerji yakıtı keton cisimleridir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288</Words>
  <Application>Microsoft Office PowerPoint</Application>
  <PresentationFormat>Ekran Gösterisi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Keton Cisimleri</vt:lpstr>
      <vt:lpstr>Slayt 2</vt:lpstr>
      <vt:lpstr>Slayt 3</vt:lpstr>
      <vt:lpstr>Slayt 4</vt:lpstr>
      <vt:lpstr>Slayt 5</vt:lpstr>
      <vt:lpstr>Keton Cisimleri</vt:lpstr>
      <vt:lpstr>Slayt 7</vt:lpstr>
      <vt:lpstr>Slayt 8</vt:lpstr>
      <vt:lpstr>Slayt 9</vt:lpstr>
      <vt:lpstr>Slayt 10</vt:lpstr>
      <vt:lpstr>Keton Cisimlerinin Ölçümü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Keton Cisimleri</dc:title>
  <dc:creator>kaüfatih-tıp</dc:creator>
  <cp:lastModifiedBy>User</cp:lastModifiedBy>
  <cp:revision>18</cp:revision>
  <dcterms:created xsi:type="dcterms:W3CDTF">2017-11-02T06:05:27Z</dcterms:created>
  <dcterms:modified xsi:type="dcterms:W3CDTF">2017-11-05T22:41:49Z</dcterms:modified>
</cp:coreProperties>
</file>