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1" r:id="rId8"/>
    <p:sldId id="281" r:id="rId9"/>
    <p:sldId id="282" r:id="rId10"/>
    <p:sldId id="279" r:id="rId11"/>
    <p:sldId id="280" r:id="rId12"/>
    <p:sldId id="274" r:id="rId13"/>
    <p:sldId id="283" r:id="rId14"/>
    <p:sldId id="275" r:id="rId15"/>
    <p:sldId id="284" r:id="rId16"/>
    <p:sldId id="285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22.5.2017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Kıkırdak Dokusu Biyokimyası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Bilgi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5122912" cy="5112568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Akondroplazi</a:t>
            </a:r>
            <a:r>
              <a:rPr lang="tr-TR" dirty="0" smtClean="0"/>
              <a:t>, kısa </a:t>
            </a:r>
            <a:r>
              <a:rPr lang="tr-TR" dirty="0" err="1" smtClean="0"/>
              <a:t>ekstremiteli</a:t>
            </a:r>
            <a:r>
              <a:rPr lang="tr-TR" dirty="0" smtClean="0"/>
              <a:t> cüceliğin en yaygın sebebidir. Etkilenmiş kişilerde gövde boyu normaldir.</a:t>
            </a:r>
          </a:p>
          <a:p>
            <a:endParaRPr lang="tr-TR" dirty="0" smtClean="0"/>
          </a:p>
          <a:p>
            <a:r>
              <a:rPr lang="tr-TR" dirty="0" err="1" smtClean="0"/>
              <a:t>Fibroblast</a:t>
            </a:r>
            <a:r>
              <a:rPr lang="tr-TR" dirty="0" smtClean="0"/>
              <a:t> büyüme faktörü reseptör 3 (FGFR3) genindeki mutasyona bağlı olarak gelişir. </a:t>
            </a:r>
            <a:r>
              <a:rPr lang="tr-TR" dirty="0" err="1" smtClean="0"/>
              <a:t>Kartilajın</a:t>
            </a:r>
            <a:r>
              <a:rPr lang="tr-TR" dirty="0" smtClean="0"/>
              <a:t> kemiğe dönüşümünde aksama olur.</a:t>
            </a:r>
            <a:endParaRPr lang="tr-TR" dirty="0"/>
          </a:p>
        </p:txBody>
      </p:sp>
      <p:pic>
        <p:nvPicPr>
          <p:cNvPr id="38914" name="Picture 2" descr="stetoskop ile ilgili görsel sonucu"/>
          <p:cNvPicPr>
            <a:picLocks noChangeAspect="1" noChangeArrowheads="1"/>
          </p:cNvPicPr>
          <p:nvPr/>
        </p:nvPicPr>
        <p:blipFill>
          <a:blip r:embed="rId2" cstate="print"/>
          <a:srcRect t="17702" r="-799" b="16149"/>
          <a:stretch>
            <a:fillRect/>
          </a:stretch>
        </p:blipFill>
        <p:spPr bwMode="auto">
          <a:xfrm>
            <a:off x="7164288" y="332656"/>
            <a:ext cx="1728192" cy="1512168"/>
          </a:xfrm>
          <a:prstGeom prst="rect">
            <a:avLst/>
          </a:prstGeom>
          <a:noFill/>
        </p:spPr>
      </p:pic>
      <p:pic>
        <p:nvPicPr>
          <p:cNvPr id="5" name="Picture 4" descr="achondroplasia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76872"/>
            <a:ext cx="3695147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6866" name="Picture 2" descr="achondroplasia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9" y="0"/>
            <a:ext cx="4572001" cy="6858000"/>
          </a:xfrm>
          <a:prstGeom prst="rect">
            <a:avLst/>
          </a:prstGeom>
          <a:noFill/>
        </p:spPr>
      </p:pic>
      <p:sp>
        <p:nvSpPr>
          <p:cNvPr id="36870" name="AutoShape 6" descr="Tyrion Lannister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6872" name="AutoShape 8" descr="Tyrion Lannister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6874" name="AutoShape 10" descr="data:image/jpeg;base64,/9j/4AAQSkZJRgABAQAAAQABAAD/2wCEAAkGBxISDxAQEBAPDw8QDxAPDg4PDxAPDRAQFREWFhUVFRUYHSgiGBolHRYVITEhJSkrLi4uFx8zODMtNygtLisBCgoKDg0NFQ8QFS4dHRkrKy0rKy0tKy0tKysrLSsrKy0rKysrKystKysrKys3Ky0rKy0rKysrKzcrKy0rNy0rLf/AABEIARMAtwMBIgACEQEDEQH/xAAbAAABBQEBAAAAAAAAAAAAAAADAAECBAUGB//EAD0QAAICAQMBBQUFBwMDBQAAAAECABEDBBIhMQUTQVFhBiJxgZEHMqGxwRQjQlLR4fBikqIlcoIVQ3Oy8f/EABcBAQEBAQAAAAAAAAAAAAAAAAABAwL/xAAaEQEBAAMBAQAAAAAAAAAAAAAAAQIRITFB/9oADAMBAAIRAxEAPwDx5YQCRWEWA4EmBGAkwICqOBHAkwJVRAkqjgSQECFR6k6j1Ahtj1J1EBAhUepOotsCG2NULUVQBVFthaiqAOoxELUYrAFUVQm2NtgDIihKigZiwiyCiFUSIkokwIyiTAhTgSQEcCSAlDASQEcLJAQIgR6kgseoEQI+2SAj1AhUfbJR4EKj1JVHAgQ2xqhCI22AOo+2SqOBAgVkahSJEiBDbFJxQMdIZRBJDLIiYEmojKIRRKp1EmBEBJAQEBJARwJICA1R6kgJd7J0q5Mn7w7cSKcmU+Owfwj1JIA+MglpOxcuRS4UhAoa65IPSh/UiW8y48OIFtMGJB3M7Fj8PdIEhk7XylvcXYgLLjVzQfMW5JvxAHF8DjylbVZWyEnMWXIo2hA3ulrq2vj/ADxmdtrSSLOgz6HK1FMquReyyMfHXa3UfO6i7U7EOO3xnfjBAPNuhPgw/WYWDQsMxJYe49K3/ts3ioPnX5Tc0ObMuTZ0T7rkGtw6bWvyr/iY3Ymtsqo+2GysCbUg9QasUwNEEeHw9ZCaRwhti2yUepQIrGAhiJCoEaiqSqKoA2WKEKxQMJIZYJIdBIgiwiiRUQgEqpASaiMokwICAkhHAkgIEQJZ0eXa1n7vBbmuAdw+JsCh51A1C49OHVgW28gLzRYm6A/D5Tm+LPQM+sY7aRGG1qZtpZef4fLw5HPrD6bEuY40RDld/ddQTaknr0r1sypm0yNn7nTBndVLP0K7ibC4/Or6+k6TsLsjXd5iVcSFchAyM1ilP8xI/wDrczrSOl7D9lA2BhlKMcKP3Lrfd73d13NfUFQo9RPN+18+XHqMyDeOdjKtkXYFH1vj/BPSdbi7TwuUxrpcenUqyEK7DIwAHIC2pFcWPCcT2/q8qZCmrxouTIf2lVUAsuS7HI8yPxiLkz9Jg241sEM3vm75B+7+EJUMmcPix1ZYCmJvjm6+pMgRNZ4xqFR6kqj1AjUiRCVGqUCMUIRIVAUUeKBgY5YSAxywkiCKIUCQWFUSqkohAIwEmokDgRwI4EmBAiBFkx2pA6kcfHwkwIRVgV/ZbNt7Q2tZamAI4bcvI+fE9hTPnGmxvhGHLqu8VmTMxx4ivO5QVBrw5qeK9qZDjdcmLjMjKxcdeOg+k7L2Z9psWqTZlyYMOYMSO/xDKos/ysaPxmeU+tcMuaeg4NVlXFlbVdwuU24XA2R1ArpbAG+g6TyD293ftyqGvIysz2eR0ofDhp0PtF2vp9JjY9/ptRnYEINPpseF6P8A2k/Wef6fXPm1DZ85s5CQ1+APQfCMZ3ZlZrTaxD3VHh16V1j1CbY4WaMgSseoQrI7YEajVJ1FUAZWRIhtsiyygVR5KooHO45YSBxywkiCqIRRIJDLCpKIQSKyYECQEmFiUShqe0eqp/u/pAvZcyoLYgenUn5Sll7S3cINo8z94/0mdtNgtz48ywqdfwEATbrYnzs348yll0u42or8PoZosLHr+kfAVAO7GH8QNxUfUeMEZqaAhvf6jr1JlrJ4UKAqh4XNPtLV6dkxDT4Hw5Bffs77lY+FWT9ePh0lMt5iCrGi7SIAVhYHTzqa+DMri1IP5j4ic9jx9T+npf8AWQRirWCVPh1sQOnIkCJS0faN8ZPhv/rL8AZEcCSIiqBGMZKKAIiKTIigc1jllJXxywkIMkMogkhlhRFEIokBJiAQCY3aACZuP4l3kVwDZupsLMrtpdx4PK7fkT/aBSd7IPWj0h93Pn5/CUWbg2KIsEeRlrG/SBYqvh5RtjNwFZuaBUFjf9ZAN0PqBXh84mzECgzAWPumuYBc2DJjI3oyFgGAYVxzEferwF+txtVq3yFS7lyvugueQP1+J8oPcPD6eBECTnb5gc7fjA4wTz8/6xZG8PD+0B31dDxAsY8ZfIuJTRbknyUdT6mdPjxBVCjgKAB4zmeyVK5Uc/eZgD6A8UPrOqgQIjGSJkCYDVGiuPcBqjxwYoHL45ZSV8csJCDLCiDSFUQoiwiiQUQggEUTI1o3Zci8njivMcj/AD1musxO+/fk3/GenldQMzPjIP3rBHPmOIbAeJLtJCTVURxx5WevnA4jUIsM584QYQUUnIoJYjaQSRXw/wDzkcxg4rp+UiXWx7sKLq9OEKhcq5bUElb4PlBlv7xu8H4HpIs4vj8oDZW5kNNkUEFxvbqEXj6k9JHI1y12ZhYsorlms8ge6OnJhFjJlt0fYMQsHaCWC+XJHJ8Z0bTm+1Mp37SFAXgKoFfPaq2fWpt6DMGxIRdVXPpx+kKPGqPFAgREBJ1GgRiiigczjlhIDHLCQgyQywKwqwookxBiEEAizC7SP75rJ4Ir0FX+s3FlHtjDwHCseaalsVXBJ8P1+UAWoxBxiJss6tZPUkBtv5LMcTWwFjisA1hYOCeim/P4zNwYgQS27g8hSB1PmQYCA8rMsLlxhVU4yWs7juKg+XrI6vCivSOxQhSNwG8WOQaq+b5ocVxLGHspmXcC9UD93rfl59YANWyFgUTYtdCbNwSkDwh9boDiO1+8V6DbWxlOOfPnwgQgrkn4V6fCABpsaFWWyQKVNpUqCLAHFeJu5k5U8hx438ZtahnxoSwJ70Br8L5N3fqeIFLEA+ZQBSlha+nj0+c6QAAAAAAcADgCYnY3vZWcgg7TQobfAGbRMCVxwYO4rgFuRMa4rgNFFFA5vGJZQSGLHLKY4DKIVYgkmEgISYjBZKoEhGbs/wDaGTGKB3WchA9xa948/lEITE1MDzxyCPA1x8RdQR3+l9iNBj04D965yALvbMQSSaHC0BZrwnlntN2ONLrc+AWVVgUJNEowtfmOnynaZPa3SLh7h8uTbjyY8mI4y1gIQ4xsB1AI2keNTE+0jV48usTPjZCmXT4yrqwIYAt9DzOJbtplJrjldnWxLWn728dZ2RQT3f73hGW26dR90wAHj1iVwGwC/vMwN9FBFX/yM7Zp6/U5HyF8uU5Xqt5roAKHAFSuvWHZbY+PNGv7R2FfLiBe9leyRq9Zh07MyK5cuy1vCqhbi7F2B1856F257Cq+kDabVv8Aug3GdU2MAKI3IAV6DmjOV+znX6bT6l8+fMqZFTu9PiPV3c0TfRQKAsn+IztdX7Q6ddP3GTMGbGmV8+1m2ZctEhMZ8V3HgdaE5t60xxmuvPez9IcSlWXbkDMr+J4Y1z5S1JZ9R3jF9u3cbIskX4nkD8vXm5GdMzRVHkgIDARVJVJBYEAIoZUigZGHDLSYIsEuYxArjBH7iX1STGKBm9zGOKancRjp4GX3ciwoE+QJmmdNKnaOPbic+lQONGGzbfSGwYl2kEDnniPlPB8D09IRLUAVwRx41fQyAT6EVamuvQ/D+okNU1ZF8sYQfjuMuhVO3wBrnrtPiDMt33Fzwdxar8jwPwlRoazE+8lSqi6O0ir56QH7KTW5ma64vijLIWylkhWVH54HIF0B16yOQ+X+cwoD4lrbQIgcKlHQ3YVgQPnDmyTEooj4wOoHIsdDyPhJBYuz8d4sfH8IH04/SW1wwKwSSGOXFwQq6eBSXDDpp5dx6eWEwwKKaaKaqYopByWmxy/ixQWmxzTwYpRDHhlhMEsYsUt48ECiumhBpPSaKYYZMUDKGj9Jzvtl7iY0HBYs5+C0v5v+E7vuZx/2iYtq4HC83kUtVmvdIH5yDgcy9K6kjjwhyCBRH8ND62PjAP8AfWuK5rqBzDnJ90EEVYvzU/0gLJmrG7eKrtUf6mNTIQ0BL/aj0iIKtvfY+g4Ak+wOxzqsrYlJD9xlyY6qi6KCob/STx8xKgmkZO7QkAtRXbzZpqv6SWd76Cuvh+sq9n5v3fHUPd/6SAenxuWmyE8/HoOOkKh3RIvpIKKN9efl1iNmvp1jXVXz+X94Hofstohl0qt1IZ1Px3X+RE2B2PK32a6d/wBlfIxBTJktFo7gwG1/SjS1XkZ2AwiQc2OyZIdlzpBhj9zA5wdmyQ0E6HuIu4gYH7FHm93EUDzTSrNTAkoaQTV06yizhxy1jSDxLLeNYDokKEklWT2yAdSv2j2bjz4ziyruU8jwZW8GU+Bl3bEBA8Dw6he8O71XqBfPWXWpgNv8Nhh043cH8fwmd2zgUajULjNqM+YL/wBoyNX4Svp9SyHjkeRlEte95mHTb7gHw6/jc737JNATl1Gor3URcCnzZmDt9Aq/7pxvYXZbavVY8CGjlcl2I3bE5ZmPwH41Pcewex8ekwLgxWVBLMzVvdz1Y18vkBA8g7Z7O/ZdbqsBHu33uE/6GNrXyNfFZUGQmhfrfpO/+1DsXI64tVhxnI+NTizKiln7sncrUOSAb/3+k8pbOx8ePSBo52AJJIHFcnmWfZ3T49Rq8GnZnC5X2MyAbh7pIq/UD6zDRb9Z1n2bjGO09OX6jvBj8g5xkKfzH/kPKEe0aDRphxJhxLtx412qvX6nxJ63LQEiBCqJFILJhZICTCwB7ItkNti2wA7I0PtilHlOkE1tOJl6MTW08C9iEtYxK+GW8YgFQQgWMghlEAZWRIh6kGkHhftj2YMGv1CJe0vvUeW9Q5H1JmHkwEH3rB8iJ3H2l4wNehbhXwobo8gEj9DOR1WEA2p93wPP6yj0T7JOyAuPLqyfecnAg8Ai7WY/Emh/4z0MTl/s3Yf+m4qINPlBrqD3hNH18fmJ1AMgkJ5h9rnY+NTh1SKFfKzY81cByACrEedWL8eJ6eJxX2s4idFiYD7uoWz5XjeB5JjUnhROz+yvsnfrzlck/s2Nsijijkb3BfwBY/ECc2uVO52gKMm7ltnv7a/m8J3X2Ose91fHHd4ufEHc3Hz/AElHp6rDKsbGIdVkDKsmBHEepQ1RVJVFAjUUeo8DyfSeE1tPMnRzX08C/ilvGJUxS3jECykOsAkMsAhEr5UllZLZcDx77UtO37Xjc/dOnVR7wvcMj3x18R/gnL6oBVVCLcC2PFC+gB8fWdJ7e5Rm1buDaoBixAddqnlvmST8KnNZEN2fPrfMD132AxBeztPtv3t7G/5jka/ynSqhmP8AZxg/6bgJ5s5SvN+73rf3nU92JBn7Zyv2mH/pz2DRy4rIFlfe6+nND5ztnw3ON+0/CRoOoAOZA3r7rQPKOy0xuzK2RUG1qLrV8HqfCdt9jqnfqyCKKYrWxusM9GvKiZwml05smqUeQHM6n2D1yafWY3b3cbg4snNAKx4Y/AgH6yj2jEksARKJKA0UeKA0eKKA0UeKB5NpJraczI0k1cEDRwmXMUpYjLSZAIFxDDKZRGfyEmMhMC9vA6mYvtl2r3OkZhdM6Y3I4OxjzX5fOaCJcD2jo0yYzjyAMh6ggEQPG9RqlLEkkKb8yf0ljsrs/wDamKgsuNSDkYAcjwW/M/oZ2h9jtMDfJH8rFiv0uaWm0GHGoUdB0CAIo+AEDU9nx3Gnx4koIgICnnqSevzm2mqUjnj0nPrlAFJx8eZTz6wg+9Y9R0gdd+0jw5mJ7UaVdTpzjyXt3BvdNEEXyPqesztN2g38J+p4l061SKf/AI9IHl3bHYbaS2DHJgdhTEUyH+Vvjxz6StodagN/erw92vxnq502FwRdg9QSCD8QZm5PYzSubpk/+Jig+gNfhA0vYDtwZtO6liRhcIhINhSoIU/Dn5VOqVwehBmL2N2Ji0+PZhBUE2xPJY+ZPjLxxkQLwMeUVzEeMIuq9PpAtSNQa5gYQGA8UaKB5JpMgmnhzTE0xmngMo0seQmWUlPEZZRpBaUwy5KlZGk7gHfWeUo59Wxj5TKeQmBLvCep+sQyH0+UgpuFTFfhAkjk+EMmmvqL+N1JYl2+UsK8CnqNGo5Xj0EqNNk14j8IF8Cnw5/GFZ6Sxjz7ehkcmmr1EhQhGzpO1fA/WaiawETmsQl/BA1G55iAgcbydwC3HXIRBWYrgWV1HmIpXuKB5XpZqYI0UovYpaxxRSA6yQiigCzCAeKKAbAg44ltRFFAciHxqPKKKA+SRAiigMyDylPOgvpFFAfFLuKKKBaxQwiigPFFFAUUU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6875" name="Picture 11" descr="C:\Users\User\Desktop\ind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1"/>
            <a:ext cx="4563689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1728192"/>
          </a:xfrm>
        </p:spPr>
        <p:txBody>
          <a:bodyPr/>
          <a:lstStyle/>
          <a:p>
            <a:r>
              <a:rPr lang="tr-TR" dirty="0" err="1" smtClean="0"/>
              <a:t>Annulus</a:t>
            </a:r>
            <a:r>
              <a:rPr lang="tr-TR" dirty="0" smtClean="0"/>
              <a:t> </a:t>
            </a:r>
            <a:r>
              <a:rPr lang="tr-TR" dirty="0" err="1" smtClean="0"/>
              <a:t>fibrozusun</a:t>
            </a:r>
            <a:r>
              <a:rPr lang="tr-TR" dirty="0" smtClean="0"/>
              <a:t> yırtılarak </a:t>
            </a:r>
            <a:r>
              <a:rPr lang="tr-TR" dirty="0" err="1" smtClean="0"/>
              <a:t>nükleus</a:t>
            </a:r>
            <a:r>
              <a:rPr lang="tr-TR" dirty="0" smtClean="0"/>
              <a:t> </a:t>
            </a:r>
            <a:r>
              <a:rPr lang="tr-TR" dirty="0" err="1" smtClean="0"/>
              <a:t>pulposusun</a:t>
            </a:r>
            <a:r>
              <a:rPr lang="tr-TR" dirty="0" smtClean="0"/>
              <a:t> dışarı bombeleşmesi olayına “</a:t>
            </a:r>
            <a:r>
              <a:rPr lang="tr-TR" dirty="0" err="1" smtClean="0"/>
              <a:t>intervertebral</a:t>
            </a:r>
            <a:r>
              <a:rPr lang="tr-TR" dirty="0" smtClean="0"/>
              <a:t> disk </a:t>
            </a:r>
            <a:r>
              <a:rPr lang="tr-TR" dirty="0" err="1" smtClean="0"/>
              <a:t>hernisi</a:t>
            </a:r>
            <a:r>
              <a:rPr lang="tr-TR" dirty="0" smtClean="0"/>
              <a:t>” denir.</a:t>
            </a:r>
            <a:endParaRPr lang="tr-TR" dirty="0"/>
          </a:p>
        </p:txBody>
      </p:sp>
      <p:pic>
        <p:nvPicPr>
          <p:cNvPr id="5122" name="Picture 2" descr="intervertebral disc herniation ile ilgili görsel sonucu"/>
          <p:cNvPicPr>
            <a:picLocks noChangeAspect="1" noChangeArrowheads="1"/>
          </p:cNvPicPr>
          <p:nvPr/>
        </p:nvPicPr>
        <p:blipFill>
          <a:blip r:embed="rId2" cstate="print"/>
          <a:srcRect r="1087" b="10000"/>
          <a:stretch>
            <a:fillRect/>
          </a:stretch>
        </p:blipFill>
        <p:spPr bwMode="auto">
          <a:xfrm>
            <a:off x="971600" y="2060848"/>
            <a:ext cx="7280809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Osteoartrit</a:t>
            </a:r>
            <a:r>
              <a:rPr lang="tr-TR" dirty="0" smtClean="0"/>
              <a:t> (Kireçlenme)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Artrit</a:t>
            </a:r>
            <a:r>
              <a:rPr lang="tr-TR" dirty="0" smtClean="0"/>
              <a:t> hastalığının en sık görülen biçimidir. </a:t>
            </a:r>
          </a:p>
          <a:p>
            <a:endParaRPr lang="tr-TR" dirty="0" smtClean="0"/>
          </a:p>
          <a:p>
            <a:r>
              <a:rPr lang="tr-TR" dirty="0" smtClean="0"/>
              <a:t>Hücrelerarası </a:t>
            </a:r>
            <a:r>
              <a:rPr lang="tr-TR" dirty="0" err="1" smtClean="0"/>
              <a:t>matriks</a:t>
            </a:r>
            <a:r>
              <a:rPr lang="tr-TR" dirty="0" smtClean="0"/>
              <a:t> yıkımı ve </a:t>
            </a:r>
            <a:r>
              <a:rPr lang="tr-TR" dirty="0" err="1" smtClean="0"/>
              <a:t>kondrosit</a:t>
            </a:r>
            <a:r>
              <a:rPr lang="tr-TR" dirty="0" smtClean="0"/>
              <a:t> metabolizmasında bozulma ile karakterize, </a:t>
            </a:r>
            <a:r>
              <a:rPr lang="tr-TR" dirty="0" err="1" smtClean="0"/>
              <a:t>primer</a:t>
            </a:r>
            <a:r>
              <a:rPr lang="tr-TR" dirty="0" smtClean="0"/>
              <a:t> bir eklem hastalığıdır. </a:t>
            </a:r>
          </a:p>
          <a:p>
            <a:endParaRPr lang="tr-TR" dirty="0" smtClean="0"/>
          </a:p>
          <a:p>
            <a:r>
              <a:rPr lang="tr-TR" dirty="0" smtClean="0"/>
              <a:t>Kıkırdak kaybı, </a:t>
            </a:r>
            <a:r>
              <a:rPr lang="tr-TR" dirty="0" err="1" smtClean="0"/>
              <a:t>sinovyal</a:t>
            </a:r>
            <a:r>
              <a:rPr lang="tr-TR" dirty="0" smtClean="0"/>
              <a:t> eklemlerde kemik kemiğe temasa ve bunun sonucunda da eklem hareketlerinde ve işlevinde hızlı bir bozulmaya sebep olur.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osteoarthritis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52082" cy="6093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Kıkırdak dokusunda bulunan başlıca </a:t>
            </a:r>
            <a:r>
              <a:rPr lang="tr-TR" dirty="0" err="1" smtClean="0"/>
              <a:t>proteoglikan</a:t>
            </a:r>
            <a:r>
              <a:rPr lang="tr-TR" dirty="0" smtClean="0"/>
              <a:t>, </a:t>
            </a:r>
            <a:r>
              <a:rPr lang="tr-TR" dirty="0" err="1" smtClean="0"/>
              <a:t>agrekandır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Agrekan</a:t>
            </a:r>
            <a:r>
              <a:rPr lang="tr-TR" dirty="0" smtClean="0"/>
              <a:t>, keratan sülfat ve </a:t>
            </a:r>
            <a:r>
              <a:rPr lang="tr-TR" dirty="0" err="1" smtClean="0"/>
              <a:t>kondroitin</a:t>
            </a:r>
            <a:r>
              <a:rPr lang="tr-TR" dirty="0" smtClean="0"/>
              <a:t> sülfat içeren </a:t>
            </a:r>
            <a:r>
              <a:rPr lang="tr-TR" dirty="0" err="1" smtClean="0"/>
              <a:t>proteoglikanların</a:t>
            </a:r>
            <a:r>
              <a:rPr lang="tr-TR" dirty="0" smtClean="0"/>
              <a:t>; </a:t>
            </a:r>
            <a:r>
              <a:rPr lang="tr-TR" dirty="0" err="1" smtClean="0"/>
              <a:t>hiyaluronik</a:t>
            </a:r>
            <a:r>
              <a:rPr lang="tr-TR" dirty="0" smtClean="0"/>
              <a:t> </a:t>
            </a:r>
            <a:r>
              <a:rPr lang="tr-TR" dirty="0" err="1" smtClean="0"/>
              <a:t>asite</a:t>
            </a:r>
            <a:r>
              <a:rPr lang="tr-TR" dirty="0" smtClean="0"/>
              <a:t>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kovalent</a:t>
            </a:r>
            <a:r>
              <a:rPr lang="tr-TR" dirty="0" smtClean="0"/>
              <a:t> olarak tutunmasıyla oluşur.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aggreca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22186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Osteoartrit</a:t>
            </a:r>
            <a:r>
              <a:rPr lang="tr-TR" dirty="0" smtClean="0"/>
              <a:t> hastalığında; </a:t>
            </a:r>
            <a:r>
              <a:rPr lang="tr-TR" dirty="0" err="1" smtClean="0"/>
              <a:t>agrekan</a:t>
            </a:r>
            <a:r>
              <a:rPr lang="tr-TR" dirty="0" smtClean="0"/>
              <a:t> </a:t>
            </a:r>
            <a:r>
              <a:rPr lang="tr-TR" dirty="0" smtClean="0"/>
              <a:t>isimli </a:t>
            </a:r>
            <a:r>
              <a:rPr lang="tr-TR" dirty="0" err="1" smtClean="0"/>
              <a:t>proteoglikanı</a:t>
            </a:r>
            <a:r>
              <a:rPr lang="tr-TR" dirty="0" smtClean="0"/>
              <a:t> parçalayan enzimin aktivitesi artar.</a:t>
            </a:r>
          </a:p>
          <a:p>
            <a:endParaRPr lang="tr-TR" dirty="0" smtClean="0"/>
          </a:p>
          <a:p>
            <a:r>
              <a:rPr lang="tr-TR" dirty="0" err="1" smtClean="0"/>
              <a:t>Osteoartritte</a:t>
            </a:r>
            <a:r>
              <a:rPr lang="tr-TR" dirty="0" smtClean="0"/>
              <a:t>, ağız yoluyla </a:t>
            </a:r>
            <a:r>
              <a:rPr lang="tr-TR" dirty="0" err="1" smtClean="0"/>
              <a:t>kondroitin</a:t>
            </a:r>
            <a:r>
              <a:rPr lang="tr-TR" dirty="0" smtClean="0"/>
              <a:t> sülfat ve </a:t>
            </a:r>
            <a:r>
              <a:rPr lang="tr-TR" dirty="0" err="1" smtClean="0"/>
              <a:t>glukozamin</a:t>
            </a:r>
            <a:r>
              <a:rPr lang="tr-TR" dirty="0" smtClean="0"/>
              <a:t> alınması ve eklem içine </a:t>
            </a:r>
            <a:r>
              <a:rPr lang="tr-TR" dirty="0" err="1" smtClean="0"/>
              <a:t>hiyaluronik</a:t>
            </a:r>
            <a:r>
              <a:rPr lang="tr-TR" dirty="0" smtClean="0"/>
              <a:t> asit enjeksiyonu gibi birtakım tedavi seçenekleri söz konusudur.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ondromin tablet ile ilgili görsel sonucu"/>
          <p:cNvPicPr>
            <a:picLocks noChangeAspect="1" noChangeArrowheads="1"/>
          </p:cNvPicPr>
          <p:nvPr/>
        </p:nvPicPr>
        <p:blipFill>
          <a:blip r:embed="rId2" cstate="print"/>
          <a:srcRect l="15687" t="3137" r="20518" b="7969"/>
          <a:stretch>
            <a:fillRect/>
          </a:stretch>
        </p:blipFill>
        <p:spPr bwMode="auto">
          <a:xfrm>
            <a:off x="2195736" y="0"/>
            <a:ext cx="492162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1746" name="Picture 2" descr="hyalga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18" y="260648"/>
            <a:ext cx="9147618" cy="6093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Kıkırdak (</a:t>
            </a:r>
            <a:r>
              <a:rPr lang="tr-TR" dirty="0" err="1" smtClean="0"/>
              <a:t>Kartilaj</a:t>
            </a:r>
            <a:r>
              <a:rPr lang="tr-TR" dirty="0" smtClean="0"/>
              <a:t>) Dokusu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Kıkırdak hücreleri (</a:t>
            </a:r>
            <a:r>
              <a:rPr lang="tr-TR" dirty="0" err="1" smtClean="0"/>
              <a:t>kondrositler</a:t>
            </a:r>
            <a:r>
              <a:rPr lang="tr-TR" dirty="0" smtClean="0"/>
              <a:t>) ve </a:t>
            </a:r>
            <a:r>
              <a:rPr lang="tr-TR" dirty="0" err="1" smtClean="0"/>
              <a:t>ekstrasellüler</a:t>
            </a:r>
            <a:r>
              <a:rPr lang="tr-TR" dirty="0" smtClean="0"/>
              <a:t> </a:t>
            </a:r>
            <a:r>
              <a:rPr lang="tr-TR" dirty="0" err="1" smtClean="0"/>
              <a:t>matriksten</a:t>
            </a:r>
            <a:r>
              <a:rPr lang="tr-TR" dirty="0" smtClean="0"/>
              <a:t> oluşur. Damar ve sinir içermez.</a:t>
            </a:r>
          </a:p>
          <a:p>
            <a:endParaRPr lang="tr-TR" dirty="0" smtClean="0"/>
          </a:p>
          <a:p>
            <a:r>
              <a:rPr lang="tr-TR" dirty="0" err="1" smtClean="0"/>
              <a:t>Kondrositler</a:t>
            </a:r>
            <a:r>
              <a:rPr lang="tr-TR" dirty="0" smtClean="0"/>
              <a:t>, </a:t>
            </a:r>
            <a:r>
              <a:rPr lang="tr-TR" dirty="0" err="1" smtClean="0"/>
              <a:t>matriksi</a:t>
            </a:r>
            <a:r>
              <a:rPr lang="tr-TR" dirty="0" smtClean="0"/>
              <a:t> sentezler, salgılar ve oluşturdukları </a:t>
            </a:r>
            <a:r>
              <a:rPr lang="tr-TR" dirty="0" err="1" smtClean="0"/>
              <a:t>matriks</a:t>
            </a:r>
            <a:r>
              <a:rPr lang="tr-TR" dirty="0" smtClean="0"/>
              <a:t> içinde </a:t>
            </a:r>
            <a:r>
              <a:rPr lang="tr-TR" dirty="0" err="1" smtClean="0"/>
              <a:t>laküna</a:t>
            </a:r>
            <a:r>
              <a:rPr lang="tr-TR" dirty="0" smtClean="0"/>
              <a:t> adı verilen boşluklarda bulunur.</a:t>
            </a:r>
          </a:p>
          <a:p>
            <a:endParaRPr lang="tr-TR" dirty="0" smtClean="0"/>
          </a:p>
          <a:p>
            <a:r>
              <a:rPr lang="tr-TR" dirty="0" err="1" smtClean="0"/>
              <a:t>Kollajenler</a:t>
            </a:r>
            <a:r>
              <a:rPr lang="tr-TR" dirty="0" smtClean="0"/>
              <a:t>, </a:t>
            </a:r>
            <a:r>
              <a:rPr lang="tr-TR" dirty="0" err="1" smtClean="0"/>
              <a:t>elastin</a:t>
            </a:r>
            <a:r>
              <a:rPr lang="tr-TR" dirty="0" smtClean="0"/>
              <a:t>, </a:t>
            </a:r>
            <a:r>
              <a:rPr lang="tr-TR" dirty="0" err="1" smtClean="0"/>
              <a:t>proteoglikanlar</a:t>
            </a:r>
            <a:r>
              <a:rPr lang="tr-TR" dirty="0" smtClean="0"/>
              <a:t> ve </a:t>
            </a:r>
            <a:r>
              <a:rPr lang="tr-TR" dirty="0" err="1" smtClean="0"/>
              <a:t>glikoproteinler</a:t>
            </a:r>
            <a:r>
              <a:rPr lang="tr-TR" dirty="0" smtClean="0"/>
              <a:t>, </a:t>
            </a:r>
            <a:r>
              <a:rPr lang="tr-TR" dirty="0" err="1" smtClean="0"/>
              <a:t>ekstrasellüler</a:t>
            </a:r>
            <a:r>
              <a:rPr lang="tr-TR" dirty="0" smtClean="0"/>
              <a:t> </a:t>
            </a:r>
            <a:r>
              <a:rPr lang="tr-TR" dirty="0" err="1" smtClean="0"/>
              <a:t>matrikste</a:t>
            </a:r>
            <a:r>
              <a:rPr lang="tr-TR" dirty="0" smtClean="0"/>
              <a:t> yer alan temel </a:t>
            </a:r>
            <a:r>
              <a:rPr lang="tr-TR" dirty="0" err="1" smtClean="0"/>
              <a:t>makromoleküllerdir</a:t>
            </a:r>
            <a:r>
              <a:rPr lang="tr-TR" dirty="0" smtClean="0"/>
              <a:t>.  </a:t>
            </a:r>
          </a:p>
          <a:p>
            <a:endParaRPr lang="tr-TR" dirty="0" smtClean="0"/>
          </a:p>
          <a:p>
            <a:r>
              <a:rPr lang="tr-TR" dirty="0" err="1" smtClean="0"/>
              <a:t>Matriks</a:t>
            </a:r>
            <a:r>
              <a:rPr lang="tr-TR" dirty="0" smtClean="0"/>
              <a:t> elemanlarının bileşimindeki farklılık, 3 ayrı tipte kıkırdağın oluşmasını sağlar: </a:t>
            </a:r>
            <a:r>
              <a:rPr lang="tr-TR" dirty="0" err="1" smtClean="0"/>
              <a:t>hiyalin</a:t>
            </a:r>
            <a:r>
              <a:rPr lang="tr-TR" dirty="0" smtClean="0"/>
              <a:t>, elastik, </a:t>
            </a:r>
            <a:r>
              <a:rPr lang="tr-TR" dirty="0" err="1" smtClean="0"/>
              <a:t>fibröz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Kıkırdak (</a:t>
            </a:r>
            <a:r>
              <a:rPr lang="tr-TR" dirty="0" err="1" smtClean="0"/>
              <a:t>Kartilaj</a:t>
            </a:r>
            <a:r>
              <a:rPr lang="tr-TR" dirty="0" smtClean="0"/>
              <a:t>) Tipleri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Hiyalin</a:t>
            </a:r>
            <a:r>
              <a:rPr lang="tr-TR" dirty="0" smtClean="0"/>
              <a:t> Kıkırdak:</a:t>
            </a:r>
          </a:p>
          <a:p>
            <a:pPr lvl="1"/>
            <a:r>
              <a:rPr lang="tr-TR" dirty="0" smtClean="0"/>
              <a:t>Embriyolojik gelişimde, kıkırdağın yerini kemik alıncaya kadar, geçici bir iskelet görevi görür.</a:t>
            </a:r>
          </a:p>
          <a:p>
            <a:pPr lvl="1"/>
            <a:r>
              <a:rPr lang="tr-TR" dirty="0" smtClean="0"/>
              <a:t>Hareketli eklem yüzeylerinde; büyük solunum yollarının duvarlarında (burun, </a:t>
            </a:r>
            <a:r>
              <a:rPr lang="tr-TR" dirty="0" err="1" smtClean="0"/>
              <a:t>larenks</a:t>
            </a:r>
            <a:r>
              <a:rPr lang="tr-TR" dirty="0" smtClean="0"/>
              <a:t>, </a:t>
            </a:r>
            <a:r>
              <a:rPr lang="tr-TR" dirty="0" err="1" smtClean="0"/>
              <a:t>trakea</a:t>
            </a:r>
            <a:r>
              <a:rPr lang="tr-TR" dirty="0" smtClean="0"/>
              <a:t>, bronşlar); kaburgaların </a:t>
            </a:r>
            <a:r>
              <a:rPr lang="tr-TR" dirty="0" err="1" smtClean="0"/>
              <a:t>sternuma</a:t>
            </a:r>
            <a:r>
              <a:rPr lang="tr-TR" dirty="0" smtClean="0"/>
              <a:t> bağlandıkları kısımlarda ve </a:t>
            </a:r>
            <a:r>
              <a:rPr lang="tr-TR" dirty="0" err="1" smtClean="0"/>
              <a:t>epifiz</a:t>
            </a:r>
            <a:r>
              <a:rPr lang="tr-TR" dirty="0" smtClean="0"/>
              <a:t> plağında bulunur.</a:t>
            </a:r>
          </a:p>
          <a:p>
            <a:endParaRPr lang="tr-TR" dirty="0" smtClean="0"/>
          </a:p>
          <a:p>
            <a:r>
              <a:rPr lang="tr-TR" dirty="0" smtClean="0"/>
              <a:t>Elastik Kıkırdak:</a:t>
            </a:r>
          </a:p>
          <a:p>
            <a:pPr lvl="1"/>
            <a:r>
              <a:rPr lang="tr-TR" dirty="0" smtClean="0"/>
              <a:t>Kulak kepçesinde, dış kulak yolunda, östaki borusunda ve </a:t>
            </a:r>
            <a:r>
              <a:rPr lang="tr-TR" dirty="0" err="1" smtClean="0"/>
              <a:t>epiglottiste</a:t>
            </a:r>
            <a:r>
              <a:rPr lang="tr-TR" dirty="0" smtClean="0"/>
              <a:t> bulunur.</a:t>
            </a:r>
          </a:p>
          <a:p>
            <a:endParaRPr lang="tr-TR" dirty="0" smtClean="0"/>
          </a:p>
          <a:p>
            <a:r>
              <a:rPr lang="tr-TR" dirty="0" err="1" smtClean="0"/>
              <a:t>Fibröz</a:t>
            </a:r>
            <a:r>
              <a:rPr lang="tr-TR" dirty="0" smtClean="0"/>
              <a:t> Kıkırdak:</a:t>
            </a:r>
          </a:p>
          <a:p>
            <a:pPr lvl="1"/>
            <a:r>
              <a:rPr lang="tr-TR" dirty="0" err="1" smtClean="0"/>
              <a:t>İntervertebral</a:t>
            </a:r>
            <a:r>
              <a:rPr lang="tr-TR" dirty="0" smtClean="0"/>
              <a:t> disklerde ve </a:t>
            </a:r>
            <a:r>
              <a:rPr lang="tr-TR" dirty="0" err="1" smtClean="0"/>
              <a:t>simfizis</a:t>
            </a:r>
            <a:r>
              <a:rPr lang="tr-TR" dirty="0" smtClean="0"/>
              <a:t> </a:t>
            </a:r>
            <a:r>
              <a:rPr lang="tr-TR" dirty="0" err="1" smtClean="0"/>
              <a:t>pubiste</a:t>
            </a:r>
            <a:r>
              <a:rPr lang="tr-TR" dirty="0" smtClean="0"/>
              <a:t> bulunur.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Hiyalin</a:t>
            </a:r>
            <a:r>
              <a:rPr lang="tr-TR" dirty="0" smtClean="0"/>
              <a:t> Kıkırdak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En yaygın görülen kıkırdak tipidir.</a:t>
            </a:r>
          </a:p>
          <a:p>
            <a:endParaRPr lang="tr-TR" dirty="0" smtClean="0"/>
          </a:p>
          <a:p>
            <a:r>
              <a:rPr lang="tr-TR" dirty="0" smtClean="0"/>
              <a:t>Kuru ağırlığının yaklaşık %40 kadarı </a:t>
            </a:r>
            <a:r>
              <a:rPr lang="tr-TR" dirty="0" err="1" smtClean="0"/>
              <a:t>kollajendir</a:t>
            </a:r>
            <a:r>
              <a:rPr lang="tr-TR" dirty="0" smtClean="0"/>
              <a:t>. </a:t>
            </a:r>
            <a:r>
              <a:rPr lang="tr-TR" dirty="0" err="1" smtClean="0"/>
              <a:t>Matriksindeki</a:t>
            </a:r>
            <a:r>
              <a:rPr lang="tr-TR" dirty="0" smtClean="0"/>
              <a:t> </a:t>
            </a:r>
            <a:r>
              <a:rPr lang="tr-TR" dirty="0" err="1" smtClean="0"/>
              <a:t>kollajenin</a:t>
            </a:r>
            <a:r>
              <a:rPr lang="tr-TR" dirty="0" smtClean="0"/>
              <a:t> çoğu </a:t>
            </a:r>
            <a:r>
              <a:rPr lang="tr-TR" b="1" dirty="0" smtClean="0">
                <a:solidFill>
                  <a:srgbClr val="FF0000"/>
                </a:solidFill>
              </a:rPr>
              <a:t>tip II </a:t>
            </a:r>
            <a:r>
              <a:rPr lang="tr-TR" b="1" dirty="0" err="1" smtClean="0">
                <a:solidFill>
                  <a:srgbClr val="FF0000"/>
                </a:solidFill>
              </a:rPr>
              <a:t>kollajen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yapısındadır (%90-98).</a:t>
            </a:r>
          </a:p>
          <a:p>
            <a:endParaRPr lang="tr-TR" dirty="0" smtClean="0"/>
          </a:p>
          <a:p>
            <a:r>
              <a:rPr lang="tr-TR" dirty="0" err="1" smtClean="0"/>
              <a:t>Proteoglikanlar</a:t>
            </a:r>
            <a:r>
              <a:rPr lang="tr-TR" dirty="0" smtClean="0"/>
              <a:t>, çekirdek proteinlerine </a:t>
            </a:r>
            <a:r>
              <a:rPr lang="tr-TR" dirty="0" err="1" smtClean="0"/>
              <a:t>kovalent</a:t>
            </a:r>
            <a:r>
              <a:rPr lang="tr-TR" dirty="0" smtClean="0"/>
              <a:t> olarak bağlanmış </a:t>
            </a:r>
            <a:r>
              <a:rPr lang="tr-TR" dirty="0" err="1" smtClean="0"/>
              <a:t>kondroitin</a:t>
            </a:r>
            <a:r>
              <a:rPr lang="tr-TR" dirty="0" smtClean="0"/>
              <a:t>-4-sülfat, </a:t>
            </a:r>
            <a:r>
              <a:rPr lang="tr-TR" dirty="0" err="1" smtClean="0"/>
              <a:t>kondroitin</a:t>
            </a:r>
            <a:r>
              <a:rPr lang="tr-TR" dirty="0" smtClean="0"/>
              <a:t>-6-sülfat ve keratan sülfat içerir.</a:t>
            </a:r>
          </a:p>
          <a:p>
            <a:endParaRPr lang="tr-TR" dirty="0" smtClean="0"/>
          </a:p>
          <a:p>
            <a:r>
              <a:rPr lang="tr-TR" dirty="0" smtClean="0"/>
              <a:t>Çok sayıda </a:t>
            </a:r>
            <a:r>
              <a:rPr lang="tr-TR" dirty="0" err="1" smtClean="0"/>
              <a:t>proteoglikan</a:t>
            </a:r>
            <a:r>
              <a:rPr lang="tr-TR" dirty="0" smtClean="0"/>
              <a:t>, </a:t>
            </a:r>
            <a:r>
              <a:rPr lang="tr-TR" dirty="0" err="1" smtClean="0"/>
              <a:t>hiyalüronik</a:t>
            </a:r>
            <a:r>
              <a:rPr lang="tr-TR" dirty="0" smtClean="0"/>
              <a:t> asitle irtibatlı olacak şekilde </a:t>
            </a:r>
            <a:r>
              <a:rPr lang="tr-TR" dirty="0" err="1" smtClean="0"/>
              <a:t>proteoglikan</a:t>
            </a:r>
            <a:r>
              <a:rPr lang="tr-TR" dirty="0" smtClean="0"/>
              <a:t> </a:t>
            </a:r>
            <a:r>
              <a:rPr lang="tr-TR" dirty="0" err="1" smtClean="0"/>
              <a:t>agregatlarını</a:t>
            </a:r>
            <a:r>
              <a:rPr lang="tr-TR" dirty="0" smtClean="0"/>
              <a:t> meydana getirir. Bunlar </a:t>
            </a:r>
            <a:r>
              <a:rPr lang="tr-TR" dirty="0" err="1" smtClean="0"/>
              <a:t>kollajen</a:t>
            </a:r>
            <a:r>
              <a:rPr lang="tr-TR" dirty="0" smtClean="0"/>
              <a:t> lifleriyle de yakın bir ilişki içerisindedir.</a:t>
            </a:r>
          </a:p>
          <a:p>
            <a:endParaRPr lang="tr-TR" dirty="0" smtClean="0"/>
          </a:p>
          <a:p>
            <a:r>
              <a:rPr lang="tr-TR" dirty="0" err="1" smtClean="0"/>
              <a:t>Kondronektin</a:t>
            </a:r>
            <a:r>
              <a:rPr lang="tr-TR" dirty="0" smtClean="0"/>
              <a:t>, </a:t>
            </a:r>
            <a:r>
              <a:rPr lang="tr-TR" dirty="0" err="1" smtClean="0"/>
              <a:t>glikoprotein</a:t>
            </a:r>
            <a:r>
              <a:rPr lang="tr-TR" dirty="0" smtClean="0"/>
              <a:t> yapısında bir moleküldür ve </a:t>
            </a:r>
            <a:r>
              <a:rPr lang="tr-TR" dirty="0" err="1" smtClean="0"/>
              <a:t>kondrositlerin</a:t>
            </a:r>
            <a:r>
              <a:rPr lang="tr-TR" dirty="0" smtClean="0"/>
              <a:t> </a:t>
            </a:r>
            <a:r>
              <a:rPr lang="tr-TR" dirty="0" err="1" smtClean="0"/>
              <a:t>matriks</a:t>
            </a:r>
            <a:r>
              <a:rPr lang="tr-TR" dirty="0" smtClean="0"/>
              <a:t> </a:t>
            </a:r>
            <a:r>
              <a:rPr lang="tr-TR" dirty="0" err="1" smtClean="0"/>
              <a:t>kollajenine</a:t>
            </a:r>
            <a:r>
              <a:rPr lang="tr-TR" dirty="0" smtClean="0"/>
              <a:t> tutunmasına aracılık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1266" name="Picture 2" descr="glycoprotein chondronecti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6659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Elastik Kıkırdak</a:t>
            </a:r>
            <a:endParaRPr lang="tr-TR" sz="5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tr-TR" sz="4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4000" dirty="0" smtClean="0"/>
              <a:t>Esnekliğe ihtiyaç duyulan kulak kepçesi gibi yapılarda bulunur.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tr-TR" sz="4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4000" dirty="0" smtClean="0"/>
              <a:t>Tip II </a:t>
            </a:r>
            <a:r>
              <a:rPr lang="tr-TR" sz="4000" dirty="0" err="1" smtClean="0"/>
              <a:t>kollajene</a:t>
            </a:r>
            <a:r>
              <a:rPr lang="tr-TR" sz="4000" dirty="0" smtClean="0"/>
              <a:t> ek olarak, bol miktarda </a:t>
            </a:r>
            <a:r>
              <a:rPr lang="tr-TR" sz="4000" b="1" dirty="0" smtClean="0">
                <a:solidFill>
                  <a:srgbClr val="FF0000"/>
                </a:solidFill>
              </a:rPr>
              <a:t>elastik lif </a:t>
            </a:r>
            <a:r>
              <a:rPr lang="tr-TR" sz="4000" dirty="0" smtClean="0"/>
              <a:t>içerir.</a:t>
            </a:r>
            <a:endParaRPr lang="tr-TR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Fibröz</a:t>
            </a:r>
            <a:r>
              <a:rPr lang="tr-TR" dirty="0" smtClean="0"/>
              <a:t> Kıkırdak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Vücudun büyük zorlanmalarla karşı karşıya kaldığı ağırlık taşıyan bölgelerinde görev alır.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Tip I </a:t>
            </a:r>
            <a:r>
              <a:rPr lang="tr-TR" b="1" dirty="0" err="1" smtClean="0">
                <a:solidFill>
                  <a:srgbClr val="FF0000"/>
                </a:solidFill>
              </a:rPr>
              <a:t>kollajen</a:t>
            </a:r>
            <a:r>
              <a:rPr lang="tr-TR" dirty="0" err="1" smtClean="0"/>
              <a:t>ce</a:t>
            </a:r>
            <a:r>
              <a:rPr lang="tr-TR" dirty="0" smtClean="0"/>
              <a:t> zengindir.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İntervertebral</a:t>
            </a:r>
            <a:r>
              <a:rPr lang="tr-TR" dirty="0" smtClean="0"/>
              <a:t> Diskler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Sıvı özellikteki </a:t>
            </a:r>
            <a:r>
              <a:rPr lang="tr-TR" dirty="0" err="1" smtClean="0"/>
              <a:t>nükleus</a:t>
            </a:r>
            <a:r>
              <a:rPr lang="tr-TR" dirty="0" smtClean="0"/>
              <a:t> </a:t>
            </a:r>
            <a:r>
              <a:rPr lang="tr-TR" dirty="0" err="1" smtClean="0"/>
              <a:t>pulposus</a:t>
            </a:r>
            <a:r>
              <a:rPr lang="tr-TR" dirty="0" smtClean="0"/>
              <a:t> ve </a:t>
            </a:r>
            <a:r>
              <a:rPr lang="tr-TR" dirty="0" err="1" smtClean="0"/>
              <a:t>fibröz</a:t>
            </a:r>
            <a:r>
              <a:rPr lang="tr-TR" dirty="0" smtClean="0"/>
              <a:t> kıkırdak yapısındaki </a:t>
            </a:r>
            <a:r>
              <a:rPr lang="tr-TR" dirty="0" err="1" smtClean="0"/>
              <a:t>annulus</a:t>
            </a:r>
            <a:r>
              <a:rPr lang="tr-TR" dirty="0" smtClean="0"/>
              <a:t> </a:t>
            </a:r>
            <a:r>
              <a:rPr lang="tr-TR" dirty="0" err="1" smtClean="0"/>
              <a:t>fibrozustan</a:t>
            </a:r>
            <a:r>
              <a:rPr lang="tr-TR" dirty="0" smtClean="0"/>
              <a:t> oluşur.</a:t>
            </a:r>
          </a:p>
          <a:p>
            <a:endParaRPr lang="tr-TR" dirty="0" smtClean="0"/>
          </a:p>
          <a:p>
            <a:r>
              <a:rPr lang="tr-TR" dirty="0" err="1" smtClean="0"/>
              <a:t>Nükleus</a:t>
            </a:r>
            <a:r>
              <a:rPr lang="tr-TR" dirty="0" smtClean="0"/>
              <a:t> </a:t>
            </a:r>
            <a:r>
              <a:rPr lang="tr-TR" dirty="0" err="1" smtClean="0"/>
              <a:t>pulposus</a:t>
            </a:r>
            <a:r>
              <a:rPr lang="tr-TR" dirty="0" smtClean="0"/>
              <a:t> bir amortisör gibi davranarak darbe emici görev yapar. </a:t>
            </a:r>
            <a:r>
              <a:rPr lang="tr-TR" dirty="0" err="1" smtClean="0"/>
              <a:t>Annulus</a:t>
            </a:r>
            <a:r>
              <a:rPr lang="tr-TR" dirty="0" smtClean="0"/>
              <a:t> </a:t>
            </a:r>
            <a:r>
              <a:rPr lang="tr-TR" dirty="0" err="1" smtClean="0"/>
              <a:t>fibrozus</a:t>
            </a:r>
            <a:r>
              <a:rPr lang="tr-TR" dirty="0" smtClean="0"/>
              <a:t> ise </a:t>
            </a:r>
            <a:r>
              <a:rPr lang="tr-TR" dirty="0" err="1" smtClean="0"/>
              <a:t>vertebraların</a:t>
            </a:r>
            <a:r>
              <a:rPr lang="tr-TR" dirty="0" smtClean="0"/>
              <a:t> hareket sırasında aşınmasını önler.</a:t>
            </a:r>
            <a:endParaRPr lang="tr-TR" dirty="0"/>
          </a:p>
        </p:txBody>
      </p:sp>
      <p:pic>
        <p:nvPicPr>
          <p:cNvPr id="7170" name="Picture 2" descr="intervertebral disc ile ilgili görsel sonucu"/>
          <p:cNvPicPr>
            <a:picLocks noChangeAspect="1" noChangeArrowheads="1"/>
          </p:cNvPicPr>
          <p:nvPr/>
        </p:nvPicPr>
        <p:blipFill>
          <a:blip r:embed="rId2" cstate="print"/>
          <a:srcRect t="18173"/>
          <a:stretch>
            <a:fillRect/>
          </a:stretch>
        </p:blipFill>
        <p:spPr bwMode="auto">
          <a:xfrm>
            <a:off x="5220072" y="2708920"/>
            <a:ext cx="3630002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intervertebral disc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1"/>
            <a:ext cx="9144000" cy="5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459</Words>
  <Application>Microsoft Office PowerPoint</Application>
  <PresentationFormat>Ekran Gösterisi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Kıkırdak Dokusu Biyokimyası</vt:lpstr>
      <vt:lpstr>Kıkırdak (Kartilaj) Dokusu</vt:lpstr>
      <vt:lpstr>Kıkırdak (Kartilaj) Tipleri</vt:lpstr>
      <vt:lpstr>Hiyalin Kıkırdak</vt:lpstr>
      <vt:lpstr>Slayt 5</vt:lpstr>
      <vt:lpstr>Elastik Kıkırdak</vt:lpstr>
      <vt:lpstr>Fibröz Kıkırdak</vt:lpstr>
      <vt:lpstr>İntervertebral Diskler</vt:lpstr>
      <vt:lpstr>Slayt 9</vt:lpstr>
      <vt:lpstr>Klinik Bilgi</vt:lpstr>
      <vt:lpstr>Slayt 11</vt:lpstr>
      <vt:lpstr>Slayt 12</vt:lpstr>
      <vt:lpstr>Osteoartrit (Kireçlenme)</vt:lpstr>
      <vt:lpstr>Slayt 14</vt:lpstr>
      <vt:lpstr>Slayt 15</vt:lpstr>
      <vt:lpstr>Slayt 16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Kıkırdak Biyokimyası</dc:title>
  <dc:creator>User</dc:creator>
  <cp:lastModifiedBy>User</cp:lastModifiedBy>
  <cp:revision>50</cp:revision>
  <dcterms:created xsi:type="dcterms:W3CDTF">2017-05-03T20:22:29Z</dcterms:created>
  <dcterms:modified xsi:type="dcterms:W3CDTF">2017-05-22T04:17:08Z</dcterms:modified>
</cp:coreProperties>
</file>