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Total Lipit Tayini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Kolesterolün Başlıca Görevleri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Hücre zarının yapısına katılır.</a:t>
            </a:r>
          </a:p>
          <a:p>
            <a:endParaRPr lang="tr-TR" dirty="0" smtClean="0"/>
          </a:p>
          <a:p>
            <a:r>
              <a:rPr lang="tr-TR" dirty="0" err="1" smtClean="0"/>
              <a:t>Steroid</a:t>
            </a:r>
            <a:r>
              <a:rPr lang="tr-TR" dirty="0" smtClean="0"/>
              <a:t> yapılı hormonların öncül maddesidir.</a:t>
            </a:r>
          </a:p>
          <a:p>
            <a:endParaRPr lang="tr-TR" dirty="0" smtClean="0"/>
          </a:p>
          <a:p>
            <a:r>
              <a:rPr lang="tr-TR" dirty="0" smtClean="0"/>
              <a:t>D-vitamininin öncül maddesidir. D-vitamini de; </a:t>
            </a:r>
            <a:r>
              <a:rPr lang="tr-TR" dirty="0" err="1" smtClean="0"/>
              <a:t>steroid</a:t>
            </a:r>
            <a:r>
              <a:rPr lang="tr-TR" dirty="0" smtClean="0"/>
              <a:t> </a:t>
            </a:r>
            <a:r>
              <a:rPr lang="tr-TR" dirty="0" smtClean="0"/>
              <a:t>yapılı </a:t>
            </a:r>
            <a:r>
              <a:rPr lang="tr-TR" dirty="0" smtClean="0"/>
              <a:t>bir hormon olarak kabul edilebilir.</a:t>
            </a:r>
          </a:p>
          <a:p>
            <a:endParaRPr lang="tr-TR" dirty="0" smtClean="0"/>
          </a:p>
          <a:p>
            <a:r>
              <a:rPr lang="tr-TR" dirty="0" smtClean="0"/>
              <a:t>Safra asitlerinin öncül maddesidir.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Total Kolesterol Tayini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Deneyden önce serum, alkol ile muamele edilerek proteinlerin çökmesi ve kolesterolün alkolde çözünmesi sağlanır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Deneyin prensibi; kolesterolün asidik (H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</a:t>
            </a:r>
            <a:r>
              <a:rPr lang="tr-TR" dirty="0" smtClean="0"/>
              <a:t>) ortamda FeCl</a:t>
            </a:r>
            <a:r>
              <a:rPr lang="tr-TR" baseline="-25000" dirty="0" smtClean="0"/>
              <a:t>3</a:t>
            </a:r>
            <a:r>
              <a:rPr lang="tr-TR" dirty="0" smtClean="0"/>
              <a:t> (demir </a:t>
            </a:r>
            <a:r>
              <a:rPr lang="tr-TR" dirty="0" err="1" smtClean="0"/>
              <a:t>triklorür</a:t>
            </a:r>
            <a:r>
              <a:rPr lang="tr-TR" dirty="0" smtClean="0"/>
              <a:t>) ile reaksiyona girerek menekşe renkli kompleks oluşturmasıdır.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Oluşan menekşe </a:t>
            </a:r>
            <a:r>
              <a:rPr lang="tr-TR" dirty="0" smtClean="0"/>
              <a:t>renkli kompleksin absorbansı </a:t>
            </a:r>
            <a:r>
              <a:rPr lang="tr-TR" dirty="0" smtClean="0"/>
              <a:t>550 </a:t>
            </a:r>
            <a:r>
              <a:rPr lang="tr-TR" dirty="0" err="1" smtClean="0"/>
              <a:t>nm’de</a:t>
            </a:r>
            <a:r>
              <a:rPr lang="tr-TR" dirty="0" smtClean="0"/>
              <a:t> okunarak, içerisindeki total </a:t>
            </a:r>
            <a:r>
              <a:rPr lang="tr-TR" dirty="0" smtClean="0"/>
              <a:t>kolesterol </a:t>
            </a:r>
            <a:r>
              <a:rPr lang="tr-TR" dirty="0" smtClean="0"/>
              <a:t>konsantrasyonu bilinen bir standart yardımıyla, numunelerdeki total </a:t>
            </a:r>
            <a:r>
              <a:rPr lang="tr-TR" dirty="0" smtClean="0"/>
              <a:t>kolesterol </a:t>
            </a:r>
            <a:r>
              <a:rPr lang="tr-TR" dirty="0" smtClean="0"/>
              <a:t>konsantrasyonları hesaplanabilir.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Lipitler, suda çözünmeyen, buna karşılık eter ve kloroform gibi </a:t>
            </a:r>
            <a:r>
              <a:rPr lang="tr-TR" dirty="0" err="1" smtClean="0"/>
              <a:t>nonpolar</a:t>
            </a:r>
            <a:r>
              <a:rPr lang="tr-TR" dirty="0" smtClean="0"/>
              <a:t> çözücülerde çözünen organik moleküllerdir.</a:t>
            </a:r>
          </a:p>
          <a:p>
            <a:endParaRPr lang="tr-TR" dirty="0" smtClean="0"/>
          </a:p>
          <a:p>
            <a:r>
              <a:rPr lang="tr-TR" dirty="0" smtClean="0"/>
              <a:t>İnsan plazmasında bulunan başlıca lipitler:</a:t>
            </a:r>
          </a:p>
          <a:p>
            <a:pPr lvl="1"/>
            <a:r>
              <a:rPr lang="tr-TR" dirty="0" smtClean="0"/>
              <a:t>Yağ asitleri</a:t>
            </a:r>
          </a:p>
          <a:p>
            <a:pPr lvl="1"/>
            <a:r>
              <a:rPr lang="tr-TR" dirty="0" err="1" smtClean="0"/>
              <a:t>Fosfolipitler</a:t>
            </a:r>
            <a:endParaRPr lang="tr-TR" dirty="0" smtClean="0"/>
          </a:p>
          <a:p>
            <a:pPr lvl="1"/>
            <a:r>
              <a:rPr lang="tr-TR" dirty="0" smtClean="0"/>
              <a:t>Kolesterol</a:t>
            </a:r>
          </a:p>
          <a:p>
            <a:pPr lvl="1"/>
            <a:r>
              <a:rPr lang="tr-TR" dirty="0" err="1" smtClean="0"/>
              <a:t>Triaçilgliseroller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Serbest yağ asitleri plazmada albümine bağlanarak taşınır. </a:t>
            </a:r>
          </a:p>
          <a:p>
            <a:endParaRPr lang="tr-TR" dirty="0" smtClean="0"/>
          </a:p>
          <a:p>
            <a:r>
              <a:rPr lang="tr-TR" dirty="0" err="1" smtClean="0"/>
              <a:t>Fosfolipitler</a:t>
            </a:r>
            <a:r>
              <a:rPr lang="tr-TR" dirty="0" smtClean="0"/>
              <a:t>, kolesterol ve </a:t>
            </a:r>
            <a:r>
              <a:rPr lang="tr-TR" dirty="0" err="1" smtClean="0"/>
              <a:t>triaçilgliseroller</a:t>
            </a:r>
            <a:r>
              <a:rPr lang="tr-TR" dirty="0" smtClean="0"/>
              <a:t> ise plazmada proteinlerle </a:t>
            </a:r>
            <a:r>
              <a:rPr lang="tr-TR" dirty="0" err="1" smtClean="0"/>
              <a:t>lipoprotein</a:t>
            </a:r>
            <a:r>
              <a:rPr lang="tr-TR" dirty="0" smtClean="0"/>
              <a:t> kompleksleri oluşturarak taşınır.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poprotein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956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ipoprotein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Total Lipit Tayini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Total lipit tayini ile serumdaki tüm lipitlerin (yağ asitleri, </a:t>
            </a:r>
            <a:r>
              <a:rPr lang="tr-TR" dirty="0" err="1" smtClean="0"/>
              <a:t>fosfolipitler</a:t>
            </a:r>
            <a:r>
              <a:rPr lang="tr-TR" dirty="0" smtClean="0"/>
              <a:t>, kolesterol ve </a:t>
            </a:r>
            <a:r>
              <a:rPr lang="tr-TR" dirty="0" err="1" smtClean="0"/>
              <a:t>triaçilgliseroller</a:t>
            </a:r>
            <a:r>
              <a:rPr lang="tr-TR" dirty="0" smtClean="0"/>
              <a:t>) tayini yapılmış olur.</a:t>
            </a:r>
          </a:p>
          <a:p>
            <a:endParaRPr lang="tr-TR" dirty="0" smtClean="0"/>
          </a:p>
          <a:p>
            <a:r>
              <a:rPr lang="tr-TR" dirty="0" smtClean="0"/>
              <a:t>Deneyin prensibi; sülfürik ve fosforik asitli ortamda, lipitlerin </a:t>
            </a:r>
            <a:r>
              <a:rPr lang="tr-TR" dirty="0" err="1" smtClean="0"/>
              <a:t>vanilin</a:t>
            </a:r>
            <a:r>
              <a:rPr lang="tr-TR" dirty="0" smtClean="0"/>
              <a:t> ile pembe renkli kompleks meydana getirmeleridir.</a:t>
            </a:r>
          </a:p>
          <a:p>
            <a:endParaRPr lang="tr-TR" dirty="0" smtClean="0"/>
          </a:p>
          <a:p>
            <a:r>
              <a:rPr lang="tr-TR" dirty="0" smtClean="0"/>
              <a:t>Oluşan pembe renkli kompleksin absorbansı 560 </a:t>
            </a:r>
            <a:r>
              <a:rPr lang="tr-TR" dirty="0" err="1" smtClean="0"/>
              <a:t>nm’de</a:t>
            </a:r>
            <a:r>
              <a:rPr lang="tr-TR" dirty="0" smtClean="0"/>
              <a:t> okunarak, </a:t>
            </a:r>
            <a:r>
              <a:rPr lang="tr-TR" dirty="0" smtClean="0"/>
              <a:t>içerisindeki </a:t>
            </a:r>
            <a:r>
              <a:rPr lang="tr-TR" dirty="0" smtClean="0"/>
              <a:t>total lipit konsantrasyonu </a:t>
            </a:r>
            <a:r>
              <a:rPr lang="tr-TR" dirty="0" smtClean="0"/>
              <a:t>bilinen bir standart yardımıyla, numunelerdeki </a:t>
            </a:r>
            <a:r>
              <a:rPr lang="tr-TR" dirty="0" smtClean="0"/>
              <a:t>total lipit konsantrasyonları </a:t>
            </a:r>
            <a:r>
              <a:rPr lang="tr-TR" dirty="0" smtClean="0"/>
              <a:t>hesaplanabilir.</a:t>
            </a: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Total Kolesterol Tayini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Vücut kolesterolünün bir kısmı diyetle alınmasına rağmen, büyük bir kısmı vücutta sentezlenir.</a:t>
            </a:r>
          </a:p>
          <a:p>
            <a:endParaRPr lang="tr-TR" dirty="0" smtClean="0"/>
          </a:p>
          <a:p>
            <a:r>
              <a:rPr lang="tr-TR" dirty="0" smtClean="0"/>
              <a:t>Serumda total kolesterol miktarı; HDL-kolesterol, LDL-kolesterol ve VLDL-kolesterol miktarının toplamı olarak kabul edilebilir.</a:t>
            </a:r>
          </a:p>
          <a:p>
            <a:endParaRPr lang="tr-TR" dirty="0" smtClean="0"/>
          </a:p>
          <a:p>
            <a:r>
              <a:rPr lang="tr-TR" dirty="0" smtClean="0"/>
              <a:t>Normalde, serumda total kolesterol miktarının 200 mg/</a:t>
            </a:r>
            <a:r>
              <a:rPr lang="tr-TR" dirty="0" err="1" smtClean="0"/>
              <a:t>dL’nin</a:t>
            </a:r>
            <a:r>
              <a:rPr lang="tr-TR" dirty="0" smtClean="0"/>
              <a:t> altında olması gerekir.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HDL-kolesterolün (iyi kolesterol olarak da bilinir) 60 mg/</a:t>
            </a:r>
            <a:r>
              <a:rPr lang="tr-TR" dirty="0" err="1" smtClean="0"/>
              <a:t>dL’nin</a:t>
            </a:r>
            <a:r>
              <a:rPr lang="tr-TR" dirty="0" smtClean="0"/>
              <a:t> üzerinde olması arzu edilir. Bu kolesterolün 40 mg/</a:t>
            </a:r>
            <a:r>
              <a:rPr lang="tr-TR" dirty="0" err="1" smtClean="0"/>
              <a:t>dL’nin</a:t>
            </a:r>
            <a:r>
              <a:rPr lang="tr-TR" dirty="0" smtClean="0"/>
              <a:t> altında olması ise </a:t>
            </a:r>
            <a:r>
              <a:rPr lang="tr-TR" dirty="0" err="1" smtClean="0"/>
              <a:t>kardiyovasküler</a:t>
            </a:r>
            <a:r>
              <a:rPr lang="tr-TR" dirty="0" smtClean="0"/>
              <a:t> açıdan bir risk anlamına gelir. Kilo verme ve egzersiz; HDL-kolesterol miktarını artırabilir.</a:t>
            </a:r>
          </a:p>
          <a:p>
            <a:endParaRPr lang="tr-TR" dirty="0" smtClean="0"/>
          </a:p>
          <a:p>
            <a:r>
              <a:rPr lang="tr-TR" dirty="0" smtClean="0"/>
              <a:t>LDL-kolesterolün (kötü kolesterol olarak da bilinir) 100 mg/</a:t>
            </a:r>
            <a:r>
              <a:rPr lang="tr-TR" dirty="0" err="1" smtClean="0"/>
              <a:t>dL’nin</a:t>
            </a:r>
            <a:r>
              <a:rPr lang="tr-TR" dirty="0" smtClean="0"/>
              <a:t> altında olması arzu edilir. </a:t>
            </a:r>
            <a:r>
              <a:rPr lang="tr-TR" dirty="0" smtClean="0"/>
              <a:t>Bu kolesterolün </a:t>
            </a:r>
            <a:r>
              <a:rPr lang="tr-TR" dirty="0" smtClean="0"/>
              <a:t>130 mg/</a:t>
            </a:r>
            <a:r>
              <a:rPr lang="tr-TR" dirty="0" err="1" smtClean="0"/>
              <a:t>dL’nin</a:t>
            </a:r>
            <a:r>
              <a:rPr lang="tr-TR" dirty="0" smtClean="0"/>
              <a:t> üzerinde </a:t>
            </a:r>
            <a:r>
              <a:rPr lang="tr-TR" dirty="0" smtClean="0"/>
              <a:t>olması ise </a:t>
            </a:r>
            <a:r>
              <a:rPr lang="tr-TR" dirty="0" err="1" smtClean="0"/>
              <a:t>kardiyovasküler</a:t>
            </a:r>
            <a:r>
              <a:rPr lang="tr-TR" dirty="0" smtClean="0"/>
              <a:t> açıdan bir risk anlamına gelir</a:t>
            </a:r>
            <a:r>
              <a:rPr lang="tr-TR" dirty="0" smtClean="0"/>
              <a:t>. Özellikle; sigara ve alkol kullanımı, diyabet ve kötü beslenme gibi </a:t>
            </a:r>
            <a:r>
              <a:rPr lang="tr-TR" dirty="0" err="1" smtClean="0"/>
              <a:t>LDL’nin</a:t>
            </a:r>
            <a:r>
              <a:rPr lang="tr-TR" dirty="0" smtClean="0"/>
              <a:t> yapısının bozulmasına yol açabilecek durumların varlığında ve ailede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hikayesinin olması halinde, yüksek LDL-kolesterol seviyelerinin </a:t>
            </a:r>
            <a:r>
              <a:rPr lang="tr-TR" dirty="0" err="1" smtClean="0"/>
              <a:t>ateroskelerotik</a:t>
            </a:r>
            <a:r>
              <a:rPr lang="tr-TR" dirty="0" smtClean="0"/>
              <a:t> süreci (damar sertliği) tetikleyebileceği bilinmektedir.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370</Words>
  <Application>Microsoft Office PowerPoint</Application>
  <PresentationFormat>Ekran Gösterisi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Total Lipit Tayini</vt:lpstr>
      <vt:lpstr>Slayt 2</vt:lpstr>
      <vt:lpstr>Slayt 3</vt:lpstr>
      <vt:lpstr>Slayt 4</vt:lpstr>
      <vt:lpstr>Slayt 5</vt:lpstr>
      <vt:lpstr>Total Lipit Tayini Deneyi</vt:lpstr>
      <vt:lpstr>Total Kolesterol Tayini</vt:lpstr>
      <vt:lpstr>Slayt 8</vt:lpstr>
      <vt:lpstr>Slayt 9</vt:lpstr>
      <vt:lpstr>Kolesterolün Başlıca Görevleri</vt:lpstr>
      <vt:lpstr>Total Kolesterol Tayini Deneyi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8</cp:revision>
  <dcterms:created xsi:type="dcterms:W3CDTF">2017-12-08T19:31:20Z</dcterms:created>
  <dcterms:modified xsi:type="dcterms:W3CDTF">2017-12-12T08:07:33Z</dcterms:modified>
</cp:coreProperties>
</file>