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9" r:id="rId6"/>
    <p:sldId id="270" r:id="rId7"/>
    <p:sldId id="263" r:id="rId8"/>
    <p:sldId id="264" r:id="rId9"/>
    <p:sldId id="266" r:id="rId10"/>
    <p:sldId id="267" r:id="rId11"/>
    <p:sldId id="268" r:id="rId12"/>
    <p:sldId id="265" r:id="rId13"/>
    <p:sldId id="259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Laktik Asit Tayini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iaformin zayıflatırmı ile ilgili görsel sonucu"/>
          <p:cNvPicPr>
            <a:picLocks noChangeAspect="1" noChangeArrowheads="1"/>
          </p:cNvPicPr>
          <p:nvPr/>
        </p:nvPicPr>
        <p:blipFill>
          <a:blip r:embed="rId2" cstate="print"/>
          <a:srcRect l="36111" t="23988" b="9093"/>
          <a:stretch>
            <a:fillRect/>
          </a:stretch>
        </p:blipFill>
        <p:spPr bwMode="auto">
          <a:xfrm>
            <a:off x="1691680" y="3140967"/>
            <a:ext cx="5040560" cy="3725631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923928" cy="288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glucophage 1000 mg ile ilgili görsel sonucu"/>
          <p:cNvPicPr>
            <a:picLocks noChangeAspect="1" noChangeArrowheads="1"/>
          </p:cNvPicPr>
          <p:nvPr/>
        </p:nvPicPr>
        <p:blipFill>
          <a:blip r:embed="rId4" cstate="print"/>
          <a:srcRect t="11549" b="8451"/>
          <a:stretch>
            <a:fillRect/>
          </a:stretch>
        </p:blipFill>
        <p:spPr bwMode="auto">
          <a:xfrm>
            <a:off x="4572000" y="-1"/>
            <a:ext cx="4032448" cy="2805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l="24070" t="40969" r="26674" b="28516"/>
          <a:stretch>
            <a:fillRect/>
          </a:stretch>
        </p:blipFill>
        <p:spPr bwMode="auto">
          <a:xfrm>
            <a:off x="0" y="1772816"/>
            <a:ext cx="9144000" cy="318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Laktik Asit Tayini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FeCl</a:t>
            </a:r>
            <a:r>
              <a:rPr lang="tr-TR" baseline="-25000" dirty="0" smtClean="0"/>
              <a:t>3</a:t>
            </a:r>
            <a:r>
              <a:rPr lang="tr-TR" dirty="0" smtClean="0"/>
              <a:t> (demir </a:t>
            </a:r>
            <a:r>
              <a:rPr lang="tr-TR" dirty="0" err="1" smtClean="0"/>
              <a:t>triklorür</a:t>
            </a:r>
            <a:r>
              <a:rPr lang="tr-TR" dirty="0" smtClean="0"/>
              <a:t> / </a:t>
            </a:r>
            <a:r>
              <a:rPr lang="tr-TR" dirty="0" err="1" smtClean="0"/>
              <a:t>ferri</a:t>
            </a:r>
            <a:r>
              <a:rPr lang="tr-TR" dirty="0" smtClean="0"/>
              <a:t> klorür) ile laktik asit etkileşime girdiğinde sarı renkli </a:t>
            </a:r>
            <a:r>
              <a:rPr lang="tr-TR" dirty="0" err="1" smtClean="0"/>
              <a:t>ferrik</a:t>
            </a:r>
            <a:r>
              <a:rPr lang="tr-TR" dirty="0" smtClean="0"/>
              <a:t> </a:t>
            </a:r>
            <a:r>
              <a:rPr lang="tr-TR" dirty="0" err="1" smtClean="0"/>
              <a:t>laktat</a:t>
            </a:r>
            <a:r>
              <a:rPr lang="tr-TR" dirty="0" smtClean="0"/>
              <a:t> oluşur. </a:t>
            </a:r>
          </a:p>
          <a:p>
            <a:endParaRPr lang="tr-TR" dirty="0" smtClean="0"/>
          </a:p>
          <a:p>
            <a:r>
              <a:rPr lang="tr-TR" dirty="0" smtClean="0"/>
              <a:t>Rengin şiddeti, ortamda bulunan laktik asit konsantrasyonu ile doğru orantılıdır.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Ferrik</a:t>
            </a:r>
            <a:r>
              <a:rPr lang="tr-TR" b="1" dirty="0" smtClean="0"/>
              <a:t> </a:t>
            </a:r>
            <a:r>
              <a:rPr lang="tr-TR" b="1" dirty="0" err="1" smtClean="0"/>
              <a:t>laktat</a:t>
            </a:r>
            <a:endParaRPr lang="tr-TR" b="1" dirty="0"/>
          </a:p>
        </p:txBody>
      </p:sp>
      <p:pic>
        <p:nvPicPr>
          <p:cNvPr id="16386" name="Picture 2" descr="Chemical structure for CID 98619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05880"/>
            <a:ext cx="5652120" cy="5652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Deneyde içeriğinde laktoz şekeri olan sütün FeCl</a:t>
            </a:r>
            <a:r>
              <a:rPr lang="tr-TR" baseline="-25000" dirty="0" smtClean="0"/>
              <a:t>3</a:t>
            </a:r>
            <a:r>
              <a:rPr lang="tr-TR" dirty="0" smtClean="0"/>
              <a:t> ile reaksiyon vermediği; buna karşılık, içeriğinde bol miktarda </a:t>
            </a:r>
            <a:r>
              <a:rPr lang="tr-TR" dirty="0" err="1" smtClean="0"/>
              <a:t>laktat</a:t>
            </a:r>
            <a:r>
              <a:rPr lang="tr-TR" dirty="0" smtClean="0"/>
              <a:t> bulunan yoğurdun/ayranın </a:t>
            </a:r>
            <a:r>
              <a:rPr lang="tr-TR" dirty="0" smtClean="0"/>
              <a:t>FeCl</a:t>
            </a:r>
            <a:r>
              <a:rPr lang="tr-TR" baseline="-25000" dirty="0" smtClean="0"/>
              <a:t>3</a:t>
            </a:r>
            <a:r>
              <a:rPr lang="tr-TR" dirty="0" smtClean="0"/>
              <a:t> ile </a:t>
            </a:r>
            <a:r>
              <a:rPr lang="tr-TR" dirty="0" smtClean="0"/>
              <a:t>reaksiyona girerek limon sarısı bir kompleks oluşturduğu gözlenebilir.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Hücreler, ihtiyaç duydukları enerjiyi temin edebilmek </a:t>
            </a:r>
            <a:r>
              <a:rPr lang="tr-TR" dirty="0" err="1" smtClean="0"/>
              <a:t>glukozu</a:t>
            </a:r>
            <a:r>
              <a:rPr lang="tr-TR" dirty="0" smtClean="0"/>
              <a:t> parçalar ve indirgenmiş bir yan ürün olan NADH üzerinden elektron transferi gerçekleştirir. Son elektron alıcısı, moleküler oksijendir. </a:t>
            </a:r>
          </a:p>
          <a:p>
            <a:endParaRPr lang="tr-TR" dirty="0" smtClean="0"/>
          </a:p>
          <a:p>
            <a:r>
              <a:rPr lang="tr-TR" dirty="0" smtClean="0"/>
              <a:t>Ancak oksijenin yetersiz olduğu durumlarda, NADH elektronlarını aktaramaz ve tekrar NAD+ haline gelemez. </a:t>
            </a:r>
          </a:p>
          <a:p>
            <a:endParaRPr lang="tr-TR" dirty="0" smtClean="0"/>
          </a:p>
          <a:p>
            <a:r>
              <a:rPr lang="tr-TR" dirty="0" smtClean="0"/>
              <a:t>NAD+, </a:t>
            </a:r>
            <a:r>
              <a:rPr lang="tr-TR" dirty="0" err="1" smtClean="0"/>
              <a:t>glikoliz</a:t>
            </a:r>
            <a:r>
              <a:rPr lang="tr-TR" dirty="0" smtClean="0"/>
              <a:t> reaksiyonlarında kullanılan elektron alıcısıdır.</a:t>
            </a:r>
          </a:p>
          <a:p>
            <a:endParaRPr lang="tr-TR" dirty="0" smtClean="0"/>
          </a:p>
          <a:p>
            <a:r>
              <a:rPr lang="tr-TR" dirty="0" smtClean="0"/>
              <a:t>Oksijenin yetersiz olduğu şartlarda, </a:t>
            </a:r>
            <a:r>
              <a:rPr lang="tr-TR" b="1" dirty="0" err="1" smtClean="0"/>
              <a:t>glikolizin</a:t>
            </a:r>
            <a:r>
              <a:rPr lang="tr-TR" b="1" dirty="0" smtClean="0"/>
              <a:t> devam edebilmesi</a:t>
            </a:r>
            <a:r>
              <a:rPr lang="tr-TR" dirty="0" smtClean="0"/>
              <a:t> ve hücrelerin bu sayede enerji ihtiyaçlarını karşılayabilmesi için; </a:t>
            </a:r>
            <a:r>
              <a:rPr lang="tr-TR" dirty="0" err="1" smtClean="0"/>
              <a:t>NADH’ın</a:t>
            </a:r>
            <a:r>
              <a:rPr lang="tr-TR" dirty="0" smtClean="0"/>
              <a:t> NAD+ şekline dönüşmesi gerekir. Bu da </a:t>
            </a:r>
            <a:r>
              <a:rPr lang="tr-TR" dirty="0" smtClean="0"/>
              <a:t>vücudumuzda </a:t>
            </a:r>
            <a:r>
              <a:rPr lang="tr-TR" dirty="0" err="1" smtClean="0"/>
              <a:t>pirüvatın</a:t>
            </a:r>
            <a:r>
              <a:rPr lang="tr-TR" dirty="0" smtClean="0"/>
              <a:t> </a:t>
            </a:r>
            <a:r>
              <a:rPr lang="tr-TR" dirty="0" err="1" smtClean="0"/>
              <a:t>laktata</a:t>
            </a:r>
            <a:r>
              <a:rPr lang="tr-TR" dirty="0" smtClean="0"/>
              <a:t> indirgenmesiyle sağlanır.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lycolysis nad ile ilgili görsel sonucu"/>
          <p:cNvPicPr>
            <a:picLocks noChangeAspect="1" noChangeArrowheads="1"/>
          </p:cNvPicPr>
          <p:nvPr/>
        </p:nvPicPr>
        <p:blipFill>
          <a:blip r:embed="rId2" cstate="print"/>
          <a:srcRect l="21650" r="20863" b="11870"/>
          <a:stretch>
            <a:fillRect/>
          </a:stretch>
        </p:blipFill>
        <p:spPr bwMode="auto">
          <a:xfrm>
            <a:off x="611560" y="0"/>
            <a:ext cx="794657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Laktat</a:t>
            </a:r>
            <a:r>
              <a:rPr lang="tr-TR" dirty="0" smtClean="0"/>
              <a:t> </a:t>
            </a:r>
            <a:r>
              <a:rPr lang="tr-TR" dirty="0" err="1" smtClean="0"/>
              <a:t>Dehidrogenaz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43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29614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Doğada bu amaçla etanol de üretilmektedir (bira ve ekmeğin mayalanmasında olduğu gibi).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367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Kaslarda oluşturulan </a:t>
            </a:r>
            <a:r>
              <a:rPr lang="tr-TR" dirty="0" err="1" smtClean="0"/>
              <a:t>laktat</a:t>
            </a:r>
            <a:r>
              <a:rPr lang="tr-TR" dirty="0" smtClean="0"/>
              <a:t>, karaciğer tarafından </a:t>
            </a:r>
            <a:r>
              <a:rPr lang="tr-TR" dirty="0" err="1" smtClean="0"/>
              <a:t>glukoneogenez</a:t>
            </a:r>
            <a:r>
              <a:rPr lang="tr-TR" dirty="0" smtClean="0"/>
              <a:t> yoluyla tekrar </a:t>
            </a:r>
            <a:r>
              <a:rPr lang="tr-TR" dirty="0" err="1" smtClean="0"/>
              <a:t>glukoza</a:t>
            </a:r>
            <a:r>
              <a:rPr lang="tr-TR" dirty="0" smtClean="0"/>
              <a:t> dönüştürülebilir.</a:t>
            </a:r>
          </a:p>
          <a:p>
            <a:endParaRPr lang="tr-TR" dirty="0" smtClean="0"/>
          </a:p>
          <a:p>
            <a:r>
              <a:rPr lang="tr-TR" dirty="0" smtClean="0"/>
              <a:t>Kas ve karaciğer arasındaki </a:t>
            </a:r>
            <a:r>
              <a:rPr lang="tr-TR" dirty="0" err="1" smtClean="0"/>
              <a:t>laktat</a:t>
            </a:r>
            <a:r>
              <a:rPr lang="tr-TR" dirty="0" smtClean="0"/>
              <a:t> –</a:t>
            </a:r>
            <a:r>
              <a:rPr lang="tr-TR" dirty="0" err="1" smtClean="0"/>
              <a:t>glukoz</a:t>
            </a:r>
            <a:r>
              <a:rPr lang="tr-TR" dirty="0" smtClean="0"/>
              <a:t> alışverişi “</a:t>
            </a:r>
            <a:r>
              <a:rPr lang="tr-TR" dirty="0" err="1" smtClean="0"/>
              <a:t>Cori</a:t>
            </a:r>
            <a:r>
              <a:rPr lang="tr-TR" dirty="0" smtClean="0"/>
              <a:t> </a:t>
            </a:r>
            <a:r>
              <a:rPr lang="tr-TR" dirty="0" err="1" smtClean="0"/>
              <a:t>siklusu</a:t>
            </a:r>
            <a:r>
              <a:rPr lang="tr-TR" dirty="0" smtClean="0"/>
              <a:t>” olarak bilinir.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Bilgi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Metformin</a:t>
            </a:r>
            <a:r>
              <a:rPr lang="tr-TR" dirty="0" smtClean="0"/>
              <a:t>, </a:t>
            </a:r>
            <a:r>
              <a:rPr lang="tr-TR" dirty="0" err="1" smtClean="0"/>
              <a:t>glukoneogenezi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eden bir </a:t>
            </a:r>
            <a:r>
              <a:rPr lang="tr-TR" dirty="0" err="1" smtClean="0"/>
              <a:t>antidiyabetik</a:t>
            </a:r>
            <a:r>
              <a:rPr lang="tr-TR" dirty="0" smtClean="0"/>
              <a:t> ilaçtır. </a:t>
            </a:r>
            <a:r>
              <a:rPr lang="tr-TR" dirty="0" err="1" smtClean="0"/>
              <a:t>Pirüvattan</a:t>
            </a: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oluşum yolunu baskılar. Bu nedenle karaciğerde </a:t>
            </a:r>
            <a:r>
              <a:rPr lang="tr-TR" dirty="0" err="1" smtClean="0"/>
              <a:t>pirüvat</a:t>
            </a:r>
            <a:r>
              <a:rPr lang="tr-TR" dirty="0" smtClean="0"/>
              <a:t> birikimi olur.</a:t>
            </a:r>
          </a:p>
          <a:p>
            <a:endParaRPr lang="tr-TR" dirty="0" smtClean="0"/>
          </a:p>
          <a:p>
            <a:r>
              <a:rPr lang="tr-TR" dirty="0" err="1" smtClean="0"/>
              <a:t>Metformin</a:t>
            </a:r>
            <a:r>
              <a:rPr lang="tr-TR" dirty="0" smtClean="0"/>
              <a:t> kullananlarda laktik </a:t>
            </a:r>
            <a:r>
              <a:rPr lang="tr-TR" dirty="0" err="1" smtClean="0"/>
              <a:t>asidoz</a:t>
            </a:r>
            <a:r>
              <a:rPr lang="tr-TR" dirty="0" smtClean="0"/>
              <a:t> riski yüksektir.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stetoskop ile ilgili görsel sonucu"/>
          <p:cNvPicPr>
            <a:picLocks noChangeAspect="1" noChangeArrowheads="1"/>
          </p:cNvPicPr>
          <p:nvPr/>
        </p:nvPicPr>
        <p:blipFill>
          <a:blip r:embed="rId2" cstate="print"/>
          <a:srcRect t="17702" r="-799" b="16149"/>
          <a:stretch>
            <a:fillRect/>
          </a:stretch>
        </p:blipFill>
        <p:spPr bwMode="auto">
          <a:xfrm>
            <a:off x="6732240" y="0"/>
            <a:ext cx="1728192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963" y="23813"/>
            <a:ext cx="4410075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228</Words>
  <Application>Microsoft Office PowerPoint</Application>
  <PresentationFormat>Ekran Gösterisi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Laktik Asit Tayini</vt:lpstr>
      <vt:lpstr>Slayt 2</vt:lpstr>
      <vt:lpstr>Slayt 3</vt:lpstr>
      <vt:lpstr>Laktat Dehidrogenaz</vt:lpstr>
      <vt:lpstr>Slayt 5</vt:lpstr>
      <vt:lpstr>Slayt 6</vt:lpstr>
      <vt:lpstr>Slayt 7</vt:lpstr>
      <vt:lpstr>Klinik Bilgi</vt:lpstr>
      <vt:lpstr>Slayt 9</vt:lpstr>
      <vt:lpstr>Slayt 10</vt:lpstr>
      <vt:lpstr>Slayt 11</vt:lpstr>
      <vt:lpstr>Laktik Asit Tayini</vt:lpstr>
      <vt:lpstr>Ferrik laktat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Laktik Asit Tayini</dc:title>
  <dc:creator>User</dc:creator>
  <cp:lastModifiedBy>User</cp:lastModifiedBy>
  <cp:revision>19</cp:revision>
  <dcterms:created xsi:type="dcterms:W3CDTF">2017-10-25T19:03:26Z</dcterms:created>
  <dcterms:modified xsi:type="dcterms:W3CDTF">2017-11-05T21:49:25Z</dcterms:modified>
</cp:coreProperties>
</file>