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2" r:id="rId8"/>
    <p:sldId id="265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22.11.2016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Lipitlerin Kalitatif Tayini</a:t>
            </a:r>
            <a:br>
              <a:rPr lang="tr-TR" dirty="0" smtClean="0"/>
            </a:br>
            <a:r>
              <a:rPr lang="tr-TR" dirty="0" smtClean="0"/>
              <a:t>(Pratik)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Deneyin Yapılışı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1512167"/>
          </a:xfrm>
        </p:spPr>
        <p:txBody>
          <a:bodyPr>
            <a:normAutofit fontScale="62500" lnSpcReduction="20000"/>
          </a:bodyPr>
          <a:lstStyle/>
          <a:p>
            <a:r>
              <a:rPr lang="tr-TR" dirty="0" smtClean="0"/>
              <a:t>1. Tüp: </a:t>
            </a:r>
            <a:r>
              <a:rPr lang="tr-TR" dirty="0" smtClean="0"/>
              <a:t>1mL asetik </a:t>
            </a:r>
            <a:r>
              <a:rPr lang="tr-TR" dirty="0" smtClean="0"/>
              <a:t>asit</a:t>
            </a:r>
          </a:p>
          <a:p>
            <a:r>
              <a:rPr lang="tr-TR" dirty="0" smtClean="0"/>
              <a:t>2. Tüp: 1 </a:t>
            </a:r>
            <a:r>
              <a:rPr lang="tr-TR" dirty="0" smtClean="0"/>
              <a:t>mL etil alkol</a:t>
            </a:r>
            <a:endParaRPr lang="tr-TR" dirty="0" smtClean="0"/>
          </a:p>
          <a:p>
            <a:r>
              <a:rPr lang="tr-TR" dirty="0" smtClean="0"/>
              <a:t>3. Tüp: 1mL H</a:t>
            </a:r>
            <a:r>
              <a:rPr lang="tr-TR" baseline="-25000" dirty="0" smtClean="0"/>
              <a:t>2</a:t>
            </a:r>
            <a:r>
              <a:rPr lang="tr-TR" dirty="0" smtClean="0"/>
              <a:t>SO</a:t>
            </a:r>
            <a:r>
              <a:rPr lang="tr-TR" baseline="-25000" dirty="0" smtClean="0"/>
              <a:t>4 </a:t>
            </a:r>
          </a:p>
          <a:p>
            <a:pPr>
              <a:buNone/>
            </a:pPr>
            <a:r>
              <a:rPr lang="tr-TR" dirty="0" smtClean="0"/>
              <a:t>karıştırılır. Birkaç dakika sonra, karışım, içerisinde su bulunan bir behere dökülür. Asetik asit kokusunun yerini hoş bir koku alır.</a:t>
            </a:r>
            <a:endParaRPr lang="tr-TR" dirty="0"/>
          </a:p>
        </p:txBody>
      </p:sp>
      <p:pic>
        <p:nvPicPr>
          <p:cNvPr id="25602" name="Picture 2" descr="ethanol acetic acid reaction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852936"/>
            <a:ext cx="7344816" cy="3593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tr-TR" dirty="0" err="1" smtClean="0"/>
              <a:t>Esterifikasyon</a:t>
            </a:r>
            <a:r>
              <a:rPr lang="tr-TR" dirty="0" smtClean="0"/>
              <a:t> oda sıcaklığında nispeten yavaş bir süreçtir. </a:t>
            </a:r>
          </a:p>
          <a:p>
            <a:endParaRPr lang="tr-TR" dirty="0" smtClean="0"/>
          </a:p>
          <a:p>
            <a:r>
              <a:rPr lang="tr-TR" dirty="0" smtClean="0"/>
              <a:t>Konsantre sülfürik asit bir katalizör olarak kullanılır. 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81157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1. Çift Bağların Doyurulması Deneyi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Zeytinyağı esas olarak </a:t>
            </a:r>
            <a:r>
              <a:rPr lang="tr-TR" dirty="0" err="1" smtClean="0"/>
              <a:t>triaçilgliserolden</a:t>
            </a:r>
            <a:r>
              <a:rPr lang="tr-TR" dirty="0" smtClean="0"/>
              <a:t> oluşur.</a:t>
            </a:r>
          </a:p>
          <a:p>
            <a:endParaRPr lang="tr-TR" dirty="0" smtClean="0"/>
          </a:p>
          <a:p>
            <a:r>
              <a:rPr lang="tr-TR" dirty="0" err="1" smtClean="0"/>
              <a:t>Triaçilgliserolün</a:t>
            </a:r>
            <a:r>
              <a:rPr lang="tr-TR" dirty="0" smtClean="0"/>
              <a:t> dışında çok az miktarlarda </a:t>
            </a:r>
            <a:r>
              <a:rPr lang="tr-TR" dirty="0" err="1" smtClean="0"/>
              <a:t>di</a:t>
            </a:r>
            <a:r>
              <a:rPr lang="tr-TR" dirty="0" smtClean="0"/>
              <a:t>- ve mono-</a:t>
            </a:r>
            <a:r>
              <a:rPr lang="tr-TR" dirty="0" err="1" smtClean="0"/>
              <a:t>açilgliseroller</a:t>
            </a:r>
            <a:r>
              <a:rPr lang="tr-TR" dirty="0" smtClean="0"/>
              <a:t>, serbest yağ asitleri, </a:t>
            </a:r>
            <a:r>
              <a:rPr lang="tr-TR" dirty="0" err="1" smtClean="0"/>
              <a:t>gliserol</a:t>
            </a:r>
            <a:r>
              <a:rPr lang="tr-TR" dirty="0" smtClean="0"/>
              <a:t>, pigmentler, steroller </a:t>
            </a:r>
            <a:r>
              <a:rPr lang="tr-TR" dirty="0" err="1" smtClean="0"/>
              <a:t>vd</a:t>
            </a:r>
            <a:r>
              <a:rPr lang="tr-TR" dirty="0" smtClean="0"/>
              <a:t>. birtakım başka moleküller de bulunmaktadır.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Triaçilgliseroller</a:t>
            </a:r>
            <a:r>
              <a:rPr lang="tr-TR" dirty="0" smtClean="0"/>
              <a:t>, 3 yağ asidinin 1 </a:t>
            </a:r>
            <a:r>
              <a:rPr lang="tr-TR" dirty="0" err="1" smtClean="0"/>
              <a:t>gliserol</a:t>
            </a:r>
            <a:r>
              <a:rPr lang="tr-TR" dirty="0" smtClean="0"/>
              <a:t> molekülü ile </a:t>
            </a:r>
            <a:r>
              <a:rPr lang="tr-TR" dirty="0" err="1" smtClean="0"/>
              <a:t>esterifikasyonu</a:t>
            </a:r>
            <a:r>
              <a:rPr lang="tr-TR" dirty="0" smtClean="0"/>
              <a:t> sonucu oluşur.</a:t>
            </a:r>
            <a:endParaRPr lang="tr-TR" dirty="0"/>
          </a:p>
        </p:txBody>
      </p:sp>
      <p:pic>
        <p:nvPicPr>
          <p:cNvPr id="1026" name="Picture 2" descr="https://www.rpi.edu/dept/bcbp/molbiochem/MBWeb/mb2/part1/images/triacg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212976"/>
            <a:ext cx="6043529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Yağ Asitleri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Çift bağ içermeyen: doymamış/</a:t>
            </a:r>
            <a:r>
              <a:rPr lang="tr-TR" dirty="0" err="1" smtClean="0"/>
              <a:t>satüre</a:t>
            </a:r>
            <a:endParaRPr lang="tr-TR" dirty="0" smtClean="0"/>
          </a:p>
          <a:p>
            <a:r>
              <a:rPr lang="tr-TR" dirty="0" smtClean="0"/>
              <a:t>Tek çift bağ içeren: mono-</a:t>
            </a:r>
            <a:r>
              <a:rPr lang="tr-TR" dirty="0" err="1" smtClean="0"/>
              <a:t>ansatüre</a:t>
            </a:r>
            <a:endParaRPr lang="tr-TR" dirty="0" smtClean="0"/>
          </a:p>
          <a:p>
            <a:r>
              <a:rPr lang="tr-TR" dirty="0" smtClean="0"/>
              <a:t>İki ve daha fazla çift bağ içeren: </a:t>
            </a:r>
            <a:r>
              <a:rPr lang="tr-TR" dirty="0" err="1" smtClean="0"/>
              <a:t>poli</a:t>
            </a:r>
            <a:r>
              <a:rPr lang="tr-TR" dirty="0" smtClean="0"/>
              <a:t>-</a:t>
            </a:r>
            <a:r>
              <a:rPr lang="tr-TR" dirty="0" err="1" smtClean="0"/>
              <a:t>ansatüre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Zeytinyağı </a:t>
            </a:r>
            <a:r>
              <a:rPr lang="tr-TR" dirty="0" err="1" smtClean="0"/>
              <a:t>trigliseritlerindeki</a:t>
            </a:r>
            <a:r>
              <a:rPr lang="tr-TR" dirty="0" smtClean="0"/>
              <a:t> yağ asitleri</a:t>
            </a:r>
          </a:p>
          <a:p>
            <a:pPr lvl="1" fontAlgn="base"/>
            <a:r>
              <a:rPr lang="en-US" dirty="0" err="1" smtClean="0"/>
              <a:t>Olei</a:t>
            </a:r>
            <a:r>
              <a:rPr lang="tr-TR" dirty="0" smtClean="0"/>
              <a:t>k</a:t>
            </a:r>
            <a:r>
              <a:rPr lang="en-US" dirty="0" smtClean="0"/>
              <a:t> A</a:t>
            </a:r>
            <a:r>
              <a:rPr lang="tr-TR" dirty="0" smtClean="0"/>
              <a:t>s</a:t>
            </a:r>
            <a:r>
              <a:rPr lang="en-US" dirty="0" err="1" smtClean="0"/>
              <a:t>i</a:t>
            </a:r>
            <a:r>
              <a:rPr lang="tr-TR" dirty="0" smtClean="0"/>
              <a:t>t</a:t>
            </a:r>
            <a:r>
              <a:rPr lang="en-US" dirty="0" smtClean="0"/>
              <a:t> </a:t>
            </a:r>
            <a:r>
              <a:rPr lang="en-US" dirty="0" smtClean="0"/>
              <a:t>(C18:1</a:t>
            </a:r>
            <a:r>
              <a:rPr lang="en-US" dirty="0" smtClean="0"/>
              <a:t>) </a:t>
            </a:r>
            <a:r>
              <a:rPr lang="tr-TR" dirty="0" smtClean="0"/>
              <a:t>(</a:t>
            </a:r>
            <a:r>
              <a:rPr lang="en-US" dirty="0" smtClean="0"/>
              <a:t>omega-9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tr-TR" dirty="0" smtClean="0"/>
              <a:t>(%</a:t>
            </a:r>
            <a:r>
              <a:rPr lang="en-US" dirty="0" smtClean="0"/>
              <a:t>55</a:t>
            </a:r>
            <a:r>
              <a:rPr lang="tr-TR" dirty="0" smtClean="0"/>
              <a:t>-</a:t>
            </a:r>
            <a:r>
              <a:rPr lang="en-US" dirty="0" smtClean="0"/>
              <a:t>83</a:t>
            </a:r>
            <a:r>
              <a:rPr lang="tr-TR" dirty="0" smtClean="0"/>
              <a:t>)</a:t>
            </a:r>
            <a:endParaRPr lang="en-US" dirty="0" smtClean="0"/>
          </a:p>
          <a:p>
            <a:pPr lvl="1" fontAlgn="base"/>
            <a:r>
              <a:rPr lang="en-US" dirty="0" err="1" smtClean="0"/>
              <a:t>Linolei</a:t>
            </a:r>
            <a:r>
              <a:rPr lang="tr-TR" dirty="0" smtClean="0"/>
              <a:t>k</a:t>
            </a:r>
            <a:r>
              <a:rPr lang="en-US" dirty="0" smtClean="0"/>
              <a:t> A</a:t>
            </a:r>
            <a:r>
              <a:rPr lang="tr-TR" dirty="0" smtClean="0"/>
              <a:t>s</a:t>
            </a:r>
            <a:r>
              <a:rPr lang="en-US" dirty="0" err="1" smtClean="0"/>
              <a:t>i</a:t>
            </a:r>
            <a:r>
              <a:rPr lang="tr-TR" dirty="0" smtClean="0"/>
              <a:t>t</a:t>
            </a:r>
            <a:r>
              <a:rPr lang="en-US" dirty="0" smtClean="0"/>
              <a:t> </a:t>
            </a:r>
            <a:r>
              <a:rPr lang="en-US" dirty="0" smtClean="0"/>
              <a:t>(C18:2</a:t>
            </a:r>
            <a:r>
              <a:rPr lang="en-US" dirty="0" smtClean="0"/>
              <a:t>) </a:t>
            </a:r>
            <a:r>
              <a:rPr lang="tr-TR" dirty="0" smtClean="0"/>
              <a:t>(</a:t>
            </a:r>
            <a:r>
              <a:rPr lang="en-US" dirty="0" smtClean="0"/>
              <a:t>omega-6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tr-TR" dirty="0" smtClean="0"/>
              <a:t>(%</a:t>
            </a:r>
            <a:r>
              <a:rPr lang="en-US" dirty="0" smtClean="0"/>
              <a:t>3.5</a:t>
            </a:r>
            <a:r>
              <a:rPr lang="tr-TR" dirty="0" smtClean="0"/>
              <a:t>-</a:t>
            </a:r>
            <a:r>
              <a:rPr lang="en-US" dirty="0" smtClean="0"/>
              <a:t>21</a:t>
            </a:r>
            <a:r>
              <a:rPr lang="tr-TR" dirty="0" smtClean="0"/>
              <a:t>)</a:t>
            </a:r>
            <a:endParaRPr lang="en-US" dirty="0" smtClean="0"/>
          </a:p>
          <a:p>
            <a:pPr lvl="1" fontAlgn="base"/>
            <a:r>
              <a:rPr lang="en-US" dirty="0" err="1" smtClean="0"/>
              <a:t>Palmiti</a:t>
            </a:r>
            <a:r>
              <a:rPr lang="tr-TR" dirty="0" smtClean="0"/>
              <a:t>k</a:t>
            </a:r>
            <a:r>
              <a:rPr lang="en-US" dirty="0" smtClean="0"/>
              <a:t> A</a:t>
            </a:r>
            <a:r>
              <a:rPr lang="tr-TR" dirty="0" smtClean="0"/>
              <a:t>s</a:t>
            </a:r>
            <a:r>
              <a:rPr lang="en-US" dirty="0" err="1" smtClean="0"/>
              <a:t>i</a:t>
            </a:r>
            <a:r>
              <a:rPr lang="tr-TR" dirty="0" smtClean="0"/>
              <a:t>t</a:t>
            </a:r>
            <a:r>
              <a:rPr lang="en-US" dirty="0" smtClean="0"/>
              <a:t> </a:t>
            </a:r>
            <a:r>
              <a:rPr lang="en-US" dirty="0" smtClean="0"/>
              <a:t>(C16:0</a:t>
            </a:r>
            <a:r>
              <a:rPr lang="en-US" dirty="0" smtClean="0"/>
              <a:t>) </a:t>
            </a:r>
            <a:r>
              <a:rPr lang="tr-TR" dirty="0" smtClean="0"/>
              <a:t>(%</a:t>
            </a:r>
            <a:r>
              <a:rPr lang="en-US" dirty="0" smtClean="0"/>
              <a:t>7.5</a:t>
            </a:r>
            <a:r>
              <a:rPr lang="tr-TR" dirty="0" smtClean="0"/>
              <a:t>-</a:t>
            </a:r>
            <a:r>
              <a:rPr lang="en-US" dirty="0" smtClean="0"/>
              <a:t>20</a:t>
            </a:r>
            <a:r>
              <a:rPr lang="tr-TR" dirty="0" smtClean="0"/>
              <a:t>)</a:t>
            </a:r>
            <a:endParaRPr lang="en-US" dirty="0" smtClean="0"/>
          </a:p>
          <a:p>
            <a:pPr lvl="1" fontAlgn="base"/>
            <a:r>
              <a:rPr lang="en-US" dirty="0" err="1" smtClean="0"/>
              <a:t>Steari</a:t>
            </a:r>
            <a:r>
              <a:rPr lang="tr-TR" dirty="0" smtClean="0"/>
              <a:t>k</a:t>
            </a:r>
            <a:r>
              <a:rPr lang="en-US" dirty="0" smtClean="0"/>
              <a:t> A</a:t>
            </a:r>
            <a:r>
              <a:rPr lang="tr-TR" dirty="0" smtClean="0"/>
              <a:t>s</a:t>
            </a:r>
            <a:r>
              <a:rPr lang="en-US" dirty="0" err="1" smtClean="0"/>
              <a:t>i</a:t>
            </a:r>
            <a:r>
              <a:rPr lang="tr-TR" dirty="0" smtClean="0"/>
              <a:t>t</a:t>
            </a:r>
            <a:r>
              <a:rPr lang="en-US" dirty="0" smtClean="0"/>
              <a:t> </a:t>
            </a:r>
            <a:r>
              <a:rPr lang="en-US" dirty="0" smtClean="0"/>
              <a:t>(C18:0</a:t>
            </a:r>
            <a:r>
              <a:rPr lang="en-US" dirty="0" smtClean="0"/>
              <a:t>) </a:t>
            </a:r>
            <a:r>
              <a:rPr lang="tr-TR" dirty="0" smtClean="0"/>
              <a:t>(%</a:t>
            </a:r>
            <a:r>
              <a:rPr lang="en-US" dirty="0" smtClean="0"/>
              <a:t>0.5</a:t>
            </a:r>
            <a:r>
              <a:rPr lang="tr-TR" dirty="0" smtClean="0"/>
              <a:t>-</a:t>
            </a:r>
            <a:r>
              <a:rPr lang="en-US" dirty="0" smtClean="0"/>
              <a:t>5</a:t>
            </a:r>
            <a:r>
              <a:rPr lang="tr-TR" dirty="0" smtClean="0"/>
              <a:t>)</a:t>
            </a:r>
            <a:endParaRPr lang="en-US" dirty="0" smtClean="0"/>
          </a:p>
          <a:p>
            <a:pPr lvl="1" fontAlgn="base"/>
            <a:r>
              <a:rPr lang="tr-TR" dirty="0" smtClean="0"/>
              <a:t>Alfa-</a:t>
            </a:r>
            <a:r>
              <a:rPr lang="en-US" dirty="0" err="1" smtClean="0"/>
              <a:t>Linoleni</a:t>
            </a:r>
            <a:r>
              <a:rPr lang="tr-TR" dirty="0" smtClean="0"/>
              <a:t>k</a:t>
            </a:r>
            <a:r>
              <a:rPr lang="en-US" dirty="0" smtClean="0"/>
              <a:t> A</a:t>
            </a:r>
            <a:r>
              <a:rPr lang="tr-TR" dirty="0" smtClean="0"/>
              <a:t>s</a:t>
            </a:r>
            <a:r>
              <a:rPr lang="en-US" dirty="0" err="1" smtClean="0"/>
              <a:t>i</a:t>
            </a:r>
            <a:r>
              <a:rPr lang="tr-TR" dirty="0" smtClean="0"/>
              <a:t>t</a:t>
            </a:r>
            <a:r>
              <a:rPr lang="en-US" dirty="0" smtClean="0"/>
              <a:t> </a:t>
            </a:r>
            <a:r>
              <a:rPr lang="en-US" dirty="0" smtClean="0"/>
              <a:t>(C18:3</a:t>
            </a:r>
            <a:r>
              <a:rPr lang="en-US" dirty="0" smtClean="0"/>
              <a:t>) </a:t>
            </a:r>
            <a:r>
              <a:rPr lang="tr-TR" dirty="0" smtClean="0"/>
              <a:t>(</a:t>
            </a:r>
            <a:r>
              <a:rPr lang="en-US" dirty="0" smtClean="0"/>
              <a:t>omega-3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tr-TR" dirty="0" smtClean="0"/>
              <a:t>(%</a:t>
            </a:r>
            <a:r>
              <a:rPr lang="en-US" dirty="0" smtClean="0"/>
              <a:t>0</a:t>
            </a:r>
            <a:r>
              <a:rPr lang="tr-TR" dirty="0" smtClean="0"/>
              <a:t>-</a:t>
            </a:r>
            <a:r>
              <a:rPr lang="en-US" dirty="0" smtClean="0"/>
              <a:t>1.5</a:t>
            </a:r>
            <a:r>
              <a:rPr lang="tr-TR" dirty="0" smtClean="0"/>
              <a:t>)</a:t>
            </a:r>
            <a:endParaRPr lang="en-US" dirty="0" smtClean="0"/>
          </a:p>
          <a:p>
            <a:pPr lvl="1"/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courses.washington.edu/conj/membrane/fattyaci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76672"/>
            <a:ext cx="7583342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Halojenler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6635080" cy="4637112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Halojenler, periyodik tablonun 7A grubunda bulunan </a:t>
            </a:r>
            <a:r>
              <a:rPr lang="tr-TR" dirty="0" smtClean="0"/>
              <a:t>ametallerdir. Element </a:t>
            </a:r>
            <a:r>
              <a:rPr lang="tr-TR" dirty="0" smtClean="0"/>
              <a:t>halinde 2 atomlu moleküllerden oluşur. 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Oda sıcaklığında flor ve klor gaz; brom sıvı ve iyot katı haldedir. </a:t>
            </a:r>
          </a:p>
          <a:p>
            <a:endParaRPr lang="tr-TR" dirty="0" smtClean="0"/>
          </a:p>
          <a:p>
            <a:r>
              <a:rPr lang="tr-TR" dirty="0" smtClean="0"/>
              <a:t>Reaksiyon ilgileri: F&gt;&gt; </a:t>
            </a:r>
            <a:r>
              <a:rPr lang="tr-TR" dirty="0" err="1" smtClean="0"/>
              <a:t>Cl</a:t>
            </a:r>
            <a:r>
              <a:rPr lang="tr-TR" dirty="0" smtClean="0"/>
              <a:t> &gt; </a:t>
            </a:r>
            <a:r>
              <a:rPr lang="tr-TR" dirty="0" err="1" smtClean="0"/>
              <a:t>Br</a:t>
            </a:r>
            <a:r>
              <a:rPr lang="tr-TR" dirty="0" smtClean="0"/>
              <a:t> &gt;&gt;&gt; </a:t>
            </a:r>
            <a:r>
              <a:rPr lang="tr-TR" dirty="0" smtClean="0"/>
              <a:t>I</a:t>
            </a:r>
            <a:r>
              <a:rPr lang="tr-TR" dirty="0" smtClean="0"/>
              <a:t> 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2204864"/>
            <a:ext cx="792088" cy="315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Deneyin Yapılışı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 tüp: 2 mL kloroform + 3-4 damla zeytinyağı</a:t>
            </a:r>
          </a:p>
          <a:p>
            <a:r>
              <a:rPr lang="tr-TR" dirty="0" smtClean="0"/>
              <a:t>Bromlu kloroform: 1 mL brom/20 mL kloroform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232248"/>
          </a:xfrm>
        </p:spPr>
        <p:txBody>
          <a:bodyPr/>
          <a:lstStyle/>
          <a:p>
            <a:r>
              <a:rPr lang="tr-TR" dirty="0" smtClean="0"/>
              <a:t>Oleik asidin </a:t>
            </a:r>
            <a:r>
              <a:rPr lang="tr-TR" dirty="0" err="1" smtClean="0"/>
              <a:t>brominasyonu</a:t>
            </a:r>
            <a:r>
              <a:rPr lang="tr-TR" dirty="0" smtClean="0"/>
              <a:t> sonucu, 9,10-</a:t>
            </a:r>
            <a:r>
              <a:rPr lang="tr-TR" dirty="0" err="1" smtClean="0"/>
              <a:t>dibromostearik</a:t>
            </a:r>
            <a:r>
              <a:rPr lang="tr-TR" dirty="0" smtClean="0"/>
              <a:t> </a:t>
            </a:r>
            <a:r>
              <a:rPr lang="tr-TR" dirty="0" err="1" smtClean="0"/>
              <a:t>asitin</a:t>
            </a:r>
            <a:r>
              <a:rPr lang="tr-TR" dirty="0" smtClean="0"/>
              <a:t> (9,10-</a:t>
            </a:r>
            <a:r>
              <a:rPr lang="tr-TR" dirty="0" err="1" smtClean="0"/>
              <a:t>dibromooktadekanoik</a:t>
            </a:r>
            <a:r>
              <a:rPr lang="tr-TR" dirty="0" smtClean="0"/>
              <a:t> asit) </a:t>
            </a:r>
            <a:r>
              <a:rPr lang="tr-TR" dirty="0" err="1" smtClean="0"/>
              <a:t>threo</a:t>
            </a:r>
            <a:r>
              <a:rPr lang="tr-TR" dirty="0" smtClean="0"/>
              <a:t>- izomeri oluşur.</a:t>
            </a:r>
            <a:endParaRPr lang="tr-TR" dirty="0"/>
          </a:p>
        </p:txBody>
      </p:sp>
      <p:pic>
        <p:nvPicPr>
          <p:cNvPr id="21506" name="Picture 2" descr="i-365800bd0a2e8e06ff8cea66adfc65b3-bv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8640"/>
            <a:ext cx="5400600" cy="3812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Ester Oluşturma Deneyi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600201"/>
            <a:ext cx="8064896" cy="2260847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Esterler, bir asidin hidroksil (-OH) grubunun yerine, bir </a:t>
            </a:r>
            <a:r>
              <a:rPr lang="tr-TR" dirty="0" err="1" smtClean="0"/>
              <a:t>alkoksi</a:t>
            </a:r>
            <a:r>
              <a:rPr lang="tr-TR" dirty="0" smtClean="0"/>
              <a:t> </a:t>
            </a:r>
            <a:r>
              <a:rPr lang="tr-TR" dirty="0" smtClean="0"/>
              <a:t>(R–O) </a:t>
            </a:r>
            <a:r>
              <a:rPr lang="tr-TR" dirty="0" smtClean="0"/>
              <a:t>grubunun geçmesi ile oluşan bileşiklerdir.</a:t>
            </a:r>
          </a:p>
          <a:p>
            <a:endParaRPr lang="tr-TR" dirty="0" smtClean="0"/>
          </a:p>
          <a:p>
            <a:r>
              <a:rPr lang="tr-TR" dirty="0" smtClean="0"/>
              <a:t>Esterler genellikle karboksilik asit ve alkolden köken alır.</a:t>
            </a:r>
          </a:p>
          <a:p>
            <a:endParaRPr lang="tr-TR" dirty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861048"/>
            <a:ext cx="6836797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298</Words>
  <Application>Microsoft Office PowerPoint</Application>
  <PresentationFormat>Ekran Gösterisi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Lipitlerin Kalitatif Tayini (Pratik)</vt:lpstr>
      <vt:lpstr>1. Çift Bağların Doyurulması Deneyi</vt:lpstr>
      <vt:lpstr>Slayt 3</vt:lpstr>
      <vt:lpstr>Yağ Asitleri</vt:lpstr>
      <vt:lpstr>Slayt 5</vt:lpstr>
      <vt:lpstr>Halojenler</vt:lpstr>
      <vt:lpstr>Deneyin Yapılışı</vt:lpstr>
      <vt:lpstr>Slayt 8</vt:lpstr>
      <vt:lpstr>2. Ester Oluşturma Deneyi</vt:lpstr>
      <vt:lpstr>Deneyin Yapılışı</vt:lpstr>
      <vt:lpstr>Slayt 11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Lipitlerin Kalitatif Tayini (Pratik)</dc:title>
  <dc:creator>kaüfatih-tıp</dc:creator>
  <cp:lastModifiedBy>kaüfatih-tıp</cp:lastModifiedBy>
  <cp:revision>28</cp:revision>
  <dcterms:created xsi:type="dcterms:W3CDTF">2016-11-22T14:23:52Z</dcterms:created>
  <dcterms:modified xsi:type="dcterms:W3CDTF">2016-11-22T17:23:08Z</dcterms:modified>
</cp:coreProperties>
</file>