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3" r:id="rId4"/>
    <p:sldId id="258" r:id="rId5"/>
    <p:sldId id="331" r:id="rId6"/>
    <p:sldId id="260" r:id="rId7"/>
    <p:sldId id="332" r:id="rId8"/>
    <p:sldId id="261" r:id="rId9"/>
    <p:sldId id="262" r:id="rId10"/>
    <p:sldId id="338" r:id="rId11"/>
    <p:sldId id="263" r:id="rId12"/>
    <p:sldId id="264" r:id="rId13"/>
    <p:sldId id="265" r:id="rId14"/>
    <p:sldId id="267" r:id="rId15"/>
    <p:sldId id="269" r:id="rId16"/>
    <p:sldId id="266" r:id="rId17"/>
    <p:sldId id="336" r:id="rId18"/>
    <p:sldId id="335" r:id="rId19"/>
    <p:sldId id="339" r:id="rId20"/>
    <p:sldId id="340" r:id="rId21"/>
    <p:sldId id="272" r:id="rId22"/>
    <p:sldId id="342" r:id="rId23"/>
    <p:sldId id="273" r:id="rId24"/>
    <p:sldId id="344" r:id="rId25"/>
    <p:sldId id="343" r:id="rId26"/>
    <p:sldId id="345" r:id="rId27"/>
    <p:sldId id="347" r:id="rId28"/>
    <p:sldId id="351" r:id="rId29"/>
    <p:sldId id="352" r:id="rId30"/>
    <p:sldId id="369" r:id="rId31"/>
    <p:sldId id="348" r:id="rId32"/>
    <p:sldId id="349" r:id="rId33"/>
    <p:sldId id="354" r:id="rId34"/>
    <p:sldId id="356" r:id="rId35"/>
    <p:sldId id="370" r:id="rId36"/>
    <p:sldId id="372" r:id="rId37"/>
    <p:sldId id="312" r:id="rId38"/>
    <p:sldId id="373" r:id="rId39"/>
    <p:sldId id="374" r:id="rId40"/>
    <p:sldId id="371" r:id="rId41"/>
    <p:sldId id="277" r:id="rId42"/>
    <p:sldId id="375" r:id="rId43"/>
    <p:sldId id="318" r:id="rId44"/>
    <p:sldId id="376" r:id="rId45"/>
    <p:sldId id="378" r:id="rId46"/>
    <p:sldId id="379" r:id="rId47"/>
    <p:sldId id="377" r:id="rId48"/>
    <p:sldId id="324" r:id="rId49"/>
    <p:sldId id="325" r:id="rId50"/>
    <p:sldId id="326" r:id="rId51"/>
    <p:sldId id="382" r:id="rId52"/>
    <p:sldId id="381" r:id="rId53"/>
    <p:sldId id="383" r:id="rId54"/>
    <p:sldId id="384" r:id="rId55"/>
    <p:sldId id="328" r:id="rId56"/>
    <p:sldId id="329" r:id="rId57"/>
    <p:sldId id="385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93EC0-2F0E-4FBB-ACBF-5CEF3B55F94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A99DC9E-C458-4FD1-81A5-AE1F9E26992B}">
      <dgm:prSet phldrT="[Metin]"/>
      <dgm:spPr/>
      <dgm:t>
        <a:bodyPr/>
        <a:lstStyle/>
        <a:p>
          <a:r>
            <a:rPr lang="tr-TR" dirty="0" smtClean="0"/>
            <a:t>Akıcı </a:t>
          </a:r>
          <a:r>
            <a:rPr lang="tr-TR" dirty="0" err="1" smtClean="0"/>
            <a:t>Membran</a:t>
          </a:r>
          <a:endParaRPr lang="tr-TR" dirty="0"/>
        </a:p>
      </dgm:t>
    </dgm:pt>
    <dgm:pt modelId="{695524D0-E485-44B5-85BD-19A20810C896}" type="parTrans" cxnId="{F40D3C62-0D41-4FDF-871E-5B1ADB6E3DF3}">
      <dgm:prSet/>
      <dgm:spPr/>
      <dgm:t>
        <a:bodyPr/>
        <a:lstStyle/>
        <a:p>
          <a:endParaRPr lang="tr-TR"/>
        </a:p>
      </dgm:t>
    </dgm:pt>
    <dgm:pt modelId="{AAA23BB9-0F0C-4498-960D-86A7791294FE}" type="sibTrans" cxnId="{F40D3C62-0D41-4FDF-871E-5B1ADB6E3DF3}">
      <dgm:prSet/>
      <dgm:spPr/>
      <dgm:t>
        <a:bodyPr/>
        <a:lstStyle/>
        <a:p>
          <a:endParaRPr lang="tr-TR"/>
        </a:p>
      </dgm:t>
    </dgm:pt>
    <dgm:pt modelId="{A7D4200B-31A8-427E-93E3-047FFAE2862B}">
      <dgm:prSet phldrT="[Metin]"/>
      <dgm:spPr/>
      <dgm:t>
        <a:bodyPr/>
        <a:lstStyle/>
        <a:p>
          <a:r>
            <a:rPr lang="tr-TR" dirty="0" err="1" smtClean="0"/>
            <a:t>Cis</a:t>
          </a:r>
          <a:r>
            <a:rPr lang="tr-TR" dirty="0" smtClean="0"/>
            <a:t> yağ asitleri</a:t>
          </a:r>
          <a:endParaRPr lang="tr-TR" dirty="0"/>
        </a:p>
      </dgm:t>
    </dgm:pt>
    <dgm:pt modelId="{05962929-F610-4386-BB3C-8900742907C9}" type="parTrans" cxnId="{E3E51147-033F-4FF8-BC94-E81D23B3C46A}">
      <dgm:prSet/>
      <dgm:spPr/>
      <dgm:t>
        <a:bodyPr/>
        <a:lstStyle/>
        <a:p>
          <a:endParaRPr lang="tr-TR"/>
        </a:p>
      </dgm:t>
    </dgm:pt>
    <dgm:pt modelId="{A5EA193E-9796-4B20-9169-1B25E17CE155}" type="sibTrans" cxnId="{E3E51147-033F-4FF8-BC94-E81D23B3C46A}">
      <dgm:prSet/>
      <dgm:spPr/>
      <dgm:t>
        <a:bodyPr/>
        <a:lstStyle/>
        <a:p>
          <a:endParaRPr lang="tr-TR"/>
        </a:p>
      </dgm:t>
    </dgm:pt>
    <dgm:pt modelId="{2B788C08-3FF6-4DCE-B672-AB28B00F658A}">
      <dgm:prSet phldrT="[Metin]"/>
      <dgm:spPr/>
      <dgm:t>
        <a:bodyPr/>
        <a:lstStyle/>
        <a:p>
          <a:r>
            <a:rPr lang="tr-TR" dirty="0" err="1" smtClean="0"/>
            <a:t>Visköz</a:t>
          </a:r>
          <a:r>
            <a:rPr lang="tr-TR" dirty="0" smtClean="0"/>
            <a:t> </a:t>
          </a:r>
          <a:r>
            <a:rPr lang="tr-TR" dirty="0" err="1" smtClean="0"/>
            <a:t>membran</a:t>
          </a:r>
          <a:endParaRPr lang="tr-TR" dirty="0"/>
        </a:p>
      </dgm:t>
    </dgm:pt>
    <dgm:pt modelId="{6C127317-BD6E-43B6-9F84-98827B269EF9}" type="parTrans" cxnId="{95F0EB0B-2BD5-498C-998E-331C2000BC7A}">
      <dgm:prSet/>
      <dgm:spPr/>
      <dgm:t>
        <a:bodyPr/>
        <a:lstStyle/>
        <a:p>
          <a:endParaRPr lang="tr-TR"/>
        </a:p>
      </dgm:t>
    </dgm:pt>
    <dgm:pt modelId="{814C7202-BAA2-4591-B34D-356629A6DE34}" type="sibTrans" cxnId="{95F0EB0B-2BD5-498C-998E-331C2000BC7A}">
      <dgm:prSet/>
      <dgm:spPr/>
      <dgm:t>
        <a:bodyPr/>
        <a:lstStyle/>
        <a:p>
          <a:endParaRPr lang="tr-TR"/>
        </a:p>
      </dgm:t>
    </dgm:pt>
    <dgm:pt modelId="{D38265A8-019B-4C70-842F-EB78056999CF}">
      <dgm:prSet phldrT="[Metin]"/>
      <dgm:spPr/>
      <dgm:t>
        <a:bodyPr/>
        <a:lstStyle/>
        <a:p>
          <a:r>
            <a:rPr lang="tr-TR" dirty="0" smtClean="0"/>
            <a:t>Trans yağ asitleri</a:t>
          </a:r>
          <a:endParaRPr lang="tr-TR" dirty="0"/>
        </a:p>
      </dgm:t>
    </dgm:pt>
    <dgm:pt modelId="{2EB90C25-3B93-4BAE-9B08-7ED60A380BB9}" type="parTrans" cxnId="{479D7CEE-C8D8-4C4D-8277-EB12D7F92D74}">
      <dgm:prSet/>
      <dgm:spPr/>
      <dgm:t>
        <a:bodyPr/>
        <a:lstStyle/>
        <a:p>
          <a:endParaRPr lang="tr-TR"/>
        </a:p>
      </dgm:t>
    </dgm:pt>
    <dgm:pt modelId="{33EE59DE-993A-4324-8447-C1EA7E8CD5C8}" type="sibTrans" cxnId="{479D7CEE-C8D8-4C4D-8277-EB12D7F92D74}">
      <dgm:prSet/>
      <dgm:spPr/>
      <dgm:t>
        <a:bodyPr/>
        <a:lstStyle/>
        <a:p>
          <a:endParaRPr lang="tr-TR"/>
        </a:p>
      </dgm:t>
    </dgm:pt>
    <dgm:pt modelId="{9D48F6EE-89C0-4655-8AE3-651D7DBEC403}">
      <dgm:prSet phldrT="[Metin]"/>
      <dgm:spPr/>
      <dgm:t>
        <a:bodyPr/>
        <a:lstStyle/>
        <a:p>
          <a:r>
            <a:rPr lang="tr-TR" dirty="0" smtClean="0"/>
            <a:t>Doymuş yağ asitleri</a:t>
          </a:r>
          <a:endParaRPr lang="tr-TR" dirty="0"/>
        </a:p>
      </dgm:t>
    </dgm:pt>
    <dgm:pt modelId="{0E29F400-1341-4CFB-9134-AE74C8E23039}" type="parTrans" cxnId="{2614D1DC-1E2C-4515-AC95-D1453955AC72}">
      <dgm:prSet/>
      <dgm:spPr/>
      <dgm:t>
        <a:bodyPr/>
        <a:lstStyle/>
        <a:p>
          <a:endParaRPr lang="tr-TR"/>
        </a:p>
      </dgm:t>
    </dgm:pt>
    <dgm:pt modelId="{6E80D628-E9AA-4399-8D19-B60EB77790AC}" type="sibTrans" cxnId="{2614D1DC-1E2C-4515-AC95-D1453955AC72}">
      <dgm:prSet/>
      <dgm:spPr/>
      <dgm:t>
        <a:bodyPr/>
        <a:lstStyle/>
        <a:p>
          <a:endParaRPr lang="tr-TR"/>
        </a:p>
      </dgm:t>
    </dgm:pt>
    <dgm:pt modelId="{33ED3EE2-B93A-45D3-BEAD-4CDD08E9AB3E}" type="pres">
      <dgm:prSet presAssocID="{79C93EC0-2F0E-4FBB-ACBF-5CEF3B55F94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8F1EA4-1A0C-4DEC-86F3-9F13A26BBDE5}" type="pres">
      <dgm:prSet presAssocID="{79C93EC0-2F0E-4FBB-ACBF-5CEF3B55F949}" presName="dummyMaxCanvas" presStyleCnt="0"/>
      <dgm:spPr/>
    </dgm:pt>
    <dgm:pt modelId="{AA365B38-DF0E-4FFB-AFA8-CA1CCDE30A8E}" type="pres">
      <dgm:prSet presAssocID="{79C93EC0-2F0E-4FBB-ACBF-5CEF3B55F949}" presName="parentComposite" presStyleCnt="0"/>
      <dgm:spPr/>
    </dgm:pt>
    <dgm:pt modelId="{6568B125-2ACA-410C-B02A-90CC4F215144}" type="pres">
      <dgm:prSet presAssocID="{79C93EC0-2F0E-4FBB-ACBF-5CEF3B55F94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A5AE39AE-45DD-4307-8292-5829EA2476C5}" type="pres">
      <dgm:prSet presAssocID="{79C93EC0-2F0E-4FBB-ACBF-5CEF3B55F94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7C915C9E-CED2-4780-A486-0942A02EFB8A}" type="pres">
      <dgm:prSet presAssocID="{79C93EC0-2F0E-4FBB-ACBF-5CEF3B55F949}" presName="childrenComposite" presStyleCnt="0"/>
      <dgm:spPr/>
    </dgm:pt>
    <dgm:pt modelId="{FA0048B9-0D86-41EC-A480-50EA59747AC9}" type="pres">
      <dgm:prSet presAssocID="{79C93EC0-2F0E-4FBB-ACBF-5CEF3B55F949}" presName="dummyMaxCanvas_ChildArea" presStyleCnt="0"/>
      <dgm:spPr/>
    </dgm:pt>
    <dgm:pt modelId="{D2020F70-9C04-4B0D-9E14-312B160BCCFD}" type="pres">
      <dgm:prSet presAssocID="{79C93EC0-2F0E-4FBB-ACBF-5CEF3B55F949}" presName="fulcrum" presStyleLbl="alignAccFollowNode1" presStyleIdx="2" presStyleCnt="4"/>
      <dgm:spPr/>
    </dgm:pt>
    <dgm:pt modelId="{23987F8A-94D6-4565-9481-78DB2CBB7A8E}" type="pres">
      <dgm:prSet presAssocID="{79C93EC0-2F0E-4FBB-ACBF-5CEF3B55F949}" presName="balance_12" presStyleLbl="alignAccFollowNode1" presStyleIdx="3" presStyleCnt="4">
        <dgm:presLayoutVars>
          <dgm:bulletEnabled val="1"/>
        </dgm:presLayoutVars>
      </dgm:prSet>
      <dgm:spPr/>
    </dgm:pt>
    <dgm:pt modelId="{2A798391-5886-4241-B69D-43A4C9323073}" type="pres">
      <dgm:prSet presAssocID="{79C93EC0-2F0E-4FBB-ACBF-5CEF3B55F949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01299B-B004-4766-815A-95E14E4D7A7A}" type="pres">
      <dgm:prSet presAssocID="{79C93EC0-2F0E-4FBB-ACBF-5CEF3B55F949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260B89-49B4-433B-8F4D-245ED0580710}" type="pres">
      <dgm:prSet presAssocID="{79C93EC0-2F0E-4FBB-ACBF-5CEF3B55F949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DF4AD7-32AB-4719-A7B1-33AFF72A9C25}" type="presOf" srcId="{9D48F6EE-89C0-4655-8AE3-651D7DBEC403}" destId="{3401299B-B004-4766-815A-95E14E4D7A7A}" srcOrd="0" destOrd="0" presId="urn:microsoft.com/office/officeart/2005/8/layout/balance1"/>
    <dgm:cxn modelId="{3C74B1D6-C1E5-4228-AB09-03094AA1E05B}" type="presOf" srcId="{D38265A8-019B-4C70-842F-EB78056999CF}" destId="{2A798391-5886-4241-B69D-43A4C9323073}" srcOrd="0" destOrd="0" presId="urn:microsoft.com/office/officeart/2005/8/layout/balance1"/>
    <dgm:cxn modelId="{2614D1DC-1E2C-4515-AC95-D1453955AC72}" srcId="{2B788C08-3FF6-4DCE-B672-AB28B00F658A}" destId="{9D48F6EE-89C0-4655-8AE3-651D7DBEC403}" srcOrd="1" destOrd="0" parTransId="{0E29F400-1341-4CFB-9134-AE74C8E23039}" sibTransId="{6E80D628-E9AA-4399-8D19-B60EB77790AC}"/>
    <dgm:cxn modelId="{479D7CEE-C8D8-4C4D-8277-EB12D7F92D74}" srcId="{2B788C08-3FF6-4DCE-B672-AB28B00F658A}" destId="{D38265A8-019B-4C70-842F-EB78056999CF}" srcOrd="0" destOrd="0" parTransId="{2EB90C25-3B93-4BAE-9B08-7ED60A380BB9}" sibTransId="{33EE59DE-993A-4324-8447-C1EA7E8CD5C8}"/>
    <dgm:cxn modelId="{E3E51147-033F-4FF8-BC94-E81D23B3C46A}" srcId="{AA99DC9E-C458-4FD1-81A5-AE1F9E26992B}" destId="{A7D4200B-31A8-427E-93E3-047FFAE2862B}" srcOrd="0" destOrd="0" parTransId="{05962929-F610-4386-BB3C-8900742907C9}" sibTransId="{A5EA193E-9796-4B20-9169-1B25E17CE155}"/>
    <dgm:cxn modelId="{14031237-12F8-470C-8277-8B3DE9EC460E}" type="presOf" srcId="{A7D4200B-31A8-427E-93E3-047FFAE2862B}" destId="{B9260B89-49B4-433B-8F4D-245ED0580710}" srcOrd="0" destOrd="0" presId="urn:microsoft.com/office/officeart/2005/8/layout/balance1"/>
    <dgm:cxn modelId="{F40D3C62-0D41-4FDF-871E-5B1ADB6E3DF3}" srcId="{79C93EC0-2F0E-4FBB-ACBF-5CEF3B55F949}" destId="{AA99DC9E-C458-4FD1-81A5-AE1F9E26992B}" srcOrd="0" destOrd="0" parTransId="{695524D0-E485-44B5-85BD-19A20810C896}" sibTransId="{AAA23BB9-0F0C-4498-960D-86A7791294FE}"/>
    <dgm:cxn modelId="{8A8995DD-6EC5-49E0-97E3-3C32E04DFBB6}" type="presOf" srcId="{2B788C08-3FF6-4DCE-B672-AB28B00F658A}" destId="{A5AE39AE-45DD-4307-8292-5829EA2476C5}" srcOrd="0" destOrd="0" presId="urn:microsoft.com/office/officeart/2005/8/layout/balance1"/>
    <dgm:cxn modelId="{0BC6B486-8125-4299-B1F6-3243D8DEA076}" type="presOf" srcId="{AA99DC9E-C458-4FD1-81A5-AE1F9E26992B}" destId="{6568B125-2ACA-410C-B02A-90CC4F215144}" srcOrd="0" destOrd="0" presId="urn:microsoft.com/office/officeart/2005/8/layout/balance1"/>
    <dgm:cxn modelId="{F0111D6A-5AA4-4850-ABF8-031D87889596}" type="presOf" srcId="{79C93EC0-2F0E-4FBB-ACBF-5CEF3B55F949}" destId="{33ED3EE2-B93A-45D3-BEAD-4CDD08E9AB3E}" srcOrd="0" destOrd="0" presId="urn:microsoft.com/office/officeart/2005/8/layout/balance1"/>
    <dgm:cxn modelId="{95F0EB0B-2BD5-498C-998E-331C2000BC7A}" srcId="{79C93EC0-2F0E-4FBB-ACBF-5CEF3B55F949}" destId="{2B788C08-3FF6-4DCE-B672-AB28B00F658A}" srcOrd="1" destOrd="0" parTransId="{6C127317-BD6E-43B6-9F84-98827B269EF9}" sibTransId="{814C7202-BAA2-4591-B34D-356629A6DE34}"/>
    <dgm:cxn modelId="{0117577C-E0C3-4E1F-9790-D267A99388BF}" type="presParOf" srcId="{33ED3EE2-B93A-45D3-BEAD-4CDD08E9AB3E}" destId="{568F1EA4-1A0C-4DEC-86F3-9F13A26BBDE5}" srcOrd="0" destOrd="0" presId="urn:microsoft.com/office/officeart/2005/8/layout/balance1"/>
    <dgm:cxn modelId="{DDBFCF2A-80AA-4A82-9AA0-3F633DE0D81D}" type="presParOf" srcId="{33ED3EE2-B93A-45D3-BEAD-4CDD08E9AB3E}" destId="{AA365B38-DF0E-4FFB-AFA8-CA1CCDE30A8E}" srcOrd="1" destOrd="0" presId="urn:microsoft.com/office/officeart/2005/8/layout/balance1"/>
    <dgm:cxn modelId="{FF0CF79B-25F3-4046-A886-C5DF20C481DC}" type="presParOf" srcId="{AA365B38-DF0E-4FFB-AFA8-CA1CCDE30A8E}" destId="{6568B125-2ACA-410C-B02A-90CC4F215144}" srcOrd="0" destOrd="0" presId="urn:microsoft.com/office/officeart/2005/8/layout/balance1"/>
    <dgm:cxn modelId="{A97A7A1B-F272-4CCD-92A8-7F6F6287A56F}" type="presParOf" srcId="{AA365B38-DF0E-4FFB-AFA8-CA1CCDE30A8E}" destId="{A5AE39AE-45DD-4307-8292-5829EA2476C5}" srcOrd="1" destOrd="0" presId="urn:microsoft.com/office/officeart/2005/8/layout/balance1"/>
    <dgm:cxn modelId="{182ED9A8-6E81-4C12-AFF4-44F9FE34EEB9}" type="presParOf" srcId="{33ED3EE2-B93A-45D3-BEAD-4CDD08E9AB3E}" destId="{7C915C9E-CED2-4780-A486-0942A02EFB8A}" srcOrd="2" destOrd="0" presId="urn:microsoft.com/office/officeart/2005/8/layout/balance1"/>
    <dgm:cxn modelId="{7167E619-606C-4B5D-A336-FF9987271750}" type="presParOf" srcId="{7C915C9E-CED2-4780-A486-0942A02EFB8A}" destId="{FA0048B9-0D86-41EC-A480-50EA59747AC9}" srcOrd="0" destOrd="0" presId="urn:microsoft.com/office/officeart/2005/8/layout/balance1"/>
    <dgm:cxn modelId="{53E6A456-CC1B-42AC-9146-8BC078E1FE06}" type="presParOf" srcId="{7C915C9E-CED2-4780-A486-0942A02EFB8A}" destId="{D2020F70-9C04-4B0D-9E14-312B160BCCFD}" srcOrd="1" destOrd="0" presId="urn:microsoft.com/office/officeart/2005/8/layout/balance1"/>
    <dgm:cxn modelId="{665CF201-43A7-4620-B933-027456147862}" type="presParOf" srcId="{7C915C9E-CED2-4780-A486-0942A02EFB8A}" destId="{23987F8A-94D6-4565-9481-78DB2CBB7A8E}" srcOrd="2" destOrd="0" presId="urn:microsoft.com/office/officeart/2005/8/layout/balance1"/>
    <dgm:cxn modelId="{589E4F62-E130-4363-A7F3-080FE52C0686}" type="presParOf" srcId="{7C915C9E-CED2-4780-A486-0942A02EFB8A}" destId="{2A798391-5886-4241-B69D-43A4C9323073}" srcOrd="3" destOrd="0" presId="urn:microsoft.com/office/officeart/2005/8/layout/balance1"/>
    <dgm:cxn modelId="{3B5CF4C2-F4FA-45F7-8668-AE817187477B}" type="presParOf" srcId="{7C915C9E-CED2-4780-A486-0942A02EFB8A}" destId="{3401299B-B004-4766-815A-95E14E4D7A7A}" srcOrd="4" destOrd="0" presId="urn:microsoft.com/office/officeart/2005/8/layout/balance1"/>
    <dgm:cxn modelId="{884F95D2-BD86-41FA-9E52-8F81528AB93B}" type="presParOf" srcId="{7C915C9E-CED2-4780-A486-0942A02EFB8A}" destId="{B9260B89-49B4-433B-8F4D-245ED0580710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21.10.2020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Lipitler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94421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Günümüzde, beslenmede, </a:t>
            </a:r>
            <a:r>
              <a:rPr lang="tr-TR" dirty="0" err="1" smtClean="0"/>
              <a:t>cis</a:t>
            </a:r>
            <a:r>
              <a:rPr lang="tr-TR" dirty="0" smtClean="0"/>
              <a:t> konfigürasyonuna sahip doymamış yağ asitlerine göre, </a:t>
            </a:r>
            <a:r>
              <a:rPr lang="tr-TR" b="1" dirty="0" smtClean="0"/>
              <a:t>doymuş ve trans yağ asitlerinin daha fazla tüketilmesi</a:t>
            </a:r>
            <a:r>
              <a:rPr lang="tr-TR" dirty="0" smtClean="0"/>
              <a:t>, hücre </a:t>
            </a:r>
            <a:r>
              <a:rPr lang="tr-TR" dirty="0" err="1" smtClean="0"/>
              <a:t>membranlarının</a:t>
            </a:r>
            <a:r>
              <a:rPr lang="tr-TR" dirty="0" smtClean="0"/>
              <a:t> akışkanlığının azalmasına ve </a:t>
            </a:r>
            <a:r>
              <a:rPr lang="tr-TR" dirty="0" err="1" smtClean="0"/>
              <a:t>membran</a:t>
            </a:r>
            <a:r>
              <a:rPr lang="tr-TR" dirty="0" smtClean="0"/>
              <a:t> fonksiyonlarının bozulmasına yol açmıştır.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/>
          </p:cNvGraphicFramePr>
          <p:nvPr/>
        </p:nvGraphicFramePr>
        <p:xfrm>
          <a:off x="683568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Numaralandırma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Yağ asitlerinde karboksilik asidin karbonu 1 numaralı karbon atomudur. </a:t>
            </a:r>
          </a:p>
          <a:p>
            <a:endParaRPr lang="tr-TR" dirty="0" smtClean="0"/>
          </a:p>
          <a:p>
            <a:r>
              <a:rPr lang="tr-TR" dirty="0" smtClean="0"/>
              <a:t>Toplam karbon atomu sayısı ile çift bağ sayısı arasında “iki nokta (</a:t>
            </a:r>
            <a:r>
              <a:rPr lang="tr-TR" dirty="0" smtClean="0">
                <a:sym typeface="Wingdings" pitchFamily="2" charset="2"/>
              </a:rPr>
              <a:t>:)</a:t>
            </a:r>
            <a:r>
              <a:rPr lang="tr-TR" dirty="0" smtClean="0"/>
              <a:t>” bulunur. </a:t>
            </a:r>
          </a:p>
          <a:p>
            <a:endParaRPr lang="tr-TR" dirty="0" smtClean="0"/>
          </a:p>
          <a:p>
            <a:r>
              <a:rPr lang="tr-TR" dirty="0" smtClean="0"/>
              <a:t>Çift bağların pozisyonu; karboksilik asit karbonundan itibaren karbonlar arası bağlar sayılarak, parantez içinde belirtilir.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200800" cy="343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62007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Omega</a:t>
            </a:r>
            <a:r>
              <a:rPr lang="tr-TR" dirty="0" smtClean="0"/>
              <a:t> karbonu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Hidrokarbon zincirindeki son metil grubunun karbonuna, </a:t>
            </a:r>
            <a:r>
              <a:rPr lang="tr-TR" dirty="0" err="1" smtClean="0"/>
              <a:t>omega</a:t>
            </a:r>
            <a:r>
              <a:rPr lang="tr-TR" dirty="0" smtClean="0"/>
              <a:t>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) karbonu adı verilir.</a:t>
            </a:r>
          </a:p>
          <a:p>
            <a:endParaRPr lang="tr-TR" dirty="0" smtClean="0"/>
          </a:p>
          <a:p>
            <a:r>
              <a:rPr lang="tr-TR" dirty="0" smtClean="0"/>
              <a:t>Yağ asitleri, taşıdıkları çift bağın </a:t>
            </a:r>
            <a:r>
              <a:rPr lang="tr-TR" dirty="0" err="1" smtClean="0"/>
              <a:t>omega</a:t>
            </a:r>
            <a:r>
              <a:rPr lang="tr-TR" dirty="0" smtClean="0"/>
              <a:t> karbonundan uzaklığına göre de sınıflandırılabilir:</a:t>
            </a:r>
          </a:p>
          <a:p>
            <a:pPr lvl="1"/>
            <a:r>
              <a:rPr lang="tr-TR" dirty="0" err="1" smtClean="0"/>
              <a:t>Omega</a:t>
            </a:r>
            <a:r>
              <a:rPr lang="tr-TR" dirty="0" smtClean="0"/>
              <a:t>-3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-3, n-3) yağ asitleri</a:t>
            </a:r>
          </a:p>
          <a:p>
            <a:pPr lvl="1"/>
            <a:r>
              <a:rPr lang="tr-TR" dirty="0" err="1" smtClean="0"/>
              <a:t>Omega</a:t>
            </a:r>
            <a:r>
              <a:rPr lang="tr-TR" dirty="0" smtClean="0"/>
              <a:t>-6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-6, n-6) yağ asitleri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995" y="4005064"/>
            <a:ext cx="485300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r="8548" b="1241"/>
          <a:stretch>
            <a:fillRect/>
          </a:stretch>
        </p:blipFill>
        <p:spPr bwMode="auto">
          <a:xfrm>
            <a:off x="0" y="692696"/>
            <a:ext cx="38519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3933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348880"/>
            <a:ext cx="3641774" cy="61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60648"/>
            <a:ext cx="4553719" cy="96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dirty="0" err="1" smtClean="0"/>
              <a:t>Omega</a:t>
            </a:r>
            <a:r>
              <a:rPr lang="tr-TR" dirty="0" smtClean="0"/>
              <a:t>-6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-6, n-6) yağ asidi</a:t>
            </a:r>
            <a:endParaRPr lang="tr-TR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92203"/>
            <a:ext cx="3816425" cy="13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5911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Omega</a:t>
            </a:r>
            <a:r>
              <a:rPr lang="tr-TR" dirty="0" smtClean="0"/>
              <a:t>-6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-6, n-6) yağ asidi</a:t>
            </a:r>
            <a:endParaRPr lang="tr-T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75583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1899" t="48255"/>
          <a:stretch>
            <a:fillRect/>
          </a:stretch>
        </p:blipFill>
        <p:spPr bwMode="auto">
          <a:xfrm>
            <a:off x="0" y="5434062"/>
            <a:ext cx="9144000" cy="14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592288"/>
          </a:xfrm>
        </p:spPr>
        <p:txBody>
          <a:bodyPr>
            <a:normAutofit/>
          </a:bodyPr>
          <a:lstStyle/>
          <a:p>
            <a:r>
              <a:rPr lang="tr-TR" dirty="0" smtClean="0"/>
              <a:t>Günümüzde, beslenmede, </a:t>
            </a:r>
            <a:r>
              <a:rPr lang="tr-TR" dirty="0" err="1" smtClean="0"/>
              <a:t>omega</a:t>
            </a:r>
            <a:r>
              <a:rPr lang="tr-TR" dirty="0" smtClean="0"/>
              <a:t>-6 yağ asitlerinin çok fazla tüketilmesi ve </a:t>
            </a:r>
            <a:r>
              <a:rPr lang="tr-TR" dirty="0" err="1" smtClean="0"/>
              <a:t>omega</a:t>
            </a:r>
            <a:r>
              <a:rPr lang="tr-TR" dirty="0" smtClean="0"/>
              <a:t>-3 yağ asidi alımının azalması; </a:t>
            </a:r>
            <a:r>
              <a:rPr lang="tr-TR" dirty="0" err="1" smtClean="0"/>
              <a:t>allerjik</a:t>
            </a:r>
            <a:r>
              <a:rPr lang="tr-TR" dirty="0" smtClean="0"/>
              <a:t> ve iltihabi hastalıkların gelişme riskini artırmıştır.</a:t>
            </a:r>
            <a:endParaRPr lang="tr-TR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6950177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2) </a:t>
            </a:r>
            <a:r>
              <a:rPr lang="tr-TR" dirty="0" err="1" smtClean="0"/>
              <a:t>Triaçilgliseroller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Nötral</a:t>
            </a:r>
            <a:r>
              <a:rPr lang="tr-TR" dirty="0" smtClean="0"/>
              <a:t> Yağlar)</a:t>
            </a:r>
            <a:br>
              <a:rPr lang="tr-TR" dirty="0" smtClean="0"/>
            </a:br>
            <a:r>
              <a:rPr lang="tr-TR" dirty="0" smtClean="0"/>
              <a:t>(Depo Yağlar) 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Yağ asitleri, fizyolojik </a:t>
            </a:r>
            <a:r>
              <a:rPr lang="tr-TR" dirty="0" err="1" smtClean="0"/>
              <a:t>pH’da</a:t>
            </a:r>
            <a:r>
              <a:rPr lang="tr-TR" dirty="0" smtClean="0"/>
              <a:t> negatif yüklüdür (RCOO</a:t>
            </a:r>
            <a:r>
              <a:rPr lang="tr-TR" sz="4800" baseline="30000" dirty="0" smtClean="0"/>
              <a:t>-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 Yağ asitlerinin, ihtiyaç duyulduğunda yeniden temin edilmek üzere organizmada depolanabilmesi, </a:t>
            </a:r>
            <a:r>
              <a:rPr lang="tr-TR" dirty="0" err="1" smtClean="0"/>
              <a:t>triaçilgliserol</a:t>
            </a:r>
            <a:r>
              <a:rPr lang="tr-TR" dirty="0" smtClean="0"/>
              <a:t> molekülleri sayesinde gerçekleştirilir.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r>
              <a:rPr lang="tr-TR" dirty="0" smtClean="0"/>
              <a:t>Lipitler, suda çözünmeyen (</a:t>
            </a:r>
            <a:r>
              <a:rPr lang="tr-TR" dirty="0" err="1" smtClean="0"/>
              <a:t>hidrofobik</a:t>
            </a:r>
            <a:r>
              <a:rPr lang="tr-TR" dirty="0" smtClean="0"/>
              <a:t>); eter, benzen ve kloroform gibi organik çözücülerde çözünen </a:t>
            </a:r>
            <a:r>
              <a:rPr lang="tr-TR" dirty="0" err="1" smtClean="0"/>
              <a:t>biyomoleküllerin</a:t>
            </a:r>
            <a:r>
              <a:rPr lang="tr-TR" dirty="0" smtClean="0"/>
              <a:t> heterojen bir grubudur:</a:t>
            </a:r>
          </a:p>
          <a:p>
            <a:pPr lvl="1"/>
            <a:r>
              <a:rPr lang="tr-TR" dirty="0" smtClean="0"/>
              <a:t>Yağ asitleri</a:t>
            </a:r>
          </a:p>
          <a:p>
            <a:pPr lvl="1"/>
            <a:r>
              <a:rPr lang="tr-TR" dirty="0" err="1" smtClean="0"/>
              <a:t>Triaçilgliseroller</a:t>
            </a:r>
            <a:r>
              <a:rPr lang="tr-TR" dirty="0" smtClean="0"/>
              <a:t> (</a:t>
            </a:r>
            <a:r>
              <a:rPr lang="tr-TR" dirty="0" err="1" smtClean="0"/>
              <a:t>Trigliseritler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Fosfolipitler</a:t>
            </a:r>
            <a:endParaRPr lang="tr-TR" dirty="0" smtClean="0"/>
          </a:p>
          <a:p>
            <a:pPr lvl="2"/>
            <a:r>
              <a:rPr lang="tr-TR" dirty="0" err="1" smtClean="0"/>
              <a:t>Gliserofosfolipitler</a:t>
            </a:r>
            <a:endParaRPr lang="tr-TR" dirty="0" smtClean="0"/>
          </a:p>
          <a:p>
            <a:pPr lvl="2"/>
            <a:r>
              <a:rPr lang="tr-TR" dirty="0" err="1" smtClean="0"/>
              <a:t>Sfingofosfolipitler</a:t>
            </a:r>
            <a:endParaRPr lang="tr-TR" dirty="0" smtClean="0"/>
          </a:p>
          <a:p>
            <a:pPr lvl="1"/>
            <a:r>
              <a:rPr lang="tr-TR" dirty="0" err="1" smtClean="0"/>
              <a:t>Glikolipitler</a:t>
            </a:r>
            <a:r>
              <a:rPr lang="tr-TR" dirty="0" smtClean="0"/>
              <a:t> (</a:t>
            </a:r>
            <a:r>
              <a:rPr lang="tr-TR" dirty="0" err="1" smtClean="0"/>
              <a:t>Glikosfingolipitler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Steroitler</a:t>
            </a:r>
            <a:endParaRPr lang="tr-T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60648"/>
            <a:ext cx="4752528" cy="659735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Hidroksil grubunu (-OH) kaybetmiş aside, </a:t>
            </a:r>
            <a:r>
              <a:rPr lang="tr-TR" dirty="0" err="1" smtClean="0"/>
              <a:t>açil</a:t>
            </a:r>
            <a:r>
              <a:rPr lang="tr-TR" dirty="0" smtClean="0"/>
              <a:t> adı verilir.</a:t>
            </a:r>
          </a:p>
          <a:p>
            <a:endParaRPr lang="tr-TR" dirty="0" smtClean="0"/>
          </a:p>
          <a:p>
            <a:r>
              <a:rPr lang="tr-TR" dirty="0" err="1" smtClean="0"/>
              <a:t>Triaçilgliseroller</a:t>
            </a:r>
            <a:r>
              <a:rPr lang="tr-TR" dirty="0" smtClean="0"/>
              <a:t>, 3 yağ </a:t>
            </a:r>
            <a:r>
              <a:rPr lang="tr-TR" dirty="0" err="1" smtClean="0"/>
              <a:t>açilinin</a:t>
            </a:r>
            <a:r>
              <a:rPr lang="tr-TR" dirty="0" smtClean="0"/>
              <a:t>, ester bağları* yaparak </a:t>
            </a:r>
            <a:r>
              <a:rPr lang="tr-TR" dirty="0" err="1" smtClean="0"/>
              <a:t>gliserol</a:t>
            </a:r>
            <a:r>
              <a:rPr lang="tr-TR" dirty="0" smtClean="0"/>
              <a:t> molekülüne bağlanması sonucu meydana gelir.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*Ester bağı: Bir asidin hidroksil grubunun yerine, bir </a:t>
            </a:r>
            <a:r>
              <a:rPr lang="tr-TR" dirty="0" err="1" smtClean="0"/>
              <a:t>alk</a:t>
            </a:r>
            <a:r>
              <a:rPr lang="tr-TR" dirty="0" smtClean="0"/>
              <a:t>-</a:t>
            </a:r>
            <a:r>
              <a:rPr lang="tr-TR" dirty="0" err="1" smtClean="0"/>
              <a:t>olün</a:t>
            </a:r>
            <a:r>
              <a:rPr lang="tr-TR" dirty="0" smtClean="0"/>
              <a:t> (R-OH) </a:t>
            </a:r>
            <a:r>
              <a:rPr lang="tr-TR" dirty="0" err="1" smtClean="0"/>
              <a:t>alk</a:t>
            </a:r>
            <a:r>
              <a:rPr lang="tr-TR" dirty="0" smtClean="0"/>
              <a:t>-</a:t>
            </a:r>
            <a:r>
              <a:rPr lang="tr-TR" dirty="0" err="1" smtClean="0"/>
              <a:t>oksi</a:t>
            </a:r>
            <a:r>
              <a:rPr lang="tr-TR" dirty="0" smtClean="0"/>
              <a:t> (R-O-) grubunun geçmesi sonucu meydana gelen bağdır.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l="15199" t="16667" r="20204" b="8333"/>
          <a:stretch>
            <a:fillRect/>
          </a:stretch>
        </p:blipFill>
        <p:spPr bwMode="auto">
          <a:xfrm>
            <a:off x="6444208" y="260648"/>
            <a:ext cx="1584176" cy="167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16344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725" y="4581128"/>
            <a:ext cx="34822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812" t="35028" r="15566" b="11782"/>
          <a:stretch>
            <a:fillRect/>
          </a:stretch>
        </p:blipFill>
        <p:spPr bwMode="auto">
          <a:xfrm>
            <a:off x="1" y="-2"/>
            <a:ext cx="2555776" cy="43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5496" t="36219" r="12920" b="27360"/>
          <a:stretch>
            <a:fillRect/>
          </a:stretch>
        </p:blipFill>
        <p:spPr bwMode="auto">
          <a:xfrm>
            <a:off x="0" y="4365104"/>
            <a:ext cx="255577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4942" t="17516" r="13474" b="31297"/>
          <a:stretch>
            <a:fillRect/>
          </a:stretch>
        </p:blipFill>
        <p:spPr bwMode="auto">
          <a:xfrm>
            <a:off x="6228184" y="0"/>
            <a:ext cx="2915816" cy="388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66603" t="43109" r="14861" b="23422"/>
          <a:stretch>
            <a:fillRect/>
          </a:stretch>
        </p:blipFill>
        <p:spPr bwMode="auto">
          <a:xfrm>
            <a:off x="6228184" y="3861049"/>
            <a:ext cx="29158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3131840" y="2132856"/>
            <a:ext cx="265925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dirty="0" err="1" smtClean="0"/>
              <a:t>Triaçilgliserol</a:t>
            </a:r>
            <a:r>
              <a:rPr lang="tr-TR" sz="3400" b="1" dirty="0" smtClean="0"/>
              <a:t> </a:t>
            </a:r>
          </a:p>
          <a:p>
            <a:r>
              <a:rPr lang="tr-TR" sz="3400" b="1" dirty="0" smtClean="0"/>
              <a:t>   (</a:t>
            </a:r>
            <a:r>
              <a:rPr lang="tr-TR" sz="3400" b="1" dirty="0" err="1" smtClean="0"/>
              <a:t>Trigliserit</a:t>
            </a:r>
            <a:r>
              <a:rPr lang="tr-TR" sz="3400" b="1" dirty="0" smtClean="0"/>
              <a:t>)</a:t>
            </a:r>
          </a:p>
          <a:p>
            <a:r>
              <a:rPr lang="tr-TR" sz="3400" b="1" dirty="0" smtClean="0"/>
              <a:t>      Sentezi</a:t>
            </a:r>
            <a:endParaRPr lang="tr-TR" sz="3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3) </a:t>
            </a:r>
            <a:r>
              <a:rPr lang="tr-TR" dirty="0" err="1" smtClean="0"/>
              <a:t>Fosfolipitler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Fosfolipitler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15212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tr-TR" dirty="0" err="1" smtClean="0"/>
              <a:t>Fosfolipitler</a:t>
            </a:r>
            <a:endParaRPr lang="tr-TR" dirty="0" smtClean="0"/>
          </a:p>
          <a:p>
            <a:pPr lvl="2"/>
            <a:r>
              <a:rPr lang="tr-TR" dirty="0" err="1" smtClean="0"/>
              <a:t>Gliserofosfolipitler</a:t>
            </a:r>
            <a:endParaRPr lang="tr-TR" dirty="0" smtClean="0"/>
          </a:p>
          <a:p>
            <a:pPr lvl="2"/>
            <a:r>
              <a:rPr lang="tr-TR" dirty="0" err="1" smtClean="0"/>
              <a:t>Sfingofosfolipitler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" y="2276872"/>
            <a:ext cx="9126651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Fosfolipitler</a:t>
            </a:r>
            <a:r>
              <a:rPr lang="tr-TR" dirty="0" smtClean="0"/>
              <a:t>; fosfat ve yağ asidi içeren bir lipit sınıfı olup, biyolojik </a:t>
            </a:r>
            <a:r>
              <a:rPr lang="tr-TR" dirty="0" err="1" smtClean="0"/>
              <a:t>membranların</a:t>
            </a:r>
            <a:r>
              <a:rPr lang="tr-TR" dirty="0" smtClean="0"/>
              <a:t> temel yapısal bileşenidir.</a:t>
            </a:r>
          </a:p>
          <a:p>
            <a:endParaRPr lang="tr-TR" dirty="0" smtClean="0"/>
          </a:p>
          <a:p>
            <a:r>
              <a:rPr lang="tr-TR" dirty="0" err="1" smtClean="0"/>
              <a:t>Fosfolipitlerin</a:t>
            </a:r>
            <a:r>
              <a:rPr lang="tr-TR" dirty="0" smtClean="0"/>
              <a:t> omurgası, </a:t>
            </a:r>
            <a:r>
              <a:rPr lang="tr-TR" dirty="0" err="1" smtClean="0"/>
              <a:t>gliserol</a:t>
            </a:r>
            <a:r>
              <a:rPr lang="tr-TR" dirty="0" smtClean="0"/>
              <a:t> veya </a:t>
            </a:r>
            <a:r>
              <a:rPr lang="tr-TR" dirty="0" err="1" smtClean="0"/>
              <a:t>sfingozinden</a:t>
            </a:r>
            <a:r>
              <a:rPr lang="tr-TR" dirty="0" smtClean="0"/>
              <a:t> oluşur. 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Glisero</a:t>
            </a:r>
            <a:r>
              <a:rPr lang="tr-TR" dirty="0" smtClean="0"/>
              <a:t>-</a:t>
            </a:r>
            <a:r>
              <a:rPr lang="tr-TR" dirty="0" err="1" smtClean="0"/>
              <a:t>fosfolipitler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Fosfatidik</a:t>
            </a:r>
            <a:r>
              <a:rPr lang="tr-TR" dirty="0" smtClean="0"/>
              <a:t> asit, </a:t>
            </a:r>
            <a:r>
              <a:rPr lang="tr-TR" dirty="0" err="1" smtClean="0"/>
              <a:t>diaçilgliserole</a:t>
            </a:r>
            <a:r>
              <a:rPr lang="tr-TR" dirty="0" smtClean="0"/>
              <a:t> ester bağı ile bağlanmış fosfattan oluşur.</a:t>
            </a:r>
          </a:p>
          <a:p>
            <a:endParaRPr lang="tr-TR" dirty="0" smtClean="0"/>
          </a:p>
          <a:p>
            <a:r>
              <a:rPr lang="tr-TR" dirty="0" err="1" smtClean="0"/>
              <a:t>Fosfatidik</a:t>
            </a:r>
            <a:r>
              <a:rPr lang="tr-TR" dirty="0" smtClean="0"/>
              <a:t> aside, çeşitli alkollerin (serin, </a:t>
            </a:r>
            <a:r>
              <a:rPr lang="tr-TR" dirty="0" err="1" smtClean="0"/>
              <a:t>etanolamin</a:t>
            </a:r>
            <a:r>
              <a:rPr lang="tr-TR" dirty="0" smtClean="0"/>
              <a:t>, kolin, </a:t>
            </a:r>
            <a:r>
              <a:rPr lang="tr-TR" dirty="0" err="1" smtClean="0"/>
              <a:t>inozitol</a:t>
            </a:r>
            <a:r>
              <a:rPr lang="tr-TR" dirty="0" smtClean="0"/>
              <a:t> vb.) ester bağı ile bağlanması sonucu ise </a:t>
            </a:r>
            <a:r>
              <a:rPr lang="tr-TR" dirty="0" err="1" smtClean="0"/>
              <a:t>glisero</a:t>
            </a:r>
            <a:r>
              <a:rPr lang="tr-TR" dirty="0" smtClean="0"/>
              <a:t>-</a:t>
            </a:r>
            <a:r>
              <a:rPr lang="tr-TR" dirty="0" err="1" smtClean="0"/>
              <a:t>fosfolipitler</a:t>
            </a:r>
            <a:r>
              <a:rPr lang="tr-TR" dirty="0" smtClean="0"/>
              <a:t> meydana gelir: </a:t>
            </a:r>
          </a:p>
          <a:p>
            <a:pPr lvl="1"/>
            <a:r>
              <a:rPr lang="tr-TR" dirty="0" err="1" smtClean="0"/>
              <a:t>Fosfatidil</a:t>
            </a:r>
            <a:r>
              <a:rPr lang="tr-TR" dirty="0" smtClean="0"/>
              <a:t> serin</a:t>
            </a:r>
          </a:p>
          <a:p>
            <a:pPr lvl="1"/>
            <a:r>
              <a:rPr lang="tr-TR" dirty="0" err="1" smtClean="0"/>
              <a:t>Fosfatidil</a:t>
            </a:r>
            <a:r>
              <a:rPr lang="tr-TR" dirty="0" smtClean="0"/>
              <a:t> </a:t>
            </a:r>
            <a:r>
              <a:rPr lang="tr-TR" dirty="0" err="1" smtClean="0"/>
              <a:t>etanolamin</a:t>
            </a:r>
            <a:endParaRPr lang="tr-TR" dirty="0" smtClean="0"/>
          </a:p>
          <a:p>
            <a:pPr lvl="1"/>
            <a:r>
              <a:rPr lang="tr-TR" dirty="0" err="1" smtClean="0"/>
              <a:t>Fosfatidil</a:t>
            </a:r>
            <a:r>
              <a:rPr lang="tr-TR" dirty="0" smtClean="0"/>
              <a:t> kolin</a:t>
            </a:r>
          </a:p>
          <a:p>
            <a:pPr lvl="1"/>
            <a:r>
              <a:rPr lang="tr-TR" dirty="0" err="1" smtClean="0"/>
              <a:t>Fosfatidil</a:t>
            </a:r>
            <a:r>
              <a:rPr lang="tr-TR" dirty="0" smtClean="0"/>
              <a:t> </a:t>
            </a:r>
            <a:r>
              <a:rPr lang="tr-TR" dirty="0" err="1" smtClean="0"/>
              <a:t>inozitol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400600" cy="6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Fosfatidik</a:t>
            </a:r>
            <a:r>
              <a:rPr lang="tr-TR" dirty="0" smtClean="0"/>
              <a:t> asit</a:t>
            </a:r>
            <a:endParaRPr lang="tr-TR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162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Serin</a:t>
            </a:r>
            <a:endParaRPr lang="tr-TR" dirty="0"/>
          </a:p>
        </p:txBody>
      </p:sp>
      <p:pic>
        <p:nvPicPr>
          <p:cNvPr id="34818" name="Picture 2" descr="serin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38342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Fosfatidilserin</a:t>
            </a:r>
            <a:endParaRPr lang="tr-TR" dirty="0"/>
          </a:p>
        </p:txBody>
      </p:sp>
      <p:pic>
        <p:nvPicPr>
          <p:cNvPr id="36866" name="Picture 2" descr="phosphatidylserin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l="6048" t="39311" r="7769" b="19865"/>
          <a:stretch>
            <a:fillRect/>
          </a:stretch>
        </p:blipFill>
        <p:spPr bwMode="auto">
          <a:xfrm>
            <a:off x="755576" y="1988840"/>
            <a:ext cx="744882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tr-TR" dirty="0" smtClean="0"/>
              <a:t>1) Yağ asitleri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Serinin </a:t>
            </a:r>
            <a:r>
              <a:rPr lang="tr-TR" dirty="0" err="1" smtClean="0"/>
              <a:t>dekarboksilasyon</a:t>
            </a:r>
            <a:r>
              <a:rPr lang="tr-TR" dirty="0" smtClean="0"/>
              <a:t> ürünü etanol-amindir.</a:t>
            </a:r>
          </a:p>
          <a:p>
            <a:endParaRPr lang="tr-TR" dirty="0" smtClean="0"/>
          </a:p>
          <a:p>
            <a:r>
              <a:rPr lang="tr-TR" dirty="0" err="1" smtClean="0"/>
              <a:t>Etanolaminin</a:t>
            </a:r>
            <a:r>
              <a:rPr lang="tr-TR" dirty="0" smtClean="0"/>
              <a:t> 3 metil grubu ile </a:t>
            </a:r>
            <a:r>
              <a:rPr lang="tr-TR" dirty="0" err="1" smtClean="0"/>
              <a:t>metillenmesi</a:t>
            </a:r>
            <a:r>
              <a:rPr lang="tr-TR" dirty="0" smtClean="0"/>
              <a:t> sonucu, kolin oluşur.</a:t>
            </a:r>
          </a:p>
          <a:p>
            <a:endParaRPr lang="tr-TR" dirty="0" smtClean="0"/>
          </a:p>
          <a:p>
            <a:r>
              <a:rPr lang="tr-TR" dirty="0" err="1" smtClean="0"/>
              <a:t>İnozitol</a:t>
            </a:r>
            <a:r>
              <a:rPr lang="tr-TR" dirty="0" smtClean="0"/>
              <a:t> ise </a:t>
            </a:r>
            <a:r>
              <a:rPr lang="tr-TR" dirty="0" err="1" smtClean="0"/>
              <a:t>glukozdan</a:t>
            </a:r>
            <a:r>
              <a:rPr lang="tr-TR" dirty="0" smtClean="0"/>
              <a:t> sentezlenir.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5085184"/>
            <a:ext cx="3322712" cy="1143000"/>
          </a:xfrm>
        </p:spPr>
        <p:txBody>
          <a:bodyPr/>
          <a:lstStyle/>
          <a:p>
            <a:r>
              <a:rPr lang="tr-TR" dirty="0" err="1" smtClean="0"/>
              <a:t>Etanolamin</a:t>
            </a:r>
            <a:endParaRPr lang="tr-TR" dirty="0"/>
          </a:p>
        </p:txBody>
      </p:sp>
      <p:pic>
        <p:nvPicPr>
          <p:cNvPr id="37892" name="Picture 4" descr="ethanolamin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97152"/>
            <a:ext cx="3141502" cy="1872208"/>
          </a:xfrm>
          <a:prstGeom prst="rect">
            <a:avLst/>
          </a:prstGeom>
          <a:noFill/>
        </p:spPr>
      </p:pic>
      <p:pic>
        <p:nvPicPr>
          <p:cNvPr id="7" name="Picture 2" descr="ethanol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055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Fosfatidil</a:t>
            </a:r>
            <a:r>
              <a:rPr lang="tr-TR" dirty="0" smtClean="0"/>
              <a:t> </a:t>
            </a:r>
            <a:r>
              <a:rPr lang="tr-TR" dirty="0" err="1" smtClean="0"/>
              <a:t>etanolamin</a:t>
            </a:r>
            <a:endParaRPr lang="tr-T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00808"/>
            <a:ext cx="835326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Kolin</a:t>
            </a:r>
            <a:endParaRPr lang="tr-TR" dirty="0"/>
          </a:p>
        </p:txBody>
      </p:sp>
      <p:pic>
        <p:nvPicPr>
          <p:cNvPr id="51202" name="Picture 2" descr="cholin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 flipH="1">
            <a:off x="899592" y="50851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/>
              <a:t>Fosfatidilkolinler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lesitinler</a:t>
            </a:r>
            <a:r>
              <a:rPr lang="tr-TR" sz="3600" b="1" dirty="0" smtClean="0"/>
              <a:t> olarak da adlandırılır.</a:t>
            </a:r>
            <a:endParaRPr lang="tr-TR" sz="3600" b="1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0976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2288" cy="333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866" y="3429001"/>
            <a:ext cx="60318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995936" y="0"/>
            <a:ext cx="44606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 smtClean="0"/>
              <a:t>Fosfatidil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inozitol</a:t>
            </a:r>
            <a:r>
              <a:rPr lang="tr-TR" sz="3600" b="1" dirty="0" smtClean="0"/>
              <a:t> </a:t>
            </a:r>
          </a:p>
          <a:p>
            <a:r>
              <a:rPr lang="tr-TR" sz="3600" b="1" dirty="0" smtClean="0"/>
              <a:t>hücre </a:t>
            </a:r>
            <a:r>
              <a:rPr lang="tr-TR" sz="3600" b="1" dirty="0" err="1" smtClean="0"/>
              <a:t>membranında</a:t>
            </a:r>
            <a:r>
              <a:rPr lang="tr-TR" sz="3600" b="1" dirty="0" smtClean="0"/>
              <a:t> </a:t>
            </a:r>
          </a:p>
          <a:p>
            <a:r>
              <a:rPr lang="tr-TR" sz="3600" b="1" dirty="0" smtClean="0"/>
              <a:t>sinyal iletimiyle ilişkili </a:t>
            </a:r>
          </a:p>
          <a:p>
            <a:r>
              <a:rPr lang="tr-TR" sz="3600" b="1" dirty="0" smtClean="0"/>
              <a:t>süreçlerde görev alır.</a:t>
            </a:r>
            <a:endParaRPr lang="tr-TR" sz="36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Sfingofosfolipitler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Sfingozin</a:t>
            </a:r>
            <a:r>
              <a:rPr lang="tr-TR" dirty="0" smtClean="0"/>
              <a:t> omurgaya sahip </a:t>
            </a:r>
            <a:r>
              <a:rPr lang="tr-TR" dirty="0" err="1" smtClean="0"/>
              <a:t>fosfolipitlere</a:t>
            </a:r>
            <a:r>
              <a:rPr lang="tr-TR" dirty="0" smtClean="0"/>
              <a:t>, </a:t>
            </a:r>
            <a:r>
              <a:rPr lang="tr-TR" dirty="0" err="1" smtClean="0"/>
              <a:t>sfingo</a:t>
            </a:r>
            <a:r>
              <a:rPr lang="tr-TR" dirty="0" smtClean="0"/>
              <a:t>-</a:t>
            </a:r>
            <a:r>
              <a:rPr lang="tr-TR" dirty="0" err="1" smtClean="0"/>
              <a:t>fosfolipitler</a:t>
            </a:r>
            <a:r>
              <a:rPr lang="tr-TR" dirty="0" smtClean="0"/>
              <a:t> adı verilir.</a:t>
            </a:r>
          </a:p>
          <a:p>
            <a:endParaRPr lang="tr-TR" dirty="0" smtClean="0"/>
          </a:p>
          <a:p>
            <a:r>
              <a:rPr lang="tr-TR" dirty="0" err="1" smtClean="0"/>
              <a:t>Sfingozin</a:t>
            </a:r>
            <a:r>
              <a:rPr lang="tr-TR" dirty="0" smtClean="0"/>
              <a:t>, serin ve palmitik asitten oluşmuş bir moleküldür.</a:t>
            </a:r>
          </a:p>
          <a:p>
            <a:endParaRPr lang="tr-TR" dirty="0" smtClean="0"/>
          </a:p>
          <a:p>
            <a:r>
              <a:rPr lang="tr-TR" dirty="0" smtClean="0"/>
              <a:t>1 yağ asidinin </a:t>
            </a:r>
            <a:r>
              <a:rPr lang="tr-TR" dirty="0" err="1" smtClean="0"/>
              <a:t>sfingozine</a:t>
            </a:r>
            <a:r>
              <a:rPr lang="tr-TR" dirty="0" smtClean="0"/>
              <a:t> </a:t>
            </a:r>
            <a:r>
              <a:rPr lang="tr-TR" dirty="0" err="1" smtClean="0"/>
              <a:t>amid</a:t>
            </a:r>
            <a:r>
              <a:rPr lang="tr-TR" dirty="0" smtClean="0"/>
              <a:t> bağı ile bağlanması sonucu </a:t>
            </a:r>
            <a:r>
              <a:rPr lang="tr-TR" dirty="0" err="1" smtClean="0"/>
              <a:t>seramid</a:t>
            </a:r>
            <a:r>
              <a:rPr lang="tr-TR" dirty="0" smtClean="0"/>
              <a:t> ortaya çıkar.</a:t>
            </a:r>
          </a:p>
          <a:p>
            <a:endParaRPr lang="tr-TR" dirty="0" smtClean="0"/>
          </a:p>
          <a:p>
            <a:r>
              <a:rPr lang="tr-TR" dirty="0" smtClean="0"/>
              <a:t>Başlıca </a:t>
            </a:r>
            <a:r>
              <a:rPr lang="tr-TR" dirty="0" err="1" smtClean="0"/>
              <a:t>sfingofosfolipit</a:t>
            </a:r>
            <a:r>
              <a:rPr lang="tr-TR" dirty="0" smtClean="0"/>
              <a:t>, </a:t>
            </a:r>
            <a:r>
              <a:rPr lang="tr-TR" dirty="0" err="1" smtClean="0"/>
              <a:t>sfingomiyelindir</a:t>
            </a:r>
            <a:r>
              <a:rPr lang="tr-TR" dirty="0" smtClean="0"/>
              <a:t> ve </a:t>
            </a:r>
            <a:r>
              <a:rPr lang="tr-TR" dirty="0" err="1" smtClean="0"/>
              <a:t>seramid</a:t>
            </a:r>
            <a:r>
              <a:rPr lang="tr-TR" dirty="0" smtClean="0"/>
              <a:t> + </a:t>
            </a:r>
            <a:r>
              <a:rPr lang="tr-TR" dirty="0" err="1" smtClean="0"/>
              <a:t>fosfo</a:t>
            </a:r>
            <a:r>
              <a:rPr lang="tr-TR" dirty="0" smtClean="0"/>
              <a:t>-kolinden oluşur.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90675"/>
            <a:ext cx="9144000" cy="351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tr-TR" dirty="0" smtClean="0"/>
              <a:t>4) </a:t>
            </a:r>
            <a:r>
              <a:rPr lang="tr-TR" dirty="0" err="1" smtClean="0"/>
              <a:t>Glikolipitler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Glikolipitler</a:t>
            </a:r>
            <a:r>
              <a:rPr lang="tr-TR" dirty="0" smtClean="0"/>
              <a:t> de </a:t>
            </a:r>
            <a:r>
              <a:rPr lang="tr-TR" dirty="0" err="1" smtClean="0"/>
              <a:t>sfingozin</a:t>
            </a:r>
            <a:r>
              <a:rPr lang="tr-TR" dirty="0" smtClean="0"/>
              <a:t> iskelete sahiptir ve </a:t>
            </a:r>
            <a:r>
              <a:rPr lang="tr-TR" dirty="0" err="1" smtClean="0"/>
              <a:t>seramid</a:t>
            </a:r>
            <a:r>
              <a:rPr lang="tr-TR" dirty="0" smtClean="0"/>
              <a:t> + </a:t>
            </a:r>
            <a:r>
              <a:rPr lang="tr-TR" dirty="0" err="1" smtClean="0"/>
              <a:t>karbohidrat</a:t>
            </a:r>
            <a:r>
              <a:rPr lang="tr-TR" dirty="0" smtClean="0"/>
              <a:t> ünitelerinden oluşur.</a:t>
            </a:r>
          </a:p>
          <a:p>
            <a:endParaRPr lang="tr-TR" dirty="0" smtClean="0"/>
          </a:p>
          <a:p>
            <a:r>
              <a:rPr lang="tr-TR" dirty="0" err="1" smtClean="0"/>
              <a:t>Seramid</a:t>
            </a:r>
            <a:r>
              <a:rPr lang="tr-TR" dirty="0" smtClean="0"/>
              <a:t> = </a:t>
            </a:r>
            <a:r>
              <a:rPr lang="tr-TR" dirty="0" err="1" smtClean="0"/>
              <a:t>sfingozin</a:t>
            </a:r>
            <a:r>
              <a:rPr lang="tr-TR" dirty="0" smtClean="0"/>
              <a:t> + yağ asidi</a:t>
            </a:r>
          </a:p>
          <a:p>
            <a:endParaRPr lang="tr-TR" dirty="0" smtClean="0"/>
          </a:p>
          <a:p>
            <a:r>
              <a:rPr lang="tr-TR" dirty="0" err="1" smtClean="0"/>
              <a:t>Glikolipit</a:t>
            </a:r>
            <a:r>
              <a:rPr lang="tr-TR" dirty="0" smtClean="0"/>
              <a:t> = </a:t>
            </a:r>
            <a:r>
              <a:rPr lang="tr-TR" dirty="0" err="1" smtClean="0"/>
              <a:t>seramid</a:t>
            </a:r>
            <a:r>
              <a:rPr lang="tr-TR" dirty="0" smtClean="0"/>
              <a:t> + </a:t>
            </a:r>
            <a:r>
              <a:rPr lang="tr-TR" dirty="0" err="1" smtClean="0"/>
              <a:t>karbohidrat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Asitleri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Genel formülleri </a:t>
            </a:r>
            <a:r>
              <a:rPr lang="tr-TR" b="1" dirty="0" smtClean="0">
                <a:solidFill>
                  <a:srgbClr val="C00000"/>
                </a:solidFill>
              </a:rPr>
              <a:t>R-</a:t>
            </a:r>
            <a:r>
              <a:rPr lang="tr-TR" dirty="0" smtClean="0"/>
              <a:t>COOH ’tır. </a:t>
            </a:r>
          </a:p>
          <a:p>
            <a:endParaRPr lang="tr-TR" dirty="0" smtClean="0"/>
          </a:p>
          <a:p>
            <a:r>
              <a:rPr lang="tr-TR" dirty="0" smtClean="0"/>
              <a:t>Hidrokarbon zinciri (R-) </a:t>
            </a:r>
            <a:r>
              <a:rPr lang="tr-TR" dirty="0" err="1" smtClean="0"/>
              <a:t>hidrofobik</a:t>
            </a:r>
            <a:r>
              <a:rPr lang="tr-TR" dirty="0" smtClean="0"/>
              <a:t> karakterdedir. Karboksilik asit (</a:t>
            </a:r>
            <a:r>
              <a:rPr lang="tr-TR" b="1" dirty="0" smtClean="0"/>
              <a:t>-</a:t>
            </a:r>
            <a:r>
              <a:rPr lang="tr-TR" dirty="0" smtClean="0"/>
              <a:t>COOH) grubu ise </a:t>
            </a:r>
            <a:r>
              <a:rPr lang="tr-TR" dirty="0" err="1" smtClean="0"/>
              <a:t>hidrofiliktir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Hem </a:t>
            </a:r>
            <a:r>
              <a:rPr lang="tr-TR" dirty="0" err="1" smtClean="0"/>
              <a:t>hidrofobik</a:t>
            </a:r>
            <a:r>
              <a:rPr lang="tr-TR" dirty="0" smtClean="0"/>
              <a:t> hem de </a:t>
            </a:r>
            <a:r>
              <a:rPr lang="tr-TR" dirty="0" err="1" smtClean="0"/>
              <a:t>hidrofilik</a:t>
            </a:r>
            <a:r>
              <a:rPr lang="tr-TR" dirty="0" smtClean="0"/>
              <a:t> kısımlar içermelerinden ötürü yağ asitleri </a:t>
            </a:r>
            <a:r>
              <a:rPr lang="tr-TR" dirty="0" err="1" smtClean="0"/>
              <a:t>amfipatik</a:t>
            </a:r>
            <a:r>
              <a:rPr lang="tr-TR" dirty="0" smtClean="0"/>
              <a:t> moleküllerdir.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000" kern="1200" dirty="0" err="1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Glikolipitler</a:t>
            </a:r>
            <a:r>
              <a:rPr lang="tr-TR" sz="4000" kern="12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tr-TR" sz="4000" kern="1200" dirty="0" err="1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Glikosfingolipitler</a:t>
            </a:r>
            <a:r>
              <a:rPr lang="tr-TR" sz="4000" kern="12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2050" name="Picture 2" descr="phospholipids glycolipid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1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phospholipids glycolipid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Glikolipitler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Seramide</a:t>
            </a:r>
            <a:r>
              <a:rPr lang="tr-TR" dirty="0" smtClean="0"/>
              <a:t>, tek bir </a:t>
            </a:r>
            <a:r>
              <a:rPr lang="tr-TR" dirty="0" err="1" smtClean="0"/>
              <a:t>monosakkarit</a:t>
            </a:r>
            <a:r>
              <a:rPr lang="tr-TR" dirty="0" smtClean="0"/>
              <a:t> (</a:t>
            </a:r>
            <a:r>
              <a:rPr lang="tr-TR" dirty="0" err="1" smtClean="0"/>
              <a:t>glukoz</a:t>
            </a:r>
            <a:r>
              <a:rPr lang="tr-TR" dirty="0" smtClean="0"/>
              <a:t> ya da </a:t>
            </a:r>
            <a:r>
              <a:rPr lang="tr-TR" dirty="0" err="1" smtClean="0"/>
              <a:t>galaktoz</a:t>
            </a:r>
            <a:r>
              <a:rPr lang="tr-TR" dirty="0" smtClean="0"/>
              <a:t>) bağlanırsa, </a:t>
            </a:r>
            <a:r>
              <a:rPr lang="tr-TR" b="1" dirty="0" err="1" smtClean="0"/>
              <a:t>serebrozit</a:t>
            </a:r>
            <a:r>
              <a:rPr lang="tr-TR" dirty="0" err="1" smtClean="0"/>
              <a:t>ler</a:t>
            </a:r>
            <a:r>
              <a:rPr lang="tr-TR" dirty="0" smtClean="0"/>
              <a:t> oluşur.</a:t>
            </a:r>
          </a:p>
          <a:p>
            <a:endParaRPr lang="tr-TR" dirty="0" smtClean="0"/>
          </a:p>
          <a:p>
            <a:r>
              <a:rPr lang="tr-TR" dirty="0" err="1" smtClean="0"/>
              <a:t>Seramide</a:t>
            </a:r>
            <a:r>
              <a:rPr lang="tr-TR" dirty="0" smtClean="0"/>
              <a:t>, birden fazla </a:t>
            </a:r>
            <a:r>
              <a:rPr lang="tr-TR" dirty="0" err="1" smtClean="0"/>
              <a:t>monosakkarit</a:t>
            </a:r>
            <a:r>
              <a:rPr lang="tr-TR" dirty="0" smtClean="0"/>
              <a:t> bağlandığında ise, </a:t>
            </a:r>
            <a:r>
              <a:rPr lang="tr-TR" b="1" dirty="0" err="1" smtClean="0"/>
              <a:t>globozit</a:t>
            </a:r>
            <a:r>
              <a:rPr lang="tr-TR" dirty="0" err="1" smtClean="0"/>
              <a:t>ler</a:t>
            </a:r>
            <a:r>
              <a:rPr lang="tr-TR" dirty="0" smtClean="0"/>
              <a:t> oluşur.</a:t>
            </a:r>
          </a:p>
          <a:p>
            <a:endParaRPr lang="tr-TR" dirty="0" smtClean="0"/>
          </a:p>
          <a:p>
            <a:r>
              <a:rPr lang="tr-TR" dirty="0" err="1" smtClean="0"/>
              <a:t>Galakto</a:t>
            </a:r>
            <a:r>
              <a:rPr lang="tr-TR" dirty="0" smtClean="0"/>
              <a:t>-</a:t>
            </a:r>
            <a:r>
              <a:rPr lang="tr-TR" dirty="0" err="1" smtClean="0"/>
              <a:t>serebrozidin</a:t>
            </a:r>
            <a:r>
              <a:rPr lang="tr-TR" dirty="0" smtClean="0"/>
              <a:t> sülfatlanması sonucu </a:t>
            </a:r>
            <a:r>
              <a:rPr lang="tr-TR" b="1" dirty="0" err="1" smtClean="0"/>
              <a:t>sülfatid</a:t>
            </a:r>
            <a:r>
              <a:rPr lang="tr-TR" dirty="0" smtClean="0"/>
              <a:t> ortaya çıkar.</a:t>
            </a:r>
          </a:p>
          <a:p>
            <a:endParaRPr lang="tr-TR" dirty="0" smtClean="0"/>
          </a:p>
          <a:p>
            <a:r>
              <a:rPr lang="tr-TR" dirty="0" err="1" smtClean="0"/>
              <a:t>Globozitlere</a:t>
            </a:r>
            <a:r>
              <a:rPr lang="tr-TR" dirty="0" smtClean="0"/>
              <a:t>, bir veya daha fazla NANA ünitesinin bağlanması sonucu ise </a:t>
            </a:r>
            <a:r>
              <a:rPr lang="tr-TR" b="1" dirty="0" err="1" smtClean="0"/>
              <a:t>gangliozit</a:t>
            </a:r>
            <a:r>
              <a:rPr lang="tr-TR" dirty="0" err="1" smtClean="0"/>
              <a:t>ler</a:t>
            </a:r>
            <a:r>
              <a:rPr lang="tr-TR" dirty="0" smtClean="0"/>
              <a:t> meydana gelir.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294" t="28573" r="24062" b="45352"/>
          <a:stretch>
            <a:fillRect/>
          </a:stretch>
        </p:blipFill>
        <p:spPr bwMode="auto">
          <a:xfrm>
            <a:off x="34668" y="1196752"/>
            <a:ext cx="910933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NANA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Nöraminik</a:t>
            </a:r>
            <a:r>
              <a:rPr lang="tr-TR" dirty="0" smtClean="0"/>
              <a:t> asit, 9 karbonlu </a:t>
            </a:r>
            <a:r>
              <a:rPr lang="tr-TR" smtClean="0"/>
              <a:t>bir </a:t>
            </a:r>
            <a:r>
              <a:rPr lang="tr-TR" smtClean="0"/>
              <a:t>moleküldür. Yapıca monosakkaritlere benzer, ancak karboksil grubu ve amino grubu içerir. Doğal olarak meydana gelmez. </a:t>
            </a:r>
            <a:endParaRPr lang="tr-TR" dirty="0" smtClean="0"/>
          </a:p>
          <a:p>
            <a:endParaRPr lang="tr-TR" dirty="0" smtClean="0"/>
          </a:p>
          <a:p>
            <a:r>
              <a:rPr lang="tr-TR" err="1" smtClean="0"/>
              <a:t>Nöraminik</a:t>
            </a:r>
            <a:r>
              <a:rPr lang="tr-TR" smtClean="0"/>
              <a:t> </a:t>
            </a:r>
            <a:r>
              <a:rPr lang="tr-TR" smtClean="0"/>
              <a:t>asidin, </a:t>
            </a:r>
            <a:r>
              <a:rPr lang="tr-TR" dirty="0" smtClean="0"/>
              <a:t>N- veya </a:t>
            </a:r>
            <a:r>
              <a:rPr lang="tr-TR" smtClean="0"/>
              <a:t>O- </a:t>
            </a:r>
            <a:r>
              <a:rPr lang="tr-TR" smtClean="0"/>
              <a:t>türevleri sialik asitler olarak bilinir.</a:t>
            </a:r>
          </a:p>
          <a:p>
            <a:endParaRPr lang="tr-TR" dirty="0" smtClean="0"/>
          </a:p>
          <a:p>
            <a:r>
              <a:rPr lang="tr-TR" smtClean="0"/>
              <a:t>NANA </a:t>
            </a:r>
            <a:r>
              <a:rPr lang="tr-TR" smtClean="0"/>
              <a:t>(N-asetilnöraminik asit</a:t>
            </a:r>
            <a:r>
              <a:rPr lang="tr-TR" smtClean="0"/>
              <a:t>, </a:t>
            </a:r>
            <a:r>
              <a:rPr lang="tr-TR" smtClean="0"/>
              <a:t>NeuNAc), </a:t>
            </a:r>
            <a:r>
              <a:rPr lang="tr-TR" dirty="0" smtClean="0"/>
              <a:t>en </a:t>
            </a:r>
            <a:r>
              <a:rPr lang="tr-TR" smtClean="0"/>
              <a:t>bilinen </a:t>
            </a:r>
            <a:r>
              <a:rPr lang="tr-TR" smtClean="0"/>
              <a:t>sialik </a:t>
            </a:r>
            <a:r>
              <a:rPr lang="tr-TR" dirty="0" smtClean="0"/>
              <a:t>asit </a:t>
            </a:r>
            <a:r>
              <a:rPr lang="tr-TR" smtClean="0"/>
              <a:t>türüdür</a:t>
            </a:r>
            <a:r>
              <a:rPr lang="tr-TR" smtClean="0"/>
              <a:t>.</a:t>
            </a:r>
          </a:p>
          <a:p>
            <a:endParaRPr lang="tr-TR" smtClean="0"/>
          </a:p>
          <a:p>
            <a:r>
              <a:rPr lang="tr-TR" smtClean="0"/>
              <a:t>NANA, </a:t>
            </a:r>
            <a:r>
              <a:rPr lang="tr-TR" smtClean="0"/>
              <a:t>N-asetilmannozamin </a:t>
            </a:r>
            <a:r>
              <a:rPr lang="tr-TR" smtClean="0"/>
              <a:t>ve fosfoenolpirüvattan sentezlenir.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Nöraminik</a:t>
            </a:r>
            <a:r>
              <a:rPr lang="tr-TR" dirty="0" smtClean="0"/>
              <a:t> asit</a:t>
            </a:r>
            <a:endParaRPr lang="tr-TR" dirty="0"/>
          </a:p>
        </p:txBody>
      </p:sp>
      <p:pic>
        <p:nvPicPr>
          <p:cNvPr id="4" name="Picture 2" descr="File:Neuraminic acid miguelfe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2229368" cy="518457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76872"/>
            <a:ext cx="51514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NANA (N-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nöraminik</a:t>
            </a:r>
            <a:r>
              <a:rPr lang="tr-TR" dirty="0" smtClean="0"/>
              <a:t> asit)</a:t>
            </a:r>
            <a:endParaRPr lang="tr-TR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5564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61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50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5532" r="15605" b="33438"/>
          <a:stretch>
            <a:fillRect/>
          </a:stretch>
        </p:blipFill>
        <p:spPr bwMode="auto">
          <a:xfrm>
            <a:off x="0" y="836712"/>
            <a:ext cx="9144000" cy="46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5) </a:t>
            </a:r>
            <a:r>
              <a:rPr lang="tr-TR" dirty="0" err="1" smtClean="0"/>
              <a:t>Steroitler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Steroitler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864095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Steroit</a:t>
            </a:r>
            <a:r>
              <a:rPr lang="tr-TR" dirty="0" smtClean="0"/>
              <a:t> iskelet yapısına sahip yağlar, </a:t>
            </a:r>
            <a:r>
              <a:rPr lang="tr-TR" dirty="0" err="1" smtClean="0"/>
              <a:t>steroitler</a:t>
            </a:r>
            <a:r>
              <a:rPr lang="tr-TR" dirty="0" smtClean="0"/>
              <a:t> olarak adlandırılır.</a:t>
            </a:r>
            <a:endParaRPr lang="tr-T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14600"/>
            <a:ext cx="5048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Steroitler</a:t>
            </a:r>
            <a:r>
              <a:rPr lang="tr-TR" dirty="0" smtClean="0"/>
              <a:t>, karakteristik kimyasal özelliklerine göre çeşitli özel isimler alabilir.</a:t>
            </a:r>
          </a:p>
          <a:p>
            <a:endParaRPr lang="tr-TR" dirty="0" smtClean="0"/>
          </a:p>
          <a:p>
            <a:r>
              <a:rPr lang="tr-TR" dirty="0" smtClean="0"/>
              <a:t>Örneğin; ster-ol (alkol), ster-on (keton).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Kole</a:t>
            </a:r>
            <a:r>
              <a:rPr lang="tr-TR" dirty="0" smtClean="0"/>
              <a:t>-sterol (safradaki sterol)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Testo</a:t>
            </a:r>
            <a:r>
              <a:rPr lang="tr-TR" dirty="0" smtClean="0"/>
              <a:t>-</a:t>
            </a:r>
            <a:r>
              <a:rPr lang="tr-TR" dirty="0" err="1" smtClean="0"/>
              <a:t>steron</a:t>
            </a:r>
            <a:r>
              <a:rPr lang="tr-TR" dirty="0" smtClean="0"/>
              <a:t> (testisteki </a:t>
            </a:r>
            <a:r>
              <a:rPr lang="tr-TR" dirty="0" err="1" smtClean="0"/>
              <a:t>steron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49172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31043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8425" cy="68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Kolesterol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tr-TR" dirty="0" smtClean="0"/>
              <a:t>İlk kez safra taşında tespit edildiği için bu adı almıştır.</a:t>
            </a:r>
          </a:p>
          <a:p>
            <a:endParaRPr lang="tr-TR" dirty="0" smtClean="0"/>
          </a:p>
          <a:p>
            <a:r>
              <a:rPr lang="tr-TR" dirty="0" smtClean="0"/>
              <a:t>Organizmada önemli fonksiyonlara sahiptir:</a:t>
            </a:r>
          </a:p>
          <a:p>
            <a:pPr lvl="1"/>
            <a:r>
              <a:rPr lang="tr-TR" dirty="0" smtClean="0"/>
              <a:t>Hücre </a:t>
            </a:r>
            <a:r>
              <a:rPr lang="tr-TR" dirty="0" err="1" smtClean="0"/>
              <a:t>membranlarının</a:t>
            </a:r>
            <a:r>
              <a:rPr lang="tr-TR" dirty="0" smtClean="0"/>
              <a:t> yapısına katılır.</a:t>
            </a:r>
          </a:p>
          <a:p>
            <a:pPr lvl="1"/>
            <a:r>
              <a:rPr lang="tr-TR" dirty="0" smtClean="0"/>
              <a:t>Safra asitlerinin, D vitamininin ve </a:t>
            </a:r>
            <a:r>
              <a:rPr lang="tr-TR" dirty="0" err="1" smtClean="0"/>
              <a:t>steroit</a:t>
            </a:r>
            <a:r>
              <a:rPr lang="tr-TR" dirty="0" smtClean="0"/>
              <a:t> hormonların öncül maddesidir.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Yağ asitlerinin </a:t>
            </a:r>
            <a:r>
              <a:rPr lang="tr-TR" dirty="0" err="1" smtClean="0"/>
              <a:t>satürasyonu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r>
              <a:rPr lang="tr-TR" dirty="0" smtClean="0"/>
              <a:t>Yağ asitleri; hidrokarbon zincirleri </a:t>
            </a:r>
          </a:p>
          <a:p>
            <a:pPr lvl="1"/>
            <a:r>
              <a:rPr lang="tr-TR" dirty="0" smtClean="0"/>
              <a:t>çift bağ içermiyorsa “doymuş (</a:t>
            </a:r>
            <a:r>
              <a:rPr lang="tr-TR" dirty="0" err="1" smtClean="0"/>
              <a:t>satüre</a:t>
            </a:r>
            <a:r>
              <a:rPr lang="tr-TR" dirty="0" smtClean="0"/>
              <a:t>)”; </a:t>
            </a:r>
          </a:p>
          <a:p>
            <a:pPr lvl="1"/>
            <a:r>
              <a:rPr lang="tr-TR" dirty="0" smtClean="0"/>
              <a:t>bir tane çift bağ içeriyorsa “tekli doymamış (mono-</a:t>
            </a:r>
            <a:r>
              <a:rPr lang="tr-TR" dirty="0" err="1" smtClean="0"/>
              <a:t>ansatüre</a:t>
            </a:r>
            <a:r>
              <a:rPr lang="tr-TR" dirty="0" smtClean="0"/>
              <a:t>)”; </a:t>
            </a:r>
          </a:p>
          <a:p>
            <a:pPr lvl="1"/>
            <a:r>
              <a:rPr lang="tr-TR" dirty="0" smtClean="0"/>
              <a:t>birden fazla çift bağ içeriyorsa “çoklu doymamış (</a:t>
            </a:r>
            <a:r>
              <a:rPr lang="tr-TR" dirty="0" err="1" smtClean="0"/>
              <a:t>poli</a:t>
            </a:r>
            <a:r>
              <a:rPr lang="tr-TR" dirty="0" smtClean="0"/>
              <a:t>-</a:t>
            </a:r>
            <a:r>
              <a:rPr lang="tr-TR" dirty="0" err="1" smtClean="0"/>
              <a:t>ansatüre</a:t>
            </a:r>
            <a:r>
              <a:rPr lang="tr-TR" dirty="0" smtClean="0"/>
              <a:t>)” </a:t>
            </a:r>
          </a:p>
          <a:p>
            <a:pPr lvl="1">
              <a:buNone/>
            </a:pPr>
            <a:r>
              <a:rPr lang="tr-TR" dirty="0" smtClean="0"/>
              <a:t>olarak isimlendirilir.</a:t>
            </a:r>
          </a:p>
          <a:p>
            <a:endParaRPr lang="tr-TR" dirty="0" smtClean="0"/>
          </a:p>
          <a:p>
            <a:r>
              <a:rPr lang="tr-TR" sz="2800" dirty="0" smtClean="0"/>
              <a:t>Çift bağlar; arada </a:t>
            </a:r>
          </a:p>
          <a:p>
            <a:pPr>
              <a:buNone/>
            </a:pPr>
            <a:r>
              <a:rPr lang="tr-TR" sz="2800" dirty="0" smtClean="0"/>
              <a:t>3 karbon atomu </a:t>
            </a:r>
          </a:p>
          <a:p>
            <a:pPr>
              <a:buNone/>
            </a:pPr>
            <a:r>
              <a:rPr lang="tr-TR" sz="2800" dirty="0" smtClean="0"/>
              <a:t>olacak şekilde yerleşir.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878" y="4653136"/>
            <a:ext cx="451912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Çift bağlar genellikle </a:t>
            </a:r>
            <a:r>
              <a:rPr lang="tr-TR" dirty="0" err="1" smtClean="0"/>
              <a:t>cis</a:t>
            </a:r>
            <a:r>
              <a:rPr lang="tr-TR" dirty="0" smtClean="0"/>
              <a:t> (Z) konfigürasyonunda olur. </a:t>
            </a:r>
          </a:p>
          <a:p>
            <a:endParaRPr lang="tr-TR" dirty="0" smtClean="0"/>
          </a:p>
          <a:p>
            <a:r>
              <a:rPr lang="tr-TR" dirty="0" smtClean="0"/>
              <a:t>Trans (E) konfigürasyona sahip yağ asitleri, bitkilerde meydana gelmez; hayvanlarda ise az miktarda meydana gelebilir. </a:t>
            </a:r>
          </a:p>
          <a:p>
            <a:endParaRPr lang="tr-TR" dirty="0" smtClean="0"/>
          </a:p>
          <a:p>
            <a:r>
              <a:rPr lang="tr-TR" dirty="0" smtClean="0"/>
              <a:t>Ayrıca bitkisel yağların işlenmesi esnasında da trans yağ asitleri oluşabilir.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1152127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Yağ asitlerinde, hidrokarbon zincirine </a:t>
            </a:r>
            <a:r>
              <a:rPr lang="tr-TR" sz="3800" b="1" dirty="0" err="1" smtClean="0"/>
              <a:t>cis</a:t>
            </a:r>
            <a:r>
              <a:rPr lang="tr-TR" dirty="0" smtClean="0"/>
              <a:t> konfigürasyonunda bir çift bağın girişi; zincirde bir </a:t>
            </a:r>
            <a:r>
              <a:rPr lang="tr-TR" sz="3800" b="1" dirty="0" smtClean="0"/>
              <a:t>bükülmeye</a:t>
            </a:r>
            <a:r>
              <a:rPr lang="tr-TR" dirty="0" smtClean="0"/>
              <a:t> yol açar. 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66006"/>
            <a:ext cx="6624736" cy="539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Hidrokarbon zincirine </a:t>
            </a:r>
            <a:r>
              <a:rPr lang="tr-TR" dirty="0" err="1" smtClean="0"/>
              <a:t>cis</a:t>
            </a:r>
            <a:r>
              <a:rPr lang="tr-TR" dirty="0" smtClean="0"/>
              <a:t> konfigürasyonunda çift bağın girişi; erime sıcaklığını azaltır. </a:t>
            </a:r>
          </a:p>
          <a:p>
            <a:endParaRPr lang="tr-TR" dirty="0" smtClean="0"/>
          </a:p>
          <a:p>
            <a:r>
              <a:rPr lang="tr-TR" dirty="0" smtClean="0"/>
              <a:t>Hidrokarbon zincirinin uzunluğunun artması ise, erime sıcaklığını yükseltir.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9923</TotalTime>
  <Words>852</Words>
  <Application>Microsoft Office PowerPoint</Application>
  <PresentationFormat>Ekran Gösterisi (4:3)</PresentationFormat>
  <Paragraphs>150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Ofis Teması</vt:lpstr>
      <vt:lpstr>Lipitler</vt:lpstr>
      <vt:lpstr>Slayt 2</vt:lpstr>
      <vt:lpstr>1) Yağ asitleri</vt:lpstr>
      <vt:lpstr>Yağ Asitleri</vt:lpstr>
      <vt:lpstr>Slayt 5</vt:lpstr>
      <vt:lpstr>Yağ asitlerinin satürasyonu</vt:lpstr>
      <vt:lpstr>Slayt 7</vt:lpstr>
      <vt:lpstr>Slayt 8</vt:lpstr>
      <vt:lpstr>Slayt 9</vt:lpstr>
      <vt:lpstr>Slayt 10</vt:lpstr>
      <vt:lpstr>Numaralandırma</vt:lpstr>
      <vt:lpstr>Slayt 12</vt:lpstr>
      <vt:lpstr>Omega karbonu</vt:lpstr>
      <vt:lpstr>Slayt 14</vt:lpstr>
      <vt:lpstr>Omega-6 (ω-6, n-6) yağ asidi</vt:lpstr>
      <vt:lpstr>Omega-6 (ω-6, n-6) yağ asidi</vt:lpstr>
      <vt:lpstr>Slayt 17</vt:lpstr>
      <vt:lpstr>2) Triaçilgliseroller (Nötral Yağlar) (Depo Yağlar) </vt:lpstr>
      <vt:lpstr>Slayt 19</vt:lpstr>
      <vt:lpstr>Slayt 20</vt:lpstr>
      <vt:lpstr>Slayt 21</vt:lpstr>
      <vt:lpstr>3) Fosfolipitler</vt:lpstr>
      <vt:lpstr>Fosfolipitler</vt:lpstr>
      <vt:lpstr>Slayt 24</vt:lpstr>
      <vt:lpstr>Glisero-fosfolipitler</vt:lpstr>
      <vt:lpstr>Slayt 26</vt:lpstr>
      <vt:lpstr>Fosfatidik asit</vt:lpstr>
      <vt:lpstr>Serin</vt:lpstr>
      <vt:lpstr>Fosfatidilserin</vt:lpstr>
      <vt:lpstr>Slayt 30</vt:lpstr>
      <vt:lpstr>Etanolamin</vt:lpstr>
      <vt:lpstr>Fosfatidil etanolamin</vt:lpstr>
      <vt:lpstr>Kolin</vt:lpstr>
      <vt:lpstr>Slayt 34</vt:lpstr>
      <vt:lpstr>Slayt 35</vt:lpstr>
      <vt:lpstr>Sfingofosfolipitler</vt:lpstr>
      <vt:lpstr>Slayt 37</vt:lpstr>
      <vt:lpstr>4) Glikolipitler</vt:lpstr>
      <vt:lpstr>Slayt 39</vt:lpstr>
      <vt:lpstr>Glikolipitler (Glikosfingolipitler)</vt:lpstr>
      <vt:lpstr>Slayt 41</vt:lpstr>
      <vt:lpstr>Glikolipitler</vt:lpstr>
      <vt:lpstr>Slayt 43</vt:lpstr>
      <vt:lpstr>NANA nedir?</vt:lpstr>
      <vt:lpstr>Nöraminik asit</vt:lpstr>
      <vt:lpstr>NANA (N-asetil nöraminik asit)</vt:lpstr>
      <vt:lpstr>Slayt 47</vt:lpstr>
      <vt:lpstr>Slayt 48</vt:lpstr>
      <vt:lpstr>Slayt 49</vt:lpstr>
      <vt:lpstr>Slayt 50</vt:lpstr>
      <vt:lpstr>5) Steroitler</vt:lpstr>
      <vt:lpstr>Steroitler</vt:lpstr>
      <vt:lpstr>Slayt 53</vt:lpstr>
      <vt:lpstr>Slayt 54</vt:lpstr>
      <vt:lpstr>Slayt 55</vt:lpstr>
      <vt:lpstr>Slayt 56</vt:lpstr>
      <vt:lpstr>Kolesterol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Nükleik Asitlerin Yapısı ve Fonksiyonları</dc:title>
  <dc:creator>kaüfatih-tıp</dc:creator>
  <cp:lastModifiedBy>kaüfatih-tıp</cp:lastModifiedBy>
  <cp:revision>538</cp:revision>
  <dcterms:created xsi:type="dcterms:W3CDTF">2016-11-27T13:27:15Z</dcterms:created>
  <dcterms:modified xsi:type="dcterms:W3CDTF">2020-10-21T19:54:47Z</dcterms:modified>
</cp:coreProperties>
</file>