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14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diagrams/layout1.xml" ContentType="application/vnd.openxmlformats-officedocument.drawingml.diagramLayout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137.xml" ContentType="application/vnd.openxmlformats-officedocument.presentationml.slide+xml"/>
  <Override PartName="/ppt/slides/slide146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44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diagrams/quickStyle1.xml" ContentType="application/vnd.openxmlformats-officedocument.drawingml.diagramStyl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3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6" r:id="rId3"/>
    <p:sldId id="387" r:id="rId4"/>
    <p:sldId id="257" r:id="rId5"/>
    <p:sldId id="333" r:id="rId6"/>
    <p:sldId id="258" r:id="rId7"/>
    <p:sldId id="331" r:id="rId8"/>
    <p:sldId id="260" r:id="rId9"/>
    <p:sldId id="332" r:id="rId10"/>
    <p:sldId id="261" r:id="rId11"/>
    <p:sldId id="262" r:id="rId12"/>
    <p:sldId id="338" r:id="rId13"/>
    <p:sldId id="263" r:id="rId14"/>
    <p:sldId id="264" r:id="rId15"/>
    <p:sldId id="265" r:id="rId16"/>
    <p:sldId id="267" r:id="rId17"/>
    <p:sldId id="269" r:id="rId18"/>
    <p:sldId id="266" r:id="rId19"/>
    <p:sldId id="336" r:id="rId20"/>
    <p:sldId id="335" r:id="rId21"/>
    <p:sldId id="339" r:id="rId22"/>
    <p:sldId id="340" r:id="rId23"/>
    <p:sldId id="272" r:id="rId24"/>
    <p:sldId id="342" r:id="rId25"/>
    <p:sldId id="273" r:id="rId26"/>
    <p:sldId id="344" r:id="rId27"/>
    <p:sldId id="343" r:id="rId28"/>
    <p:sldId id="345" r:id="rId29"/>
    <p:sldId id="347" r:id="rId30"/>
    <p:sldId id="351" r:id="rId31"/>
    <p:sldId id="352" r:id="rId32"/>
    <p:sldId id="369" r:id="rId33"/>
    <p:sldId id="348" r:id="rId34"/>
    <p:sldId id="349" r:id="rId35"/>
    <p:sldId id="354" r:id="rId36"/>
    <p:sldId id="356" r:id="rId37"/>
    <p:sldId id="478" r:id="rId38"/>
    <p:sldId id="479" r:id="rId39"/>
    <p:sldId id="480" r:id="rId40"/>
    <p:sldId id="370" r:id="rId41"/>
    <p:sldId id="472" r:id="rId42"/>
    <p:sldId id="473" r:id="rId43"/>
    <p:sldId id="474" r:id="rId44"/>
    <p:sldId id="475" r:id="rId45"/>
    <p:sldId id="372" r:id="rId46"/>
    <p:sldId id="312" r:id="rId47"/>
    <p:sldId id="373" r:id="rId48"/>
    <p:sldId id="374" r:id="rId49"/>
    <p:sldId id="371" r:id="rId50"/>
    <p:sldId id="277" r:id="rId51"/>
    <p:sldId id="375" r:id="rId52"/>
    <p:sldId id="318" r:id="rId53"/>
    <p:sldId id="376" r:id="rId54"/>
    <p:sldId id="378" r:id="rId55"/>
    <p:sldId id="379" r:id="rId56"/>
    <p:sldId id="377" r:id="rId57"/>
    <p:sldId id="326" r:id="rId58"/>
    <p:sldId id="382" r:id="rId59"/>
    <p:sldId id="381" r:id="rId60"/>
    <p:sldId id="383" r:id="rId61"/>
    <p:sldId id="384" r:id="rId62"/>
    <p:sldId id="328" r:id="rId63"/>
    <p:sldId id="329" r:id="rId64"/>
    <p:sldId id="385" r:id="rId65"/>
    <p:sldId id="388" r:id="rId66"/>
    <p:sldId id="425" r:id="rId67"/>
    <p:sldId id="404" r:id="rId68"/>
    <p:sldId id="406" r:id="rId69"/>
    <p:sldId id="407" r:id="rId70"/>
    <p:sldId id="405" r:id="rId71"/>
    <p:sldId id="417" r:id="rId72"/>
    <p:sldId id="427" r:id="rId73"/>
    <p:sldId id="431" r:id="rId74"/>
    <p:sldId id="430" r:id="rId75"/>
    <p:sldId id="432" r:id="rId76"/>
    <p:sldId id="389" r:id="rId77"/>
    <p:sldId id="433" r:id="rId78"/>
    <p:sldId id="484" r:id="rId79"/>
    <p:sldId id="434" r:id="rId80"/>
    <p:sldId id="435" r:id="rId81"/>
    <p:sldId id="436" r:id="rId82"/>
    <p:sldId id="437" r:id="rId83"/>
    <p:sldId id="438" r:id="rId84"/>
    <p:sldId id="439" r:id="rId85"/>
    <p:sldId id="440" r:id="rId86"/>
    <p:sldId id="441" r:id="rId87"/>
    <p:sldId id="442" r:id="rId88"/>
    <p:sldId id="443" r:id="rId89"/>
    <p:sldId id="444" r:id="rId90"/>
    <p:sldId id="445" r:id="rId91"/>
    <p:sldId id="390" r:id="rId92"/>
    <p:sldId id="451" r:id="rId93"/>
    <p:sldId id="452" r:id="rId94"/>
    <p:sldId id="454" r:id="rId95"/>
    <p:sldId id="455" r:id="rId96"/>
    <p:sldId id="449" r:id="rId97"/>
    <p:sldId id="456" r:id="rId98"/>
    <p:sldId id="457" r:id="rId99"/>
    <p:sldId id="462" r:id="rId100"/>
    <p:sldId id="458" r:id="rId101"/>
    <p:sldId id="459" r:id="rId102"/>
    <p:sldId id="460" r:id="rId103"/>
    <p:sldId id="485" r:id="rId104"/>
    <p:sldId id="497" r:id="rId105"/>
    <p:sldId id="391" r:id="rId106"/>
    <p:sldId id="446" r:id="rId107"/>
    <p:sldId id="448" r:id="rId108"/>
    <p:sldId id="392" r:id="rId109"/>
    <p:sldId id="450" r:id="rId110"/>
    <p:sldId id="393" r:id="rId111"/>
    <p:sldId id="463" r:id="rId112"/>
    <p:sldId id="464" r:id="rId113"/>
    <p:sldId id="465" r:id="rId114"/>
    <p:sldId id="466" r:id="rId115"/>
    <p:sldId id="467" r:id="rId116"/>
    <p:sldId id="468" r:id="rId117"/>
    <p:sldId id="469" r:id="rId118"/>
    <p:sldId id="470" r:id="rId119"/>
    <p:sldId id="471" r:id="rId120"/>
    <p:sldId id="394" r:id="rId121"/>
    <p:sldId id="477" r:id="rId122"/>
    <p:sldId id="476" r:id="rId123"/>
    <p:sldId id="481" r:id="rId124"/>
    <p:sldId id="395" r:id="rId125"/>
    <p:sldId id="482" r:id="rId126"/>
    <p:sldId id="483" r:id="rId127"/>
    <p:sldId id="396" r:id="rId128"/>
    <p:sldId id="486" r:id="rId129"/>
    <p:sldId id="397" r:id="rId130"/>
    <p:sldId id="487" r:id="rId131"/>
    <p:sldId id="489" r:id="rId132"/>
    <p:sldId id="399" r:id="rId133"/>
    <p:sldId id="490" r:id="rId134"/>
    <p:sldId id="494" r:id="rId135"/>
    <p:sldId id="495" r:id="rId136"/>
    <p:sldId id="496" r:id="rId137"/>
    <p:sldId id="400" r:id="rId138"/>
    <p:sldId id="491" r:id="rId139"/>
    <p:sldId id="401" r:id="rId140"/>
    <p:sldId id="408" r:id="rId141"/>
    <p:sldId id="409" r:id="rId142"/>
    <p:sldId id="423" r:id="rId143"/>
    <p:sldId id="410" r:id="rId144"/>
    <p:sldId id="412" r:id="rId145"/>
    <p:sldId id="413" r:id="rId146"/>
    <p:sldId id="414" r:id="rId147"/>
    <p:sldId id="411" r:id="rId148"/>
    <p:sldId id="415" r:id="rId14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283" autoAdjust="0"/>
  </p:normalViewPr>
  <p:slideViewPr>
    <p:cSldViewPr>
      <p:cViewPr varScale="1">
        <p:scale>
          <a:sx n="73" d="100"/>
          <a:sy n="73" d="100"/>
        </p:scale>
        <p:origin x="-12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5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C93EC0-2F0E-4FBB-ACBF-5CEF3B55F949}" type="doc">
      <dgm:prSet loTypeId="urn:microsoft.com/office/officeart/2005/8/layout/balance1" loCatId="relationship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AA99DC9E-C458-4FD1-81A5-AE1F9E26992B}">
      <dgm:prSet phldrT="[Metin]"/>
      <dgm:spPr/>
      <dgm:t>
        <a:bodyPr/>
        <a:lstStyle/>
        <a:p>
          <a:r>
            <a:rPr lang="tr-TR" dirty="0" smtClean="0"/>
            <a:t>Akıcı </a:t>
          </a:r>
          <a:r>
            <a:rPr lang="tr-TR" dirty="0" err="1" smtClean="0"/>
            <a:t>Membran</a:t>
          </a:r>
          <a:endParaRPr lang="tr-TR" dirty="0"/>
        </a:p>
      </dgm:t>
    </dgm:pt>
    <dgm:pt modelId="{695524D0-E485-44B5-85BD-19A20810C896}" type="parTrans" cxnId="{F40D3C62-0D41-4FDF-871E-5B1ADB6E3DF3}">
      <dgm:prSet/>
      <dgm:spPr/>
      <dgm:t>
        <a:bodyPr/>
        <a:lstStyle/>
        <a:p>
          <a:endParaRPr lang="tr-TR"/>
        </a:p>
      </dgm:t>
    </dgm:pt>
    <dgm:pt modelId="{AAA23BB9-0F0C-4498-960D-86A7791294FE}" type="sibTrans" cxnId="{F40D3C62-0D41-4FDF-871E-5B1ADB6E3DF3}">
      <dgm:prSet/>
      <dgm:spPr/>
      <dgm:t>
        <a:bodyPr/>
        <a:lstStyle/>
        <a:p>
          <a:endParaRPr lang="tr-TR"/>
        </a:p>
      </dgm:t>
    </dgm:pt>
    <dgm:pt modelId="{A7D4200B-31A8-427E-93E3-047FFAE2862B}">
      <dgm:prSet phldrT="[Metin]"/>
      <dgm:spPr/>
      <dgm:t>
        <a:bodyPr/>
        <a:lstStyle/>
        <a:p>
          <a:r>
            <a:rPr lang="tr-TR" dirty="0" err="1" smtClean="0"/>
            <a:t>Cis</a:t>
          </a:r>
          <a:r>
            <a:rPr lang="tr-TR" dirty="0" smtClean="0"/>
            <a:t> yağ asitleri</a:t>
          </a:r>
          <a:endParaRPr lang="tr-TR" dirty="0"/>
        </a:p>
      </dgm:t>
    </dgm:pt>
    <dgm:pt modelId="{05962929-F610-4386-BB3C-8900742907C9}" type="parTrans" cxnId="{E3E51147-033F-4FF8-BC94-E81D23B3C46A}">
      <dgm:prSet/>
      <dgm:spPr/>
      <dgm:t>
        <a:bodyPr/>
        <a:lstStyle/>
        <a:p>
          <a:endParaRPr lang="tr-TR"/>
        </a:p>
      </dgm:t>
    </dgm:pt>
    <dgm:pt modelId="{A5EA193E-9796-4B20-9169-1B25E17CE155}" type="sibTrans" cxnId="{E3E51147-033F-4FF8-BC94-E81D23B3C46A}">
      <dgm:prSet/>
      <dgm:spPr/>
      <dgm:t>
        <a:bodyPr/>
        <a:lstStyle/>
        <a:p>
          <a:endParaRPr lang="tr-TR"/>
        </a:p>
      </dgm:t>
    </dgm:pt>
    <dgm:pt modelId="{2B788C08-3FF6-4DCE-B672-AB28B00F658A}">
      <dgm:prSet phldrT="[Metin]"/>
      <dgm:spPr/>
      <dgm:t>
        <a:bodyPr/>
        <a:lstStyle/>
        <a:p>
          <a:r>
            <a:rPr lang="tr-TR" dirty="0" err="1" smtClean="0"/>
            <a:t>Visköz</a:t>
          </a:r>
          <a:r>
            <a:rPr lang="tr-TR" dirty="0" smtClean="0"/>
            <a:t> </a:t>
          </a:r>
          <a:r>
            <a:rPr lang="tr-TR" dirty="0" err="1" smtClean="0"/>
            <a:t>membran</a:t>
          </a:r>
          <a:endParaRPr lang="tr-TR" dirty="0"/>
        </a:p>
      </dgm:t>
    </dgm:pt>
    <dgm:pt modelId="{6C127317-BD6E-43B6-9F84-98827B269EF9}" type="parTrans" cxnId="{95F0EB0B-2BD5-498C-998E-331C2000BC7A}">
      <dgm:prSet/>
      <dgm:spPr/>
      <dgm:t>
        <a:bodyPr/>
        <a:lstStyle/>
        <a:p>
          <a:endParaRPr lang="tr-TR"/>
        </a:p>
      </dgm:t>
    </dgm:pt>
    <dgm:pt modelId="{814C7202-BAA2-4591-B34D-356629A6DE34}" type="sibTrans" cxnId="{95F0EB0B-2BD5-498C-998E-331C2000BC7A}">
      <dgm:prSet/>
      <dgm:spPr/>
      <dgm:t>
        <a:bodyPr/>
        <a:lstStyle/>
        <a:p>
          <a:endParaRPr lang="tr-TR"/>
        </a:p>
      </dgm:t>
    </dgm:pt>
    <dgm:pt modelId="{D38265A8-019B-4C70-842F-EB78056999CF}">
      <dgm:prSet phldrT="[Metin]"/>
      <dgm:spPr/>
      <dgm:t>
        <a:bodyPr/>
        <a:lstStyle/>
        <a:p>
          <a:r>
            <a:rPr lang="tr-TR" dirty="0" smtClean="0"/>
            <a:t>Trans yağ asitleri</a:t>
          </a:r>
          <a:endParaRPr lang="tr-TR" dirty="0"/>
        </a:p>
      </dgm:t>
    </dgm:pt>
    <dgm:pt modelId="{2EB90C25-3B93-4BAE-9B08-7ED60A380BB9}" type="parTrans" cxnId="{479D7CEE-C8D8-4C4D-8277-EB12D7F92D74}">
      <dgm:prSet/>
      <dgm:spPr/>
      <dgm:t>
        <a:bodyPr/>
        <a:lstStyle/>
        <a:p>
          <a:endParaRPr lang="tr-TR"/>
        </a:p>
      </dgm:t>
    </dgm:pt>
    <dgm:pt modelId="{33EE59DE-993A-4324-8447-C1EA7E8CD5C8}" type="sibTrans" cxnId="{479D7CEE-C8D8-4C4D-8277-EB12D7F92D74}">
      <dgm:prSet/>
      <dgm:spPr/>
      <dgm:t>
        <a:bodyPr/>
        <a:lstStyle/>
        <a:p>
          <a:endParaRPr lang="tr-TR"/>
        </a:p>
      </dgm:t>
    </dgm:pt>
    <dgm:pt modelId="{9D48F6EE-89C0-4655-8AE3-651D7DBEC403}">
      <dgm:prSet phldrT="[Metin]"/>
      <dgm:spPr/>
      <dgm:t>
        <a:bodyPr/>
        <a:lstStyle/>
        <a:p>
          <a:r>
            <a:rPr lang="tr-TR" dirty="0" smtClean="0"/>
            <a:t>Doymuş yağ asitleri</a:t>
          </a:r>
          <a:endParaRPr lang="tr-TR" dirty="0"/>
        </a:p>
      </dgm:t>
    </dgm:pt>
    <dgm:pt modelId="{0E29F400-1341-4CFB-9134-AE74C8E23039}" type="parTrans" cxnId="{2614D1DC-1E2C-4515-AC95-D1453955AC72}">
      <dgm:prSet/>
      <dgm:spPr/>
      <dgm:t>
        <a:bodyPr/>
        <a:lstStyle/>
        <a:p>
          <a:endParaRPr lang="tr-TR"/>
        </a:p>
      </dgm:t>
    </dgm:pt>
    <dgm:pt modelId="{6E80D628-E9AA-4399-8D19-B60EB77790AC}" type="sibTrans" cxnId="{2614D1DC-1E2C-4515-AC95-D1453955AC72}">
      <dgm:prSet/>
      <dgm:spPr/>
      <dgm:t>
        <a:bodyPr/>
        <a:lstStyle/>
        <a:p>
          <a:endParaRPr lang="tr-TR"/>
        </a:p>
      </dgm:t>
    </dgm:pt>
    <dgm:pt modelId="{33ED3EE2-B93A-45D3-BEAD-4CDD08E9AB3E}" type="pres">
      <dgm:prSet presAssocID="{79C93EC0-2F0E-4FBB-ACBF-5CEF3B55F949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68F1EA4-1A0C-4DEC-86F3-9F13A26BBDE5}" type="pres">
      <dgm:prSet presAssocID="{79C93EC0-2F0E-4FBB-ACBF-5CEF3B55F949}" presName="dummyMaxCanvas" presStyleCnt="0"/>
      <dgm:spPr/>
    </dgm:pt>
    <dgm:pt modelId="{AA365B38-DF0E-4FFB-AFA8-CA1CCDE30A8E}" type="pres">
      <dgm:prSet presAssocID="{79C93EC0-2F0E-4FBB-ACBF-5CEF3B55F949}" presName="parentComposite" presStyleCnt="0"/>
      <dgm:spPr/>
    </dgm:pt>
    <dgm:pt modelId="{6568B125-2ACA-410C-B02A-90CC4F215144}" type="pres">
      <dgm:prSet presAssocID="{79C93EC0-2F0E-4FBB-ACBF-5CEF3B55F949}" presName="parent1" presStyleLbl="alignAccFollowNode1" presStyleIdx="0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A5AE39AE-45DD-4307-8292-5829EA2476C5}" type="pres">
      <dgm:prSet presAssocID="{79C93EC0-2F0E-4FBB-ACBF-5CEF3B55F949}" presName="parent2" presStyleLbl="alignAccFollowNode1" presStyleIdx="1" presStyleCnt="4">
        <dgm:presLayoutVars>
          <dgm:chMax val="4"/>
        </dgm:presLayoutVars>
      </dgm:prSet>
      <dgm:spPr/>
      <dgm:t>
        <a:bodyPr/>
        <a:lstStyle/>
        <a:p>
          <a:endParaRPr lang="tr-TR"/>
        </a:p>
      </dgm:t>
    </dgm:pt>
    <dgm:pt modelId="{7C915C9E-CED2-4780-A486-0942A02EFB8A}" type="pres">
      <dgm:prSet presAssocID="{79C93EC0-2F0E-4FBB-ACBF-5CEF3B55F949}" presName="childrenComposite" presStyleCnt="0"/>
      <dgm:spPr/>
    </dgm:pt>
    <dgm:pt modelId="{FA0048B9-0D86-41EC-A480-50EA59747AC9}" type="pres">
      <dgm:prSet presAssocID="{79C93EC0-2F0E-4FBB-ACBF-5CEF3B55F949}" presName="dummyMaxCanvas_ChildArea" presStyleCnt="0"/>
      <dgm:spPr/>
    </dgm:pt>
    <dgm:pt modelId="{D2020F70-9C04-4B0D-9E14-312B160BCCFD}" type="pres">
      <dgm:prSet presAssocID="{79C93EC0-2F0E-4FBB-ACBF-5CEF3B55F949}" presName="fulcrum" presStyleLbl="alignAccFollowNode1" presStyleIdx="2" presStyleCnt="4"/>
      <dgm:spPr/>
    </dgm:pt>
    <dgm:pt modelId="{23987F8A-94D6-4565-9481-78DB2CBB7A8E}" type="pres">
      <dgm:prSet presAssocID="{79C93EC0-2F0E-4FBB-ACBF-5CEF3B55F949}" presName="balance_12" presStyleLbl="alignAccFollowNode1" presStyleIdx="3" presStyleCnt="4">
        <dgm:presLayoutVars>
          <dgm:bulletEnabled val="1"/>
        </dgm:presLayoutVars>
      </dgm:prSet>
      <dgm:spPr/>
    </dgm:pt>
    <dgm:pt modelId="{2A798391-5886-4241-B69D-43A4C9323073}" type="pres">
      <dgm:prSet presAssocID="{79C93EC0-2F0E-4FBB-ACBF-5CEF3B55F949}" presName="right_12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01299B-B004-4766-815A-95E14E4D7A7A}" type="pres">
      <dgm:prSet presAssocID="{79C93EC0-2F0E-4FBB-ACBF-5CEF3B55F949}" presName="right_12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260B89-49B4-433B-8F4D-245ED0580710}" type="pres">
      <dgm:prSet presAssocID="{79C93EC0-2F0E-4FBB-ACBF-5CEF3B55F949}" presName="left_12_1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9DF4AD7-32AB-4719-A7B1-33AFF72A9C25}" type="presOf" srcId="{9D48F6EE-89C0-4655-8AE3-651D7DBEC403}" destId="{3401299B-B004-4766-815A-95E14E4D7A7A}" srcOrd="0" destOrd="0" presId="urn:microsoft.com/office/officeart/2005/8/layout/balance1"/>
    <dgm:cxn modelId="{3C74B1D6-C1E5-4228-AB09-03094AA1E05B}" type="presOf" srcId="{D38265A8-019B-4C70-842F-EB78056999CF}" destId="{2A798391-5886-4241-B69D-43A4C9323073}" srcOrd="0" destOrd="0" presId="urn:microsoft.com/office/officeart/2005/8/layout/balance1"/>
    <dgm:cxn modelId="{2614D1DC-1E2C-4515-AC95-D1453955AC72}" srcId="{2B788C08-3FF6-4DCE-B672-AB28B00F658A}" destId="{9D48F6EE-89C0-4655-8AE3-651D7DBEC403}" srcOrd="1" destOrd="0" parTransId="{0E29F400-1341-4CFB-9134-AE74C8E23039}" sibTransId="{6E80D628-E9AA-4399-8D19-B60EB77790AC}"/>
    <dgm:cxn modelId="{479D7CEE-C8D8-4C4D-8277-EB12D7F92D74}" srcId="{2B788C08-3FF6-4DCE-B672-AB28B00F658A}" destId="{D38265A8-019B-4C70-842F-EB78056999CF}" srcOrd="0" destOrd="0" parTransId="{2EB90C25-3B93-4BAE-9B08-7ED60A380BB9}" sibTransId="{33EE59DE-993A-4324-8447-C1EA7E8CD5C8}"/>
    <dgm:cxn modelId="{E3E51147-033F-4FF8-BC94-E81D23B3C46A}" srcId="{AA99DC9E-C458-4FD1-81A5-AE1F9E26992B}" destId="{A7D4200B-31A8-427E-93E3-047FFAE2862B}" srcOrd="0" destOrd="0" parTransId="{05962929-F610-4386-BB3C-8900742907C9}" sibTransId="{A5EA193E-9796-4B20-9169-1B25E17CE155}"/>
    <dgm:cxn modelId="{14031237-12F8-470C-8277-8B3DE9EC460E}" type="presOf" srcId="{A7D4200B-31A8-427E-93E3-047FFAE2862B}" destId="{B9260B89-49B4-433B-8F4D-245ED0580710}" srcOrd="0" destOrd="0" presId="urn:microsoft.com/office/officeart/2005/8/layout/balance1"/>
    <dgm:cxn modelId="{F40D3C62-0D41-4FDF-871E-5B1ADB6E3DF3}" srcId="{79C93EC0-2F0E-4FBB-ACBF-5CEF3B55F949}" destId="{AA99DC9E-C458-4FD1-81A5-AE1F9E26992B}" srcOrd="0" destOrd="0" parTransId="{695524D0-E485-44B5-85BD-19A20810C896}" sibTransId="{AAA23BB9-0F0C-4498-960D-86A7791294FE}"/>
    <dgm:cxn modelId="{8A8995DD-6EC5-49E0-97E3-3C32E04DFBB6}" type="presOf" srcId="{2B788C08-3FF6-4DCE-B672-AB28B00F658A}" destId="{A5AE39AE-45DD-4307-8292-5829EA2476C5}" srcOrd="0" destOrd="0" presId="urn:microsoft.com/office/officeart/2005/8/layout/balance1"/>
    <dgm:cxn modelId="{0BC6B486-8125-4299-B1F6-3243D8DEA076}" type="presOf" srcId="{AA99DC9E-C458-4FD1-81A5-AE1F9E26992B}" destId="{6568B125-2ACA-410C-B02A-90CC4F215144}" srcOrd="0" destOrd="0" presId="urn:microsoft.com/office/officeart/2005/8/layout/balance1"/>
    <dgm:cxn modelId="{F0111D6A-5AA4-4850-ABF8-031D87889596}" type="presOf" srcId="{79C93EC0-2F0E-4FBB-ACBF-5CEF3B55F949}" destId="{33ED3EE2-B93A-45D3-BEAD-4CDD08E9AB3E}" srcOrd="0" destOrd="0" presId="urn:microsoft.com/office/officeart/2005/8/layout/balance1"/>
    <dgm:cxn modelId="{95F0EB0B-2BD5-498C-998E-331C2000BC7A}" srcId="{79C93EC0-2F0E-4FBB-ACBF-5CEF3B55F949}" destId="{2B788C08-3FF6-4DCE-B672-AB28B00F658A}" srcOrd="1" destOrd="0" parTransId="{6C127317-BD6E-43B6-9F84-98827B269EF9}" sibTransId="{814C7202-BAA2-4591-B34D-356629A6DE34}"/>
    <dgm:cxn modelId="{0117577C-E0C3-4E1F-9790-D267A99388BF}" type="presParOf" srcId="{33ED3EE2-B93A-45D3-BEAD-4CDD08E9AB3E}" destId="{568F1EA4-1A0C-4DEC-86F3-9F13A26BBDE5}" srcOrd="0" destOrd="0" presId="urn:microsoft.com/office/officeart/2005/8/layout/balance1"/>
    <dgm:cxn modelId="{DDBFCF2A-80AA-4A82-9AA0-3F633DE0D81D}" type="presParOf" srcId="{33ED3EE2-B93A-45D3-BEAD-4CDD08E9AB3E}" destId="{AA365B38-DF0E-4FFB-AFA8-CA1CCDE30A8E}" srcOrd="1" destOrd="0" presId="urn:microsoft.com/office/officeart/2005/8/layout/balance1"/>
    <dgm:cxn modelId="{FF0CF79B-25F3-4046-A886-C5DF20C481DC}" type="presParOf" srcId="{AA365B38-DF0E-4FFB-AFA8-CA1CCDE30A8E}" destId="{6568B125-2ACA-410C-B02A-90CC4F215144}" srcOrd="0" destOrd="0" presId="urn:microsoft.com/office/officeart/2005/8/layout/balance1"/>
    <dgm:cxn modelId="{A97A7A1B-F272-4CCD-92A8-7F6F6287A56F}" type="presParOf" srcId="{AA365B38-DF0E-4FFB-AFA8-CA1CCDE30A8E}" destId="{A5AE39AE-45DD-4307-8292-5829EA2476C5}" srcOrd="1" destOrd="0" presId="urn:microsoft.com/office/officeart/2005/8/layout/balance1"/>
    <dgm:cxn modelId="{182ED9A8-6E81-4C12-AFF4-44F9FE34EEB9}" type="presParOf" srcId="{33ED3EE2-B93A-45D3-BEAD-4CDD08E9AB3E}" destId="{7C915C9E-CED2-4780-A486-0942A02EFB8A}" srcOrd="2" destOrd="0" presId="urn:microsoft.com/office/officeart/2005/8/layout/balance1"/>
    <dgm:cxn modelId="{7167E619-606C-4B5D-A336-FF9987271750}" type="presParOf" srcId="{7C915C9E-CED2-4780-A486-0942A02EFB8A}" destId="{FA0048B9-0D86-41EC-A480-50EA59747AC9}" srcOrd="0" destOrd="0" presId="urn:microsoft.com/office/officeart/2005/8/layout/balance1"/>
    <dgm:cxn modelId="{53E6A456-CC1B-42AC-9146-8BC078E1FE06}" type="presParOf" srcId="{7C915C9E-CED2-4780-A486-0942A02EFB8A}" destId="{D2020F70-9C04-4B0D-9E14-312B160BCCFD}" srcOrd="1" destOrd="0" presId="urn:microsoft.com/office/officeart/2005/8/layout/balance1"/>
    <dgm:cxn modelId="{665CF201-43A7-4620-B933-027456147862}" type="presParOf" srcId="{7C915C9E-CED2-4780-A486-0942A02EFB8A}" destId="{23987F8A-94D6-4565-9481-78DB2CBB7A8E}" srcOrd="2" destOrd="0" presId="urn:microsoft.com/office/officeart/2005/8/layout/balance1"/>
    <dgm:cxn modelId="{589E4F62-E130-4363-A7F3-080FE52C0686}" type="presParOf" srcId="{7C915C9E-CED2-4780-A486-0942A02EFB8A}" destId="{2A798391-5886-4241-B69D-43A4C9323073}" srcOrd="3" destOrd="0" presId="urn:microsoft.com/office/officeart/2005/8/layout/balance1"/>
    <dgm:cxn modelId="{3B5CF4C2-F4FA-45F7-8668-AE817187477B}" type="presParOf" srcId="{7C915C9E-CED2-4780-A486-0942A02EFB8A}" destId="{3401299B-B004-4766-815A-95E14E4D7A7A}" srcOrd="4" destOrd="0" presId="urn:microsoft.com/office/officeart/2005/8/layout/balance1"/>
    <dgm:cxn modelId="{884F95D2-BD86-41FA-9E52-8F81528AB93B}" type="presParOf" srcId="{7C915C9E-CED2-4780-A486-0942A02EFB8A}" destId="{B9260B89-49B4-433B-8F4D-245ED0580710}" srcOrd="5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16.12.2018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D9F75050-0E15-4C5B-92B0-66D068882F1F}" type="datetimeFigureOut">
              <a:rPr lang="tr-TR" smtClean="0"/>
              <a:pPr/>
              <a:t>16.12.2018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omic Sans MS" pitchFamily="66" charset="0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Lipit Metabolizması</a:t>
            </a:r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332657"/>
            <a:ext cx="8229600" cy="1152127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Yağ asitlerinde, hidrokarbon zincirine </a:t>
            </a:r>
            <a:r>
              <a:rPr lang="tr-TR" sz="3800" b="1" dirty="0" err="1" smtClean="0"/>
              <a:t>cis</a:t>
            </a:r>
            <a:r>
              <a:rPr lang="tr-TR" dirty="0" smtClean="0"/>
              <a:t> konfigürasyonunda bir çift bağın girişi; zincirde bir </a:t>
            </a:r>
            <a:r>
              <a:rPr lang="tr-TR" sz="3800" b="1" dirty="0" smtClean="0"/>
              <a:t>bükülmeye</a:t>
            </a:r>
            <a:r>
              <a:rPr lang="tr-TR" dirty="0" smtClean="0"/>
              <a:t> yol açar. </a:t>
            </a:r>
            <a:endParaRPr lang="tr-TR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66006"/>
            <a:ext cx="6624736" cy="5391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26469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Malonil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, CAT-1 enzimini </a:t>
            </a:r>
            <a:r>
              <a:rPr lang="tr-TR" dirty="0" err="1" smtClean="0"/>
              <a:t>inhibe</a:t>
            </a:r>
            <a:r>
              <a:rPr lang="tr-TR" dirty="0" smtClean="0"/>
              <a:t> eder. Bu yüzden, </a:t>
            </a:r>
            <a:r>
              <a:rPr lang="tr-TR" dirty="0" err="1" smtClean="0"/>
              <a:t>sitozolde</a:t>
            </a:r>
            <a:r>
              <a:rPr lang="tr-TR" dirty="0" smtClean="0"/>
              <a:t> yağ asidi sentezi meydana gelirken, oluşan palmitatlar mitokondriye girip yıkılamaz.</a:t>
            </a:r>
          </a:p>
          <a:p>
            <a:endParaRPr lang="tr-TR" dirty="0" smtClean="0"/>
          </a:p>
          <a:p>
            <a:r>
              <a:rPr lang="tr-TR" dirty="0" smtClean="0"/>
              <a:t>Yağ asitlerinin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oksidasyonunda</a:t>
            </a:r>
            <a:r>
              <a:rPr lang="tr-TR" dirty="0" smtClean="0"/>
              <a:t> meydana gelen basamaklar:</a:t>
            </a:r>
          </a:p>
          <a:p>
            <a:pPr lvl="1"/>
            <a:r>
              <a:rPr lang="tr-TR" dirty="0" smtClean="0"/>
              <a:t>FADH</a:t>
            </a:r>
            <a:r>
              <a:rPr lang="tr-TR" baseline="-25000" dirty="0" smtClean="0"/>
              <a:t>2</a:t>
            </a:r>
            <a:r>
              <a:rPr lang="tr-TR" dirty="0" smtClean="0"/>
              <a:t>’nin üretildiği </a:t>
            </a:r>
            <a:r>
              <a:rPr lang="tr-TR" dirty="0" err="1" smtClean="0"/>
              <a:t>oksidasyon</a:t>
            </a:r>
            <a:r>
              <a:rPr lang="tr-TR" dirty="0" smtClean="0"/>
              <a:t> basamağı (</a:t>
            </a:r>
            <a:r>
              <a:rPr lang="tr-TR" dirty="0" err="1" smtClean="0"/>
              <a:t>dehidrojenasyon</a:t>
            </a:r>
            <a:r>
              <a:rPr lang="tr-TR" dirty="0" smtClean="0"/>
              <a:t>)</a:t>
            </a:r>
          </a:p>
          <a:p>
            <a:pPr lvl="1"/>
            <a:r>
              <a:rPr lang="el-GR" dirty="0" smtClean="0"/>
              <a:t>β </a:t>
            </a:r>
            <a:r>
              <a:rPr lang="tr-TR" dirty="0" smtClean="0"/>
              <a:t>karbonu ilgilendiren </a:t>
            </a:r>
            <a:r>
              <a:rPr lang="tr-TR" dirty="0" err="1" smtClean="0"/>
              <a:t>hidrasyon</a:t>
            </a:r>
            <a:r>
              <a:rPr lang="tr-TR" dirty="0" smtClean="0"/>
              <a:t> basamağı</a:t>
            </a:r>
          </a:p>
          <a:p>
            <a:pPr lvl="1"/>
            <a:r>
              <a:rPr lang="tr-TR" dirty="0" err="1" smtClean="0"/>
              <a:t>NADH’ın</a:t>
            </a:r>
            <a:r>
              <a:rPr lang="tr-TR" dirty="0" smtClean="0"/>
              <a:t> üretildiği </a:t>
            </a:r>
            <a:r>
              <a:rPr lang="tr-TR" dirty="0" err="1" smtClean="0"/>
              <a:t>oksidasyon</a:t>
            </a:r>
            <a:r>
              <a:rPr lang="tr-TR" dirty="0" smtClean="0"/>
              <a:t> basamağı (</a:t>
            </a:r>
            <a:r>
              <a:rPr lang="tr-TR" dirty="0" err="1" smtClean="0"/>
              <a:t>dehidrojenasyon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tiolaz</a:t>
            </a:r>
            <a:r>
              <a:rPr lang="tr-TR" dirty="0" smtClean="0"/>
              <a:t> ile parçalanma basamağı</a:t>
            </a:r>
          </a:p>
          <a:p>
            <a:pPr lvl="1"/>
            <a:endParaRPr lang="tr-TR" dirty="0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36603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8495" y="0"/>
            <a:ext cx="46755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1 palmitik asit (16:0) molekülünden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oksidasyonla</a:t>
            </a:r>
            <a:r>
              <a:rPr lang="tr-TR" dirty="0" smtClean="0"/>
              <a:t> ne kadar net enerji elde edilir? </a:t>
            </a:r>
            <a:endParaRPr lang="tr-TR" dirty="0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323528" y="2276872"/>
          <a:ext cx="8496945" cy="432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5"/>
                <a:gridCol w="2832315"/>
                <a:gridCol w="2832315"/>
              </a:tblGrid>
              <a:tr h="815192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Kazanılan/Kaybedilen 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Kullanılma Yolu</a:t>
                      </a:r>
                      <a:endParaRPr lang="tr-TR" dirty="0"/>
                    </a:p>
                  </a:txBody>
                  <a:tcPr/>
                </a:tc>
              </a:tr>
              <a:tr h="815192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Yağ asidinin aktivasyonu</a:t>
                      </a:r>
                    </a:p>
                    <a:p>
                      <a:pPr algn="ctr"/>
                      <a:r>
                        <a:rPr lang="tr-TR" dirty="0" smtClean="0"/>
                        <a:t>(</a:t>
                      </a:r>
                      <a:r>
                        <a:rPr lang="tr-TR" dirty="0" err="1" smtClean="0"/>
                        <a:t>CoA</a:t>
                      </a:r>
                      <a:r>
                        <a:rPr lang="tr-TR" dirty="0" smtClean="0"/>
                        <a:t> eklenmesi)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 smtClean="0"/>
                        <a:t>-</a:t>
                      </a:r>
                      <a:r>
                        <a:rPr lang="tr-TR" dirty="0" smtClean="0"/>
                        <a:t> 2 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Tiyokinaz</a:t>
                      </a:r>
                      <a:endParaRPr lang="tr-TR" dirty="0"/>
                    </a:p>
                  </a:txBody>
                  <a:tcPr/>
                </a:tc>
              </a:tr>
              <a:tr h="67252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8 </a:t>
                      </a:r>
                      <a:r>
                        <a:rPr lang="tr-TR" dirty="0" err="1" smtClean="0"/>
                        <a:t>asetil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CoA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96 ATP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TCA </a:t>
                      </a:r>
                      <a:r>
                        <a:rPr lang="tr-TR" dirty="0" err="1" smtClean="0"/>
                        <a:t>siklusu</a:t>
                      </a:r>
                      <a:r>
                        <a:rPr lang="tr-TR" dirty="0" smtClean="0"/>
                        <a:t>, ETZ</a:t>
                      </a:r>
                      <a:endParaRPr lang="tr-TR" dirty="0"/>
                    </a:p>
                  </a:txBody>
                  <a:tcPr/>
                </a:tc>
              </a:tr>
              <a:tr h="67252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7 FADH</a:t>
                      </a:r>
                      <a:r>
                        <a:rPr lang="tr-TR" baseline="-25000" dirty="0" smtClean="0"/>
                        <a:t>2</a:t>
                      </a:r>
                      <a:endParaRPr lang="tr-TR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14 ATP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ETZ</a:t>
                      </a:r>
                      <a:endParaRPr lang="tr-TR" dirty="0"/>
                    </a:p>
                  </a:txBody>
                  <a:tcPr/>
                </a:tc>
              </a:tr>
              <a:tr h="67252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7 NADH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21</a:t>
                      </a:r>
                      <a:r>
                        <a:rPr lang="tr-TR" baseline="0" dirty="0" smtClean="0"/>
                        <a:t> ATP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ETZ</a:t>
                      </a:r>
                      <a:endParaRPr lang="tr-TR" dirty="0"/>
                    </a:p>
                  </a:txBody>
                  <a:tcPr/>
                </a:tc>
              </a:tr>
              <a:tr h="672524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129 ATP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tr-TR" dirty="0" err="1" smtClean="0"/>
              <a:t>Refsum</a:t>
            </a:r>
            <a:r>
              <a:rPr lang="tr-TR" dirty="0" smtClean="0"/>
              <a:t> hastalığı, </a:t>
            </a:r>
            <a:r>
              <a:rPr lang="tr-TR" dirty="0" err="1" smtClean="0"/>
              <a:t>otozomal</a:t>
            </a:r>
            <a:r>
              <a:rPr lang="tr-TR" dirty="0" smtClean="0"/>
              <a:t> resesif bir bozukluktur ve alfa </a:t>
            </a:r>
            <a:r>
              <a:rPr lang="tr-TR" dirty="0" err="1" smtClean="0"/>
              <a:t>oksidasyon</a:t>
            </a:r>
            <a:r>
              <a:rPr lang="tr-TR" dirty="0" smtClean="0"/>
              <a:t> </a:t>
            </a:r>
            <a:r>
              <a:rPr lang="tr-TR" dirty="0" err="1" smtClean="0"/>
              <a:t>defektinden</a:t>
            </a:r>
            <a:r>
              <a:rPr lang="tr-TR" dirty="0" smtClean="0"/>
              <a:t> kaynaklanır.</a:t>
            </a:r>
          </a:p>
          <a:p>
            <a:endParaRPr lang="tr-TR" dirty="0" smtClean="0"/>
          </a:p>
          <a:p>
            <a:r>
              <a:rPr lang="tr-TR" dirty="0" smtClean="0"/>
              <a:t>Bu hastalıkta dokularda ve plazmada </a:t>
            </a:r>
            <a:r>
              <a:rPr lang="tr-TR" dirty="0" err="1" smtClean="0"/>
              <a:t>fitanik</a:t>
            </a:r>
            <a:r>
              <a:rPr lang="tr-TR" dirty="0" smtClean="0"/>
              <a:t> asit birikimi görülür.</a:t>
            </a:r>
          </a:p>
          <a:p>
            <a:endParaRPr lang="tr-TR" dirty="0" smtClean="0"/>
          </a:p>
          <a:p>
            <a:r>
              <a:rPr lang="tr-TR" dirty="0" err="1" smtClean="0"/>
              <a:t>Fitanik</a:t>
            </a:r>
            <a:r>
              <a:rPr lang="tr-TR" dirty="0" smtClean="0"/>
              <a:t> asit, klorofil metabolizmasının bir ürünüdür ve dallı zincirli bir yağ asididir.</a:t>
            </a:r>
            <a:endParaRPr lang="tr-TR" dirty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92088"/>
          </a:xfrm>
        </p:spPr>
        <p:txBody>
          <a:bodyPr>
            <a:noAutofit/>
          </a:bodyPr>
          <a:lstStyle/>
          <a:p>
            <a:r>
              <a:rPr lang="tr-TR" sz="2800" dirty="0" smtClean="0"/>
              <a:t>Tek karbon sayılı yağ asitlerinin </a:t>
            </a:r>
            <a:r>
              <a:rPr lang="tr-TR" sz="2800" dirty="0" err="1" smtClean="0"/>
              <a:t>oksidasyonu</a:t>
            </a:r>
            <a:r>
              <a:rPr lang="tr-TR" sz="2800" dirty="0" smtClean="0"/>
              <a:t> sonucu açığa çıkan </a:t>
            </a:r>
            <a:r>
              <a:rPr lang="tr-TR" sz="2800" dirty="0" err="1" smtClean="0"/>
              <a:t>propiyonil</a:t>
            </a:r>
            <a:r>
              <a:rPr lang="tr-TR" sz="2800" dirty="0" smtClean="0"/>
              <a:t> </a:t>
            </a:r>
            <a:r>
              <a:rPr lang="tr-TR" sz="2800" dirty="0" err="1" smtClean="0"/>
              <a:t>CoA’nın</a:t>
            </a:r>
            <a:r>
              <a:rPr lang="tr-TR" sz="2800" dirty="0" smtClean="0"/>
              <a:t> yıkılması</a:t>
            </a:r>
            <a:endParaRPr lang="tr-TR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13517"/>
            <a:ext cx="6840761" cy="5744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Depo Yağların Sentezi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380" t="32110" r="13392" b="26547"/>
          <a:stretch>
            <a:fillRect/>
          </a:stretch>
        </p:blipFill>
        <p:spPr bwMode="auto">
          <a:xfrm>
            <a:off x="0" y="2204864"/>
            <a:ext cx="9144000" cy="2493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812" t="35028" r="15566" b="11782"/>
          <a:stretch>
            <a:fillRect/>
          </a:stretch>
        </p:blipFill>
        <p:spPr bwMode="auto">
          <a:xfrm>
            <a:off x="1" y="-2"/>
            <a:ext cx="2555776" cy="4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5496" t="36219" r="12920" b="27360"/>
          <a:stretch>
            <a:fillRect/>
          </a:stretch>
        </p:blipFill>
        <p:spPr bwMode="auto">
          <a:xfrm>
            <a:off x="0" y="4365104"/>
            <a:ext cx="255577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4942" t="17516" r="13474" b="31297"/>
          <a:stretch>
            <a:fillRect/>
          </a:stretch>
        </p:blipFill>
        <p:spPr bwMode="auto">
          <a:xfrm>
            <a:off x="6228184" y="0"/>
            <a:ext cx="2915816" cy="38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66603" t="43109" r="14861" b="23422"/>
          <a:stretch>
            <a:fillRect/>
          </a:stretch>
        </p:blipFill>
        <p:spPr bwMode="auto">
          <a:xfrm>
            <a:off x="6228184" y="3861049"/>
            <a:ext cx="29158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3131840" y="2132856"/>
            <a:ext cx="265925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dirty="0" err="1" smtClean="0"/>
              <a:t>Triaçilgliserol</a:t>
            </a:r>
            <a:r>
              <a:rPr lang="tr-TR" sz="3400" b="1" dirty="0" smtClean="0"/>
              <a:t> </a:t>
            </a:r>
          </a:p>
          <a:p>
            <a:r>
              <a:rPr lang="tr-TR" sz="3400" b="1" dirty="0" smtClean="0"/>
              <a:t>   (</a:t>
            </a:r>
            <a:r>
              <a:rPr lang="tr-TR" sz="3400" b="1" dirty="0" err="1" smtClean="0"/>
              <a:t>Trigliserit</a:t>
            </a:r>
            <a:r>
              <a:rPr lang="tr-TR" sz="3400" b="1" dirty="0" smtClean="0"/>
              <a:t>)</a:t>
            </a:r>
          </a:p>
          <a:p>
            <a:r>
              <a:rPr lang="tr-TR" sz="3400" b="1" dirty="0" smtClean="0"/>
              <a:t>      Sentezi</a:t>
            </a:r>
            <a:endParaRPr lang="tr-TR" sz="3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Depo Yağların </a:t>
            </a:r>
            <a:r>
              <a:rPr lang="tr-TR" dirty="0" err="1" smtClean="0"/>
              <a:t>Mobilizasyonu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Triaçilgliseroller</a:t>
            </a:r>
            <a:r>
              <a:rPr lang="tr-TR" dirty="0" smtClean="0"/>
              <a:t>;</a:t>
            </a:r>
          </a:p>
          <a:p>
            <a:pPr lvl="1"/>
            <a:r>
              <a:rPr lang="tr-TR" dirty="0" err="1" smtClean="0"/>
              <a:t>trigliserit</a:t>
            </a:r>
            <a:r>
              <a:rPr lang="tr-TR" dirty="0" smtClean="0"/>
              <a:t> </a:t>
            </a:r>
            <a:r>
              <a:rPr lang="tr-TR" dirty="0" err="1" smtClean="0"/>
              <a:t>lipaz</a:t>
            </a:r>
            <a:r>
              <a:rPr lang="tr-TR" dirty="0" smtClean="0"/>
              <a:t> ile </a:t>
            </a:r>
            <a:r>
              <a:rPr lang="tr-TR" dirty="0" err="1" smtClean="0"/>
              <a:t>diaçilgliserole</a:t>
            </a:r>
            <a:endParaRPr lang="tr-TR" dirty="0" smtClean="0"/>
          </a:p>
          <a:p>
            <a:pPr lvl="1"/>
            <a:r>
              <a:rPr lang="tr-TR" dirty="0" smtClean="0"/>
              <a:t>hormona-duyarlı </a:t>
            </a:r>
            <a:r>
              <a:rPr lang="tr-TR" dirty="0" err="1" smtClean="0"/>
              <a:t>lipaz</a:t>
            </a:r>
            <a:r>
              <a:rPr lang="tr-TR" dirty="0" smtClean="0"/>
              <a:t> ile </a:t>
            </a:r>
            <a:r>
              <a:rPr lang="tr-TR" dirty="0" err="1" smtClean="0"/>
              <a:t>monoaçilgliserole</a:t>
            </a:r>
            <a:endParaRPr lang="tr-TR" dirty="0" smtClean="0"/>
          </a:p>
          <a:p>
            <a:pPr lvl="1"/>
            <a:r>
              <a:rPr lang="tr-TR" dirty="0" err="1" smtClean="0"/>
              <a:t>monoaçilgliserol</a:t>
            </a:r>
            <a:r>
              <a:rPr lang="tr-TR" dirty="0" smtClean="0"/>
              <a:t> </a:t>
            </a:r>
            <a:r>
              <a:rPr lang="tr-TR" dirty="0" err="1" smtClean="0"/>
              <a:t>lipaz</a:t>
            </a:r>
            <a:r>
              <a:rPr lang="tr-TR" dirty="0" smtClean="0"/>
              <a:t> ile </a:t>
            </a:r>
            <a:r>
              <a:rPr lang="tr-TR" dirty="0" err="1" smtClean="0"/>
              <a:t>gliserole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dönüştürülür.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Yüksek </a:t>
            </a:r>
            <a:r>
              <a:rPr lang="tr-TR" dirty="0" err="1" smtClean="0"/>
              <a:t>insülin</a:t>
            </a:r>
            <a:r>
              <a:rPr lang="tr-TR" dirty="0" smtClean="0"/>
              <a:t> seviyelerinde, hormona-duyarlı </a:t>
            </a:r>
            <a:r>
              <a:rPr lang="tr-TR" dirty="0" err="1" smtClean="0"/>
              <a:t>lipaz</a:t>
            </a:r>
            <a:r>
              <a:rPr lang="tr-TR" dirty="0" smtClean="0"/>
              <a:t>, </a:t>
            </a:r>
            <a:r>
              <a:rPr lang="tr-TR" dirty="0" err="1" smtClean="0"/>
              <a:t>defosforile</a:t>
            </a:r>
            <a:r>
              <a:rPr lang="tr-TR" dirty="0" smtClean="0"/>
              <a:t> ve </a:t>
            </a:r>
            <a:r>
              <a:rPr lang="tr-TR" dirty="0" err="1" smtClean="0"/>
              <a:t>inaktivedir</a:t>
            </a:r>
            <a:r>
              <a:rPr lang="tr-TR" dirty="0" smtClean="0"/>
              <a:t>. </a:t>
            </a:r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Hidrokarbon zincirine </a:t>
            </a:r>
            <a:r>
              <a:rPr lang="tr-TR" dirty="0" err="1" smtClean="0"/>
              <a:t>cis</a:t>
            </a:r>
            <a:r>
              <a:rPr lang="tr-TR" dirty="0" smtClean="0"/>
              <a:t> konfigürasyonunda çift bağın girişi; erime sıcaklığını azaltır. </a:t>
            </a:r>
          </a:p>
          <a:p>
            <a:endParaRPr lang="tr-TR" dirty="0" smtClean="0"/>
          </a:p>
          <a:p>
            <a:r>
              <a:rPr lang="tr-TR" dirty="0" smtClean="0"/>
              <a:t>Hidrokarbon zincirinin uzunluğunun artması ise, erime sıcaklığını yükseltir.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Keton Cisimleri</a:t>
            </a:r>
            <a:endParaRPr lang="tr-TR" dirty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Açlık durumunda </a:t>
            </a:r>
            <a:r>
              <a:rPr lang="tr-TR" dirty="0" err="1" smtClean="0"/>
              <a:t>insülin</a:t>
            </a:r>
            <a:r>
              <a:rPr lang="tr-TR" dirty="0" smtClean="0"/>
              <a:t> salgısı azalır ve depo yağlar yıkılmaya başlar. Bu sayede, kana bol miktarda serbest yağ asidi çıkışı olur.</a:t>
            </a:r>
          </a:p>
          <a:p>
            <a:endParaRPr lang="tr-TR" dirty="0" smtClean="0"/>
          </a:p>
          <a:p>
            <a:r>
              <a:rPr lang="tr-TR" dirty="0" smtClean="0"/>
              <a:t>Serbest yağ asitleri, karaciğer tarafından alınır; ya </a:t>
            </a:r>
            <a:r>
              <a:rPr lang="tr-TR" dirty="0" err="1" smtClean="0"/>
              <a:t>trigliserit</a:t>
            </a:r>
            <a:r>
              <a:rPr lang="tr-TR" dirty="0" smtClean="0"/>
              <a:t> ve </a:t>
            </a:r>
            <a:r>
              <a:rPr lang="tr-TR" dirty="0" err="1" smtClean="0"/>
              <a:t>fosfolipit</a:t>
            </a:r>
            <a:r>
              <a:rPr lang="tr-TR" dirty="0" smtClean="0"/>
              <a:t> sentezi için kullanılır veya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</a:t>
            </a:r>
            <a:r>
              <a:rPr lang="tr-TR" dirty="0" smtClean="0"/>
              <a:t> reaksiyonları yoluyla parçalanır.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20680"/>
          </a:xfrm>
        </p:spPr>
        <p:txBody>
          <a:bodyPr>
            <a:normAutofit/>
          </a:bodyPr>
          <a:lstStyle/>
          <a:p>
            <a:endParaRPr lang="tr-TR" dirty="0" smtClean="0"/>
          </a:p>
          <a:p>
            <a:r>
              <a:rPr lang="tr-TR" dirty="0" smtClean="0"/>
              <a:t>Normalde, </a:t>
            </a:r>
            <a:r>
              <a:rPr lang="tr-TR" dirty="0" err="1" smtClean="0"/>
              <a:t>insülin</a:t>
            </a:r>
            <a:r>
              <a:rPr lang="tr-TR" dirty="0" smtClean="0"/>
              <a:t> varlığında, artan </a:t>
            </a:r>
            <a:r>
              <a:rPr lang="tr-TR" dirty="0" err="1" smtClean="0"/>
              <a:t>malonil</a:t>
            </a:r>
            <a:r>
              <a:rPr lang="tr-TR" dirty="0" smtClean="0"/>
              <a:t> </a:t>
            </a:r>
            <a:r>
              <a:rPr lang="tr-TR" dirty="0" err="1" smtClean="0"/>
              <a:t>CoA’nın</a:t>
            </a:r>
            <a:r>
              <a:rPr lang="tr-TR" dirty="0" smtClean="0"/>
              <a:t> etkisiyle, </a:t>
            </a:r>
            <a:r>
              <a:rPr lang="tr-TR" dirty="0" err="1" smtClean="0"/>
              <a:t>karnitin</a:t>
            </a:r>
            <a:r>
              <a:rPr lang="tr-TR" dirty="0" smtClean="0"/>
              <a:t> </a:t>
            </a:r>
            <a:r>
              <a:rPr lang="tr-TR" dirty="0" err="1" smtClean="0"/>
              <a:t>palmitoil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-1 enzimi </a:t>
            </a:r>
            <a:r>
              <a:rPr lang="tr-TR" dirty="0" err="1" smtClean="0"/>
              <a:t>inhibe</a:t>
            </a:r>
            <a:r>
              <a:rPr lang="tr-TR" dirty="0" smtClean="0"/>
              <a:t> olur ve serbest yağ asitlerinin </a:t>
            </a:r>
            <a:r>
              <a:rPr lang="tr-TR" dirty="0" err="1" smtClean="0"/>
              <a:t>oksidasyonu</a:t>
            </a:r>
            <a:r>
              <a:rPr lang="tr-TR" dirty="0" smtClean="0"/>
              <a:t> baskı altında kalır.</a:t>
            </a:r>
          </a:p>
          <a:p>
            <a:endParaRPr lang="tr-TR" dirty="0" smtClean="0"/>
          </a:p>
          <a:p>
            <a:r>
              <a:rPr lang="tr-TR" dirty="0" err="1" smtClean="0"/>
              <a:t>İnsülin</a:t>
            </a:r>
            <a:r>
              <a:rPr lang="tr-TR" dirty="0" smtClean="0"/>
              <a:t> yetersizliğinde/yokluğunda ise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</a:t>
            </a:r>
            <a:r>
              <a:rPr lang="tr-TR" dirty="0" smtClean="0"/>
              <a:t> yolu aktifleşir. </a:t>
            </a:r>
            <a:endParaRPr lang="tr-TR" dirty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6192688"/>
          </a:xfrm>
        </p:spPr>
        <p:txBody>
          <a:bodyPr>
            <a:normAutofit fontScale="85000" lnSpcReduction="10000"/>
          </a:bodyPr>
          <a:lstStyle/>
          <a:p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</a:t>
            </a:r>
            <a:r>
              <a:rPr lang="tr-TR" dirty="0" smtClean="0"/>
              <a:t> sonucu 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 açığa çıkar. 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, mitokondride, ya </a:t>
            </a:r>
            <a:r>
              <a:rPr lang="tr-TR" dirty="0" err="1" smtClean="0"/>
              <a:t>Krebs</a:t>
            </a:r>
            <a:r>
              <a:rPr lang="tr-TR" dirty="0" smtClean="0"/>
              <a:t> (TCA, sitrik asit) </a:t>
            </a:r>
            <a:r>
              <a:rPr lang="tr-TR" dirty="0" err="1" smtClean="0"/>
              <a:t>siklusuna</a:t>
            </a:r>
            <a:r>
              <a:rPr lang="tr-TR" dirty="0" smtClean="0"/>
              <a:t> ya da </a:t>
            </a:r>
            <a:r>
              <a:rPr lang="tr-TR" dirty="0" err="1" smtClean="0"/>
              <a:t>ketogeneze</a:t>
            </a:r>
            <a:r>
              <a:rPr lang="tr-TR" dirty="0" smtClean="0"/>
              <a:t> girer.</a:t>
            </a:r>
          </a:p>
          <a:p>
            <a:endParaRPr lang="tr-TR" dirty="0" smtClean="0"/>
          </a:p>
          <a:p>
            <a:r>
              <a:rPr lang="tr-TR" dirty="0" smtClean="0"/>
              <a:t>Normal koşullarda her iki yol da aktiftir. Ancak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</a:t>
            </a:r>
            <a:r>
              <a:rPr lang="tr-TR" dirty="0" smtClean="0"/>
              <a:t> devam ettikçe, açığa çıkan </a:t>
            </a:r>
            <a:r>
              <a:rPr lang="tr-TR" dirty="0" err="1" smtClean="0"/>
              <a:t>NADH’lar</a:t>
            </a:r>
            <a:r>
              <a:rPr lang="tr-TR" dirty="0" smtClean="0"/>
              <a:t> nedeniyle TCA </a:t>
            </a:r>
            <a:r>
              <a:rPr lang="tr-TR" dirty="0" err="1" smtClean="0"/>
              <a:t>siklusu</a:t>
            </a:r>
            <a:r>
              <a:rPr lang="tr-TR" dirty="0" smtClean="0"/>
              <a:t> baskılanmaya başlar.</a:t>
            </a:r>
          </a:p>
          <a:p>
            <a:endParaRPr lang="tr-TR" dirty="0" smtClean="0"/>
          </a:p>
          <a:p>
            <a:r>
              <a:rPr lang="tr-TR" dirty="0" smtClean="0"/>
              <a:t>Bu nedenle uzamış açlıkta ve </a:t>
            </a:r>
            <a:r>
              <a:rPr lang="tr-TR" dirty="0" err="1" smtClean="0"/>
              <a:t>insülin</a:t>
            </a:r>
            <a:r>
              <a:rPr lang="tr-TR" dirty="0" smtClean="0"/>
              <a:t> yetersizliğinde/yokluğunda, yüksek düzeyde uzun süre devam eden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oksidasyonun</a:t>
            </a:r>
            <a:r>
              <a:rPr lang="tr-TR" dirty="0" smtClean="0"/>
              <a:t> neticesinde </a:t>
            </a:r>
            <a:r>
              <a:rPr lang="tr-TR" dirty="0" err="1" smtClean="0"/>
              <a:t>ketogenez</a:t>
            </a:r>
            <a:r>
              <a:rPr lang="tr-TR" dirty="0" smtClean="0"/>
              <a:t> belirginleşir ve çok miktarda keton cismi üretilir.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3613" y="0"/>
            <a:ext cx="4676775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/>
          <a:lstStyle/>
          <a:p>
            <a:r>
              <a:rPr lang="tr-TR" dirty="0" smtClean="0"/>
              <a:t>Keton Cisimleri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4618856" cy="4525963"/>
          </a:xfrm>
        </p:spPr>
        <p:txBody>
          <a:bodyPr/>
          <a:lstStyle/>
          <a:p>
            <a:r>
              <a:rPr lang="tr-TR" dirty="0" err="1" smtClean="0"/>
              <a:t>Asetoasetat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Beta-</a:t>
            </a:r>
            <a:r>
              <a:rPr lang="tr-TR" dirty="0" err="1" smtClean="0"/>
              <a:t>hidroksibütirat</a:t>
            </a:r>
            <a:r>
              <a:rPr lang="tr-TR" dirty="0" smtClean="0"/>
              <a:t> </a:t>
            </a:r>
          </a:p>
          <a:p>
            <a:endParaRPr lang="tr-TR" dirty="0" smtClean="0"/>
          </a:p>
          <a:p>
            <a:r>
              <a:rPr lang="tr-TR" dirty="0" smtClean="0"/>
              <a:t>Aseton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4950" y="990600"/>
            <a:ext cx="38290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440160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Asetoasetatın</a:t>
            </a:r>
            <a:r>
              <a:rPr lang="tr-TR" dirty="0" smtClean="0"/>
              <a:t> </a:t>
            </a:r>
            <a:r>
              <a:rPr lang="tr-TR" dirty="0" err="1" smtClean="0"/>
              <a:t>spontan</a:t>
            </a:r>
            <a:r>
              <a:rPr lang="tr-TR" dirty="0" smtClean="0"/>
              <a:t> </a:t>
            </a:r>
            <a:r>
              <a:rPr lang="tr-TR" dirty="0" err="1" smtClean="0"/>
              <a:t>dekarboksilasyonu</a:t>
            </a:r>
            <a:r>
              <a:rPr lang="tr-TR" dirty="0" smtClean="0"/>
              <a:t> ile aseton; </a:t>
            </a:r>
            <a:r>
              <a:rPr lang="tr-TR" dirty="0" err="1" smtClean="0"/>
              <a:t>enzimatik</a:t>
            </a:r>
            <a:r>
              <a:rPr lang="tr-TR" dirty="0" smtClean="0"/>
              <a:t> indirgenmesi ile de Beta-</a:t>
            </a:r>
            <a:r>
              <a:rPr lang="tr-TR" dirty="0" err="1" smtClean="0"/>
              <a:t>hidroksibütirat</a:t>
            </a:r>
            <a:r>
              <a:rPr lang="tr-TR" dirty="0" smtClean="0"/>
              <a:t> ortaya çıkar.</a:t>
            </a:r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29508"/>
            <a:ext cx="5904656" cy="442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438" y="1243013"/>
            <a:ext cx="82391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Keton cisimlerinin artışına </a:t>
            </a:r>
            <a:r>
              <a:rPr lang="tr-TR" dirty="0" err="1" smtClean="0"/>
              <a:t>ketoz</a:t>
            </a:r>
            <a:r>
              <a:rPr lang="tr-TR" dirty="0" smtClean="0"/>
              <a:t>; aşırı miktarda üretilip kanın </a:t>
            </a:r>
            <a:r>
              <a:rPr lang="tr-TR" dirty="0" err="1" smtClean="0"/>
              <a:t>pH’sını</a:t>
            </a:r>
            <a:r>
              <a:rPr lang="tr-TR" dirty="0" smtClean="0"/>
              <a:t> düşürmelerine </a:t>
            </a:r>
            <a:r>
              <a:rPr lang="tr-TR" dirty="0" err="1" smtClean="0"/>
              <a:t>ketoasidoz</a:t>
            </a:r>
            <a:r>
              <a:rPr lang="tr-TR" dirty="0" smtClean="0"/>
              <a:t> denir.</a:t>
            </a:r>
          </a:p>
          <a:p>
            <a:endParaRPr lang="tr-TR" dirty="0" smtClean="0"/>
          </a:p>
          <a:p>
            <a:r>
              <a:rPr lang="tr-TR" dirty="0" smtClean="0"/>
              <a:t>Aseton uçucu bir moleküldür, akciğerler yoluyla da atılabilir. Enerji kaynağı olarak kullanılamaz.</a:t>
            </a:r>
          </a:p>
          <a:p>
            <a:endParaRPr lang="tr-TR" dirty="0" smtClean="0"/>
          </a:p>
          <a:p>
            <a:r>
              <a:rPr lang="tr-TR" dirty="0" smtClean="0"/>
              <a:t>Diğer keton cisimleri </a:t>
            </a:r>
            <a:r>
              <a:rPr lang="tr-TR" dirty="0" err="1" smtClean="0"/>
              <a:t>asetil</a:t>
            </a:r>
            <a:r>
              <a:rPr lang="tr-TR" dirty="0" smtClean="0"/>
              <a:t>-</a:t>
            </a:r>
            <a:r>
              <a:rPr lang="tr-TR" dirty="0" err="1" smtClean="0"/>
              <a:t>CoA’ya</a:t>
            </a:r>
            <a:r>
              <a:rPr lang="tr-TR" dirty="0" smtClean="0"/>
              <a:t> dönüştürülerek enerji kaynağı olarak kullanılabilir.</a:t>
            </a:r>
          </a:p>
          <a:p>
            <a:endParaRPr lang="tr-TR" dirty="0" smtClean="0"/>
          </a:p>
          <a:p>
            <a:r>
              <a:rPr lang="tr-TR" dirty="0" smtClean="0"/>
              <a:t>Keton cisimlerini karaciğer üretir; fakat kendisi kullanamaz. </a:t>
            </a:r>
            <a:r>
              <a:rPr lang="tr-TR" smtClean="0"/>
              <a:t>Çünkü süksinil </a:t>
            </a:r>
            <a:r>
              <a:rPr lang="tr-TR" dirty="0" err="1" smtClean="0"/>
              <a:t>CoA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aktivitesinden yoksundur.</a:t>
            </a:r>
          </a:p>
          <a:p>
            <a:endParaRPr lang="tr-TR" dirty="0" smtClean="0"/>
          </a:p>
          <a:p>
            <a:r>
              <a:rPr lang="tr-TR" dirty="0" smtClean="0"/>
              <a:t>Açlıkta beynin temel enerji yakıtı keton cisimleridir.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5"/>
            <a:ext cx="8229600" cy="1584177"/>
          </a:xfrm>
        </p:spPr>
        <p:txBody>
          <a:bodyPr/>
          <a:lstStyle/>
          <a:p>
            <a:r>
              <a:rPr lang="tr-TR" dirty="0" smtClean="0"/>
              <a:t>Ekstra-</a:t>
            </a:r>
            <a:r>
              <a:rPr lang="tr-TR" dirty="0" err="1" smtClean="0"/>
              <a:t>hepatik</a:t>
            </a:r>
            <a:r>
              <a:rPr lang="tr-TR" dirty="0" smtClean="0"/>
              <a:t> dokular keton cisimlerini bir enerji kaynağı olarak kullanabilir.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39544"/>
            <a:ext cx="9144000" cy="481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1944216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Günümüzde, beslenmede, </a:t>
            </a:r>
            <a:r>
              <a:rPr lang="tr-TR" dirty="0" err="1" smtClean="0"/>
              <a:t>cis</a:t>
            </a:r>
            <a:r>
              <a:rPr lang="tr-TR" dirty="0" smtClean="0"/>
              <a:t> konfigürasyonuna sahip doymamış yağ asitlerine göre, </a:t>
            </a:r>
            <a:r>
              <a:rPr lang="tr-TR" b="1" dirty="0" smtClean="0"/>
              <a:t>doymuş ve trans yağ asitlerinin daha fazla tüketilmesi</a:t>
            </a:r>
            <a:r>
              <a:rPr lang="tr-TR" dirty="0" smtClean="0"/>
              <a:t>, hücre </a:t>
            </a:r>
            <a:r>
              <a:rPr lang="tr-TR" dirty="0" err="1" smtClean="0"/>
              <a:t>membranlarının</a:t>
            </a:r>
            <a:r>
              <a:rPr lang="tr-TR" dirty="0" smtClean="0"/>
              <a:t> akışkanlığının azalmasına ve </a:t>
            </a:r>
            <a:r>
              <a:rPr lang="tr-TR" dirty="0" err="1" smtClean="0"/>
              <a:t>membran</a:t>
            </a:r>
            <a:r>
              <a:rPr lang="tr-TR" dirty="0" smtClean="0"/>
              <a:t> fonksiyonlarının bozulmasına yol açmıştır.</a:t>
            </a:r>
            <a:endParaRPr lang="tr-TR" dirty="0"/>
          </a:p>
        </p:txBody>
      </p:sp>
      <p:graphicFrame>
        <p:nvGraphicFramePr>
          <p:cNvPr id="4" name="3 İçerik Yer Tutucusu"/>
          <p:cNvGraphicFramePr>
            <a:graphicFrameLocks/>
          </p:cNvGraphicFramePr>
          <p:nvPr/>
        </p:nvGraphicFramePr>
        <p:xfrm>
          <a:off x="683568" y="2332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err="1" smtClean="0"/>
              <a:t>Fosfolipit</a:t>
            </a:r>
            <a:r>
              <a:rPr lang="tr-TR" dirty="0" smtClean="0"/>
              <a:t> Sentezi</a:t>
            </a: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466728" cy="4525963"/>
          </a:xfrm>
        </p:spPr>
        <p:txBody>
          <a:bodyPr/>
          <a:lstStyle/>
          <a:p>
            <a:r>
              <a:rPr lang="tr-TR" dirty="0" err="1" smtClean="0"/>
              <a:t>Fosfatidik</a:t>
            </a:r>
            <a:r>
              <a:rPr lang="tr-TR" dirty="0" smtClean="0"/>
              <a:t> asit, </a:t>
            </a:r>
            <a:r>
              <a:rPr lang="tr-TR" dirty="0" err="1" smtClean="0"/>
              <a:t>gliserol</a:t>
            </a:r>
            <a:r>
              <a:rPr lang="tr-TR" dirty="0" smtClean="0"/>
              <a:t> fosfat ve 2 adet yağ </a:t>
            </a:r>
            <a:r>
              <a:rPr lang="tr-TR" dirty="0" err="1" smtClean="0"/>
              <a:t>açil</a:t>
            </a:r>
            <a:r>
              <a:rPr lang="tr-TR" dirty="0" smtClean="0"/>
              <a:t> </a:t>
            </a:r>
            <a:r>
              <a:rPr lang="tr-TR" dirty="0" err="1" smtClean="0"/>
              <a:t>CoA</a:t>
            </a:r>
            <a:r>
              <a:rPr lang="tr-TR" dirty="0" smtClean="0"/>
              <a:t> molekülünden sentezlenir.</a:t>
            </a:r>
            <a:endParaRPr lang="tr-TR" dirty="0"/>
          </a:p>
        </p:txBody>
      </p:sp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-1"/>
            <a:ext cx="279863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4664"/>
            <a:ext cx="4186808" cy="5721499"/>
          </a:xfrm>
        </p:spPr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Gliserofosfolipit</a:t>
            </a:r>
            <a:r>
              <a:rPr lang="tr-TR" dirty="0" smtClean="0"/>
              <a:t> sentezinde, ya </a:t>
            </a:r>
            <a:r>
              <a:rPr lang="tr-TR" dirty="0" err="1" smtClean="0"/>
              <a:t>diaçilgliserol</a:t>
            </a:r>
            <a:r>
              <a:rPr lang="tr-TR" dirty="0" smtClean="0"/>
              <a:t> ya da alkol, CDP bağlanarak aktive edilir.</a:t>
            </a:r>
          </a:p>
        </p:txBody>
      </p:sp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7048" y="0"/>
            <a:ext cx="3636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Seramid</a:t>
            </a:r>
            <a:r>
              <a:rPr lang="tr-TR" dirty="0" smtClean="0"/>
              <a:t> Sentezi</a:t>
            </a:r>
            <a:endParaRPr lang="tr-TR" dirty="0"/>
          </a:p>
        </p:txBody>
      </p:sp>
      <p:sp>
        <p:nvSpPr>
          <p:cNvPr id="5" name="2 İçerik Yer Tutucusu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2016225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Sfingozin</a:t>
            </a:r>
            <a:r>
              <a:rPr lang="tr-TR" dirty="0" smtClean="0"/>
              <a:t>, serin ve palmitik asitten oluşmuş bir moleküldür.</a:t>
            </a:r>
          </a:p>
          <a:p>
            <a:endParaRPr lang="tr-TR" dirty="0" smtClean="0"/>
          </a:p>
          <a:p>
            <a:r>
              <a:rPr lang="tr-TR" dirty="0" smtClean="0"/>
              <a:t>1 yağ asidinin </a:t>
            </a:r>
            <a:r>
              <a:rPr lang="tr-TR" dirty="0" err="1" smtClean="0"/>
              <a:t>sfingozine</a:t>
            </a:r>
            <a:r>
              <a:rPr lang="tr-TR" dirty="0" smtClean="0"/>
              <a:t> </a:t>
            </a:r>
            <a:r>
              <a:rPr lang="tr-TR" dirty="0" err="1" smtClean="0"/>
              <a:t>amid</a:t>
            </a:r>
            <a:r>
              <a:rPr lang="tr-TR" dirty="0" smtClean="0"/>
              <a:t> bağı ile bağlanması sonucu </a:t>
            </a:r>
            <a:r>
              <a:rPr lang="tr-TR" dirty="0" err="1" smtClean="0"/>
              <a:t>seramid</a:t>
            </a:r>
            <a:r>
              <a:rPr lang="tr-TR" dirty="0" smtClean="0"/>
              <a:t> ortaya çıkar.</a:t>
            </a:r>
          </a:p>
          <a:p>
            <a:endParaRPr lang="tr-TR" dirty="0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068960"/>
            <a:ext cx="9144000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2348880"/>
            <a:ext cx="7668344" cy="1440160"/>
          </a:xfrm>
        </p:spPr>
        <p:txBody>
          <a:bodyPr>
            <a:normAutofit/>
          </a:bodyPr>
          <a:lstStyle/>
          <a:p>
            <a:r>
              <a:rPr lang="tr-TR" dirty="0" err="1" smtClean="0"/>
              <a:t>Fosfolipitlerin</a:t>
            </a:r>
            <a:r>
              <a:rPr lang="tr-TR" dirty="0" smtClean="0"/>
              <a:t> Parçalanması</a:t>
            </a:r>
            <a:endParaRPr lang="tr-TR" dirty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576064"/>
          </a:xfrm>
        </p:spPr>
        <p:txBody>
          <a:bodyPr>
            <a:normAutofit fontScale="70000" lnSpcReduction="20000"/>
          </a:bodyPr>
          <a:lstStyle/>
          <a:p>
            <a:r>
              <a:rPr lang="tr-TR" dirty="0" err="1" smtClean="0"/>
              <a:t>Fosfolipazlar</a:t>
            </a:r>
            <a:r>
              <a:rPr lang="tr-TR" dirty="0" smtClean="0"/>
              <a:t>, </a:t>
            </a:r>
            <a:r>
              <a:rPr lang="tr-TR" dirty="0" err="1" smtClean="0"/>
              <a:t>fosfogliseritlerin</a:t>
            </a:r>
            <a:r>
              <a:rPr lang="tr-TR" dirty="0" smtClean="0"/>
              <a:t> ester bağlarını parçalar.</a:t>
            </a:r>
            <a:endParaRPr lang="tr-TR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395536" y="4077072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Fosfolipaz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B; hem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</a:t>
            </a:r>
            <a:r>
              <a:rPr kumimoji="0" lang="tr-T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hem A</a:t>
            </a:r>
            <a:r>
              <a:rPr kumimoji="0" lang="tr-T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aktivitesine sahiptir. </a:t>
            </a:r>
            <a:r>
              <a:rPr lang="tr-TR" sz="3200" noProof="0" dirty="0" smtClean="0">
                <a:latin typeface="Comic Sans MS" pitchFamily="66" charset="0"/>
              </a:rPr>
              <a:t> Bir </a:t>
            </a:r>
            <a:r>
              <a:rPr lang="tr-TR" sz="3200" noProof="0" dirty="0" err="1" smtClean="0">
                <a:latin typeface="Comic Sans MS" pitchFamily="66" charset="0"/>
              </a:rPr>
              <a:t>gliserofosfolipidin</a:t>
            </a:r>
            <a:r>
              <a:rPr lang="tr-TR" sz="3200" noProof="0" dirty="0" smtClean="0">
                <a:latin typeface="Comic Sans MS" pitchFamily="66" charset="0"/>
              </a:rPr>
              <a:t> 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1. veya 2. karbonundan yağ asidinin çıkarılması ile ortaya çıkan yapıya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lizofosfogliserit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adı verilir.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Fosfolipaz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C;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Gq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proteininin GTP bağlı alfa ünitesi tarafından aktive edilir ve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fosfatidiliozitol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4,5-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bisfosfatı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(PIP</a:t>
            </a:r>
            <a:r>
              <a:rPr kumimoji="0" lang="tr-T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2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) parçalayarak,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diaçilgliserol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(DAG) ve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inozitol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1,4,5-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trifosfat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(IP</a:t>
            </a:r>
            <a:r>
              <a:rPr kumimoji="0" lang="tr-TR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3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) açığa çıkarır.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Fosfoliaz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 başlıca 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bikilerde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bulunur. Ancak memelilerde bulunan </a:t>
            </a:r>
            <a:r>
              <a:rPr lang="tr-TR" sz="3200" dirty="0" smtClean="0">
                <a:latin typeface="Comic Sans MS" pitchFamily="66" charset="0"/>
              </a:rPr>
              <a:t>f</a:t>
            </a:r>
            <a:r>
              <a:rPr kumimoji="0" lang="tr-TR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osfolipaz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 de birçok fizyolojik ve patolojik süreçte rol oynar.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600200"/>
            <a:ext cx="3528392" cy="4525963"/>
          </a:xfrm>
        </p:spPr>
        <p:txBody>
          <a:bodyPr>
            <a:normAutofit/>
          </a:bodyPr>
          <a:lstStyle/>
          <a:p>
            <a:r>
              <a:rPr lang="tr-TR" dirty="0" err="1" smtClean="0"/>
              <a:t>Niemann</a:t>
            </a:r>
            <a:r>
              <a:rPr lang="tr-TR" dirty="0" smtClean="0"/>
              <a:t>-</a:t>
            </a:r>
            <a:r>
              <a:rPr lang="tr-TR" dirty="0" err="1" smtClean="0"/>
              <a:t>Pick</a:t>
            </a:r>
            <a:r>
              <a:rPr lang="tr-TR" dirty="0" smtClean="0"/>
              <a:t> hastalığı, </a:t>
            </a:r>
            <a:r>
              <a:rPr lang="tr-TR" dirty="0" err="1" smtClean="0"/>
              <a:t>otozomal</a:t>
            </a:r>
            <a:r>
              <a:rPr lang="tr-TR" dirty="0" smtClean="0"/>
              <a:t> resesif bir hastalıktır ve </a:t>
            </a:r>
            <a:r>
              <a:rPr lang="tr-TR" dirty="0" err="1" smtClean="0"/>
              <a:t>sfingomiyelinaz</a:t>
            </a:r>
            <a:r>
              <a:rPr lang="tr-TR" dirty="0" smtClean="0"/>
              <a:t> eksikliğinden kaynaklanır.</a:t>
            </a:r>
            <a:endParaRPr lang="tr-TR" dirty="0"/>
          </a:p>
        </p:txBody>
      </p:sp>
      <p:pic>
        <p:nvPicPr>
          <p:cNvPr id="157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5237" y="0"/>
            <a:ext cx="52987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err="1" smtClean="0"/>
              <a:t>Glikolipitlerin</a:t>
            </a:r>
            <a:r>
              <a:rPr lang="tr-TR" dirty="0" smtClean="0"/>
              <a:t> Sentezi</a:t>
            </a:r>
            <a:endParaRPr lang="tr-TR" dirty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Glikolipit</a:t>
            </a:r>
            <a:r>
              <a:rPr lang="tr-TR" dirty="0" smtClean="0"/>
              <a:t> sentezi, </a:t>
            </a:r>
            <a:r>
              <a:rPr lang="tr-TR" dirty="0" err="1" smtClean="0"/>
              <a:t>glikozil</a:t>
            </a:r>
            <a:r>
              <a:rPr lang="tr-TR" dirty="0" smtClean="0"/>
              <a:t> </a:t>
            </a:r>
            <a:r>
              <a:rPr lang="tr-TR" dirty="0" err="1" smtClean="0"/>
              <a:t>transferazlar</a:t>
            </a:r>
            <a:r>
              <a:rPr lang="tr-TR" dirty="0" smtClean="0"/>
              <a:t> adı verilen enzimler aracılığıyla, </a:t>
            </a:r>
            <a:r>
              <a:rPr lang="tr-TR" dirty="0" err="1" smtClean="0"/>
              <a:t>Golgi’de</a:t>
            </a:r>
            <a:r>
              <a:rPr lang="tr-TR" dirty="0" smtClean="0"/>
              <a:t> meydana gelir.</a:t>
            </a:r>
          </a:p>
          <a:p>
            <a:endParaRPr lang="tr-TR" dirty="0" smtClean="0"/>
          </a:p>
          <a:p>
            <a:r>
              <a:rPr lang="tr-TR" dirty="0" err="1" smtClean="0"/>
              <a:t>Sülfatitler</a:t>
            </a:r>
            <a:r>
              <a:rPr lang="tr-TR" dirty="0" smtClean="0"/>
              <a:t>, </a:t>
            </a:r>
            <a:r>
              <a:rPr lang="tr-TR" dirty="0" err="1" smtClean="0"/>
              <a:t>sulfotransferaz</a:t>
            </a:r>
            <a:r>
              <a:rPr lang="tr-TR" dirty="0" smtClean="0"/>
              <a:t> enzimi tarafından </a:t>
            </a:r>
            <a:r>
              <a:rPr lang="tr-TR" dirty="0" err="1" smtClean="0"/>
              <a:t>galaktoserebrozitten</a:t>
            </a:r>
            <a:r>
              <a:rPr lang="tr-TR" dirty="0" smtClean="0"/>
              <a:t> sentezlenir.</a:t>
            </a:r>
          </a:p>
          <a:p>
            <a:pPr>
              <a:buNone/>
            </a:pPr>
            <a:endParaRPr lang="tr-TR" dirty="0" smtClean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err="1" smtClean="0"/>
              <a:t>Glikolipitlerin</a:t>
            </a:r>
            <a:r>
              <a:rPr lang="tr-TR" dirty="0" smtClean="0"/>
              <a:t> Parçalanması</a:t>
            </a:r>
            <a:endParaRPr lang="tr-T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Numaralandırma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/>
          </a:bodyPr>
          <a:lstStyle/>
          <a:p>
            <a:r>
              <a:rPr lang="tr-TR" dirty="0" smtClean="0"/>
              <a:t>Yağ asitlerinde karboksilik asidin karbonu 1 numaralı karbon atomudur. </a:t>
            </a:r>
          </a:p>
          <a:p>
            <a:endParaRPr lang="tr-TR" dirty="0" smtClean="0"/>
          </a:p>
          <a:p>
            <a:r>
              <a:rPr lang="tr-TR" dirty="0" smtClean="0"/>
              <a:t>Toplam karbon atomu sayısı ile çift bağ sayısı arasında “iki nokta (</a:t>
            </a:r>
            <a:r>
              <a:rPr lang="tr-TR" dirty="0" smtClean="0">
                <a:sym typeface="Wingdings" pitchFamily="2" charset="2"/>
              </a:rPr>
              <a:t>:)</a:t>
            </a:r>
            <a:r>
              <a:rPr lang="tr-TR" dirty="0" smtClean="0"/>
              <a:t>” bulunur. </a:t>
            </a:r>
          </a:p>
          <a:p>
            <a:endParaRPr lang="tr-TR" dirty="0" smtClean="0"/>
          </a:p>
          <a:p>
            <a:r>
              <a:rPr lang="tr-TR" dirty="0" smtClean="0"/>
              <a:t>Çift bağların pozisyonu; karboksilik asit karbonundan itibaren karbonlar arası bağlar sayılarak, parantez içinde belirtilir.</a:t>
            </a:r>
            <a:endParaRPr lang="tr-TR" dirty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Sfingolipitlerin</a:t>
            </a:r>
            <a:r>
              <a:rPr lang="tr-TR" dirty="0" smtClean="0"/>
              <a:t> yıkımında bir sorun olması halinde, </a:t>
            </a:r>
            <a:r>
              <a:rPr lang="tr-TR" dirty="0" err="1" smtClean="0"/>
              <a:t>sfingolipidozlar</a:t>
            </a:r>
            <a:r>
              <a:rPr lang="tr-TR" dirty="0" smtClean="0"/>
              <a:t> olarak adlandırılan </a:t>
            </a:r>
            <a:r>
              <a:rPr lang="tr-TR" dirty="0" err="1" smtClean="0"/>
              <a:t>lizozomal</a:t>
            </a:r>
            <a:r>
              <a:rPr lang="tr-TR" dirty="0" smtClean="0"/>
              <a:t> lipit depo hastalıkları ortaya çıkar.</a:t>
            </a:r>
          </a:p>
          <a:p>
            <a:endParaRPr lang="tr-TR" dirty="0" smtClean="0"/>
          </a:p>
          <a:p>
            <a:r>
              <a:rPr lang="tr-TR" dirty="0" err="1" smtClean="0"/>
              <a:t>Fabry</a:t>
            </a:r>
            <a:r>
              <a:rPr lang="tr-TR" dirty="0" smtClean="0"/>
              <a:t> hastalığı hariç, </a:t>
            </a:r>
            <a:r>
              <a:rPr lang="tr-TR" dirty="0" err="1" smtClean="0"/>
              <a:t>sfingolipidozlar</a:t>
            </a:r>
            <a:r>
              <a:rPr lang="tr-TR" dirty="0" smtClean="0"/>
              <a:t>, </a:t>
            </a:r>
            <a:r>
              <a:rPr lang="tr-TR" dirty="0" err="1" smtClean="0"/>
              <a:t>otozomal</a:t>
            </a:r>
            <a:r>
              <a:rPr lang="tr-TR" dirty="0" smtClean="0"/>
              <a:t> resesif hastalıklardır. </a:t>
            </a:r>
            <a:r>
              <a:rPr lang="tr-TR" dirty="0" err="1" smtClean="0"/>
              <a:t>Fabry</a:t>
            </a:r>
            <a:r>
              <a:rPr lang="tr-TR" dirty="0" smtClean="0"/>
              <a:t> hastalığı </a:t>
            </a:r>
            <a:r>
              <a:rPr lang="tr-TR" dirty="0" err="1" smtClean="0"/>
              <a:t>X’e</a:t>
            </a:r>
            <a:r>
              <a:rPr lang="tr-TR" dirty="0" smtClean="0"/>
              <a:t> bağlı </a:t>
            </a:r>
            <a:r>
              <a:rPr lang="tr-TR" dirty="0" err="1" smtClean="0"/>
              <a:t>kalıtılır</a:t>
            </a:r>
            <a:r>
              <a:rPr lang="tr-TR" dirty="0" smtClean="0"/>
              <a:t>.</a:t>
            </a: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9746" name="Picture 2" descr="sfingolipidozlar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Kolesterol Sentezi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985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89112" y="0"/>
            <a:ext cx="3754888" cy="4725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2 İçerik Yer Tutucusu"/>
          <p:cNvSpPr>
            <a:spLocks noGrp="1"/>
          </p:cNvSpPr>
          <p:nvPr>
            <p:ph idx="1"/>
          </p:nvPr>
        </p:nvSpPr>
        <p:spPr>
          <a:xfrm>
            <a:off x="4860032" y="4869160"/>
            <a:ext cx="4283968" cy="1988840"/>
          </a:xfrm>
        </p:spPr>
        <p:txBody>
          <a:bodyPr>
            <a:normAutofit fontScale="70000" lnSpcReduction="20000"/>
          </a:bodyPr>
          <a:lstStyle/>
          <a:p>
            <a:r>
              <a:rPr lang="tr-TR" dirty="0" smtClean="0"/>
              <a:t>HMG </a:t>
            </a:r>
            <a:r>
              <a:rPr lang="tr-TR" dirty="0" err="1" smtClean="0"/>
              <a:t>CoA</a:t>
            </a:r>
            <a:r>
              <a:rPr lang="tr-TR" dirty="0" smtClean="0"/>
              <a:t> </a:t>
            </a:r>
            <a:r>
              <a:rPr lang="tr-TR" dirty="0" err="1" smtClean="0"/>
              <a:t>redüktaz</a:t>
            </a:r>
            <a:r>
              <a:rPr lang="tr-TR" dirty="0" smtClean="0"/>
              <a:t>, kolesterol sentezinde hız kısıtlayıcı basamaktır. </a:t>
            </a:r>
            <a:r>
              <a:rPr lang="tr-TR" dirty="0" err="1" smtClean="0"/>
              <a:t>Statin</a:t>
            </a:r>
            <a:r>
              <a:rPr lang="tr-TR" dirty="0" smtClean="0"/>
              <a:t> grubu ilaçlar, HMG </a:t>
            </a:r>
            <a:r>
              <a:rPr lang="tr-TR" dirty="0" err="1" smtClean="0"/>
              <a:t>CoA</a:t>
            </a:r>
            <a:r>
              <a:rPr lang="tr-TR" dirty="0" smtClean="0"/>
              <a:t> </a:t>
            </a:r>
            <a:r>
              <a:rPr lang="tr-TR" dirty="0" err="1" smtClean="0"/>
              <a:t>analoğu</a:t>
            </a:r>
            <a:r>
              <a:rPr lang="tr-TR" dirty="0" smtClean="0"/>
              <a:t> olup, bu enzimin yarışmalı inhibitörü olarak kolesterol sentezini azaltır.</a:t>
            </a:r>
            <a:endParaRPr lang="tr-TR" dirty="0"/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365104"/>
            <a:ext cx="8435280" cy="2232248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IPP, </a:t>
            </a:r>
            <a:r>
              <a:rPr lang="tr-TR" dirty="0" err="1" smtClean="0"/>
              <a:t>izoprenoid</a:t>
            </a:r>
            <a:r>
              <a:rPr lang="tr-TR" dirty="0" smtClean="0"/>
              <a:t> ailesinin </a:t>
            </a:r>
            <a:r>
              <a:rPr lang="tr-TR" dirty="0" err="1" smtClean="0"/>
              <a:t>prekürsörüdür</a:t>
            </a:r>
            <a:r>
              <a:rPr lang="tr-TR" dirty="0" smtClean="0"/>
              <a:t>. Kolesterol bir sterol </a:t>
            </a:r>
            <a:r>
              <a:rPr lang="tr-TR" dirty="0" err="1" smtClean="0"/>
              <a:t>izoprenoiddir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Bazı </a:t>
            </a:r>
            <a:r>
              <a:rPr lang="tr-TR" dirty="0" err="1" smtClean="0"/>
              <a:t>nonsterol</a:t>
            </a:r>
            <a:r>
              <a:rPr lang="tr-TR" dirty="0" smtClean="0"/>
              <a:t> </a:t>
            </a:r>
            <a:r>
              <a:rPr lang="tr-TR" dirty="0" err="1" smtClean="0"/>
              <a:t>izoprenoidler</a:t>
            </a:r>
            <a:r>
              <a:rPr lang="tr-TR" dirty="0" smtClean="0"/>
              <a:t>: </a:t>
            </a:r>
            <a:r>
              <a:rPr lang="tr-TR" dirty="0" err="1" smtClean="0"/>
              <a:t>dolikol</a:t>
            </a:r>
            <a:r>
              <a:rPr lang="tr-TR" dirty="0" smtClean="0"/>
              <a:t>, </a:t>
            </a:r>
            <a:r>
              <a:rPr lang="tr-TR" dirty="0" err="1" smtClean="0"/>
              <a:t>ubikuinon</a:t>
            </a:r>
            <a:r>
              <a:rPr lang="tr-TR" dirty="0" smtClean="0"/>
              <a:t>, </a:t>
            </a:r>
            <a:r>
              <a:rPr lang="tr-TR" dirty="0" err="1" smtClean="0"/>
              <a:t>koenzim</a:t>
            </a:r>
            <a:r>
              <a:rPr lang="tr-TR" dirty="0" smtClean="0"/>
              <a:t> Q.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422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39552" y="980728"/>
            <a:ext cx="3826768" cy="4853136"/>
          </a:xfrm>
        </p:spPr>
        <p:txBody>
          <a:bodyPr>
            <a:normAutofit/>
          </a:bodyPr>
          <a:lstStyle/>
          <a:p>
            <a:r>
              <a:rPr lang="tr-TR" dirty="0" err="1" smtClean="0"/>
              <a:t>Skualen</a:t>
            </a:r>
            <a:r>
              <a:rPr lang="tr-TR" dirty="0" smtClean="0"/>
              <a:t> lineerdir ve henüz halka yapısı oluşmamıştır.</a:t>
            </a:r>
          </a:p>
          <a:p>
            <a:endParaRPr lang="tr-TR" dirty="0" smtClean="0"/>
          </a:p>
          <a:p>
            <a:r>
              <a:rPr lang="tr-TR" dirty="0" err="1" smtClean="0"/>
              <a:t>Skualen</a:t>
            </a:r>
            <a:r>
              <a:rPr lang="tr-TR" dirty="0" smtClean="0"/>
              <a:t>, “tamamen </a:t>
            </a:r>
            <a:r>
              <a:rPr lang="tr-TR" dirty="0" err="1" smtClean="0"/>
              <a:t>defosforile</a:t>
            </a:r>
            <a:r>
              <a:rPr lang="tr-TR" dirty="0" smtClean="0"/>
              <a:t>” bir bileşiktir.</a:t>
            </a: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3" y="0"/>
            <a:ext cx="3923928" cy="6851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Lanosterol</a:t>
            </a:r>
            <a:r>
              <a:rPr lang="tr-TR" dirty="0" smtClean="0"/>
              <a:t>, kolesterol sentezi sırasında oluşan </a:t>
            </a:r>
            <a:r>
              <a:rPr lang="tr-TR" b="1" u="sng" dirty="0" smtClean="0"/>
              <a:t>ilk sterol</a:t>
            </a:r>
            <a:r>
              <a:rPr lang="tr-TR" dirty="0" smtClean="0"/>
              <a:t>dür; tipik </a:t>
            </a:r>
            <a:r>
              <a:rPr lang="tr-TR" dirty="0" err="1" smtClean="0"/>
              <a:t>steroit</a:t>
            </a:r>
            <a:r>
              <a:rPr lang="tr-TR" dirty="0" smtClean="0"/>
              <a:t> halka yapısı ve 3. karbona bağlı hidroksil grubu taşır.</a:t>
            </a:r>
          </a:p>
          <a:p>
            <a:endParaRPr lang="tr-TR" dirty="0" smtClean="0"/>
          </a:p>
          <a:p>
            <a:r>
              <a:rPr lang="tr-TR" dirty="0" err="1" smtClean="0"/>
              <a:t>Lanosterolün</a:t>
            </a:r>
            <a:r>
              <a:rPr lang="tr-TR" dirty="0" smtClean="0"/>
              <a:t> kolesterole dönüşümü çok basamaklı bir süreçtir.</a:t>
            </a:r>
            <a:endParaRPr lang="tr-TR" dirty="0"/>
          </a:p>
        </p:txBody>
      </p:sp>
      <p:pic>
        <p:nvPicPr>
          <p:cNvPr id="168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195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Kolesterolün Atılımı</a:t>
            </a:r>
            <a:endParaRPr lang="tr-TR" dirty="0"/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525963"/>
          </a:xfrm>
        </p:spPr>
        <p:txBody>
          <a:bodyPr/>
          <a:lstStyle/>
          <a:p>
            <a:r>
              <a:rPr lang="tr-TR" dirty="0" smtClean="0"/>
              <a:t>Kolesterol; ya safra asitlerine dönüştürülerek ya da doğrudan doğruya safraya atılarak uzaklaştırılır.</a:t>
            </a:r>
            <a:endParaRPr lang="tr-T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8233" y="0"/>
            <a:ext cx="32957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Safra Asitleri ve Safra Tuzları</a:t>
            </a:r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0"/>
            <a:ext cx="7200800" cy="3431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6200775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Safra asitleri, karaciğerde kolesterolden sentezlenir.</a:t>
            </a:r>
          </a:p>
          <a:p>
            <a:endParaRPr lang="tr-TR" dirty="0" smtClean="0"/>
          </a:p>
          <a:p>
            <a:r>
              <a:rPr lang="tr-TR" dirty="0" smtClean="0"/>
              <a:t>Kolesterolün </a:t>
            </a:r>
            <a:r>
              <a:rPr lang="tr-TR" dirty="0" err="1" smtClean="0"/>
              <a:t>steroit</a:t>
            </a:r>
            <a:r>
              <a:rPr lang="tr-TR" dirty="0" smtClean="0"/>
              <a:t> iskeletinde şu değişiklikler meydana getirilir:</a:t>
            </a:r>
          </a:p>
          <a:p>
            <a:pPr lvl="1"/>
            <a:r>
              <a:rPr lang="tr-TR" dirty="0" smtClean="0"/>
              <a:t>halka yapısına hidroksil grubu/grupları eklenir</a:t>
            </a:r>
          </a:p>
          <a:p>
            <a:pPr lvl="1"/>
            <a:r>
              <a:rPr lang="tr-TR" dirty="0" smtClean="0"/>
              <a:t>B halkasındaki çift bağ indirgenir</a:t>
            </a:r>
          </a:p>
          <a:p>
            <a:pPr lvl="1"/>
            <a:r>
              <a:rPr lang="tr-TR" dirty="0" smtClean="0"/>
              <a:t>hidrokarbon zinciri 3 karbon kadar kısaltılır</a:t>
            </a:r>
          </a:p>
          <a:p>
            <a:pPr lvl="1"/>
            <a:r>
              <a:rPr lang="tr-TR" dirty="0" smtClean="0"/>
              <a:t>zincirin sonunda karboksilik asit oluşturulur 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120680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Başlıca safra asitleri (</a:t>
            </a:r>
            <a:r>
              <a:rPr lang="tr-TR" dirty="0" err="1" smtClean="0"/>
              <a:t>primer</a:t>
            </a:r>
            <a:r>
              <a:rPr lang="tr-TR" dirty="0" smtClean="0"/>
              <a:t> safra asitleri)</a:t>
            </a:r>
          </a:p>
          <a:p>
            <a:pPr lvl="1"/>
            <a:r>
              <a:rPr lang="tr-TR" dirty="0" smtClean="0"/>
              <a:t>kolik asit (</a:t>
            </a:r>
            <a:r>
              <a:rPr lang="tr-TR" dirty="0" err="1" smtClean="0"/>
              <a:t>triol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keno</a:t>
            </a:r>
            <a:r>
              <a:rPr lang="tr-TR" dirty="0" smtClean="0"/>
              <a:t>*</a:t>
            </a:r>
            <a:r>
              <a:rPr lang="tr-TR" dirty="0" err="1" smtClean="0"/>
              <a:t>deoksikolik</a:t>
            </a:r>
            <a:r>
              <a:rPr lang="tr-TR" dirty="0" smtClean="0"/>
              <a:t> asit (</a:t>
            </a:r>
            <a:r>
              <a:rPr lang="tr-TR" dirty="0" err="1" smtClean="0"/>
              <a:t>diol</a:t>
            </a:r>
            <a:r>
              <a:rPr lang="tr-TR" dirty="0" smtClean="0"/>
              <a:t>)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Safra asitleri, proton kaybettiklerinde “tuz” olarak adlandırılır. Bağırsakta asit ve tuz oranı hemen hemen yarı yarıyadır.</a:t>
            </a:r>
          </a:p>
          <a:p>
            <a:endParaRPr lang="tr-TR" dirty="0" smtClean="0"/>
          </a:p>
          <a:p>
            <a:r>
              <a:rPr lang="tr-TR" dirty="0" smtClean="0"/>
              <a:t>Halka düzleminin aşağısında hidroksil grupları, yukarısında metil grupları bulunur. Böylece safra asitleri, </a:t>
            </a:r>
            <a:r>
              <a:rPr lang="tr-TR" dirty="0" err="1" smtClean="0"/>
              <a:t>amfipatik</a:t>
            </a:r>
            <a:r>
              <a:rPr lang="tr-TR" dirty="0" smtClean="0"/>
              <a:t> özellik göstererek yağları </a:t>
            </a:r>
            <a:r>
              <a:rPr lang="tr-TR" dirty="0" err="1" smtClean="0"/>
              <a:t>emülsifiye</a:t>
            </a:r>
            <a:r>
              <a:rPr lang="tr-TR" dirty="0" smtClean="0"/>
              <a:t> eder.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*ilk kez kazın safrasından izole edildiği için Yunanca </a:t>
            </a:r>
            <a:r>
              <a:rPr lang="tr-TR" dirty="0" err="1" smtClean="0"/>
              <a:t>keno</a:t>
            </a:r>
            <a:r>
              <a:rPr lang="tr-TR" dirty="0" smtClean="0"/>
              <a:t>- (kaz) ön eki almıştır.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ars.els-cdn.com/content/image/3-s2.0-B9780128008836000811-f81-07-97801280088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0"/>
            <a:ext cx="4448832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4000" cy="566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tr-TR" dirty="0" smtClean="0"/>
              <a:t>7-alfa-</a:t>
            </a:r>
            <a:r>
              <a:rPr lang="tr-TR" dirty="0" err="1" smtClean="0"/>
              <a:t>hidroksilaz</a:t>
            </a:r>
            <a:r>
              <a:rPr lang="tr-TR" dirty="0" smtClean="0"/>
              <a:t>, safra asidi sentezinde hız kısıtlayıcı basamaktır.</a:t>
            </a:r>
          </a:p>
          <a:p>
            <a:endParaRPr lang="tr-TR" dirty="0" smtClean="0"/>
          </a:p>
          <a:p>
            <a:r>
              <a:rPr lang="tr-TR" dirty="0" smtClean="0"/>
              <a:t>Safra asitleri, karaciğerde </a:t>
            </a:r>
            <a:r>
              <a:rPr lang="tr-TR" dirty="0" err="1" smtClean="0"/>
              <a:t>glisin</a:t>
            </a:r>
            <a:r>
              <a:rPr lang="tr-TR" dirty="0" smtClean="0"/>
              <a:t> ya da </a:t>
            </a:r>
            <a:r>
              <a:rPr lang="tr-TR" dirty="0" err="1" smtClean="0"/>
              <a:t>taurin</a:t>
            </a:r>
            <a:r>
              <a:rPr lang="tr-TR" dirty="0" smtClean="0"/>
              <a:t> ile </a:t>
            </a:r>
            <a:r>
              <a:rPr lang="tr-TR" dirty="0" err="1" smtClean="0"/>
              <a:t>konjuge</a:t>
            </a:r>
            <a:r>
              <a:rPr lang="tr-TR" dirty="0" smtClean="0"/>
              <a:t> edilir. Safrada sadece </a:t>
            </a:r>
            <a:r>
              <a:rPr lang="tr-TR" dirty="0" err="1" smtClean="0"/>
              <a:t>konjuge</a:t>
            </a:r>
            <a:r>
              <a:rPr lang="tr-TR" dirty="0" smtClean="0"/>
              <a:t> safra tuzları bulunur.</a:t>
            </a:r>
          </a:p>
          <a:p>
            <a:endParaRPr lang="tr-TR" dirty="0" smtClean="0"/>
          </a:p>
          <a:p>
            <a:r>
              <a:rPr lang="tr-TR" dirty="0" err="1" smtClean="0"/>
              <a:t>Konjugasyon</a:t>
            </a:r>
            <a:r>
              <a:rPr lang="tr-TR" dirty="0" smtClean="0"/>
              <a:t> işlemi sonucu oluşan uçlar, tamamen negatif yüklü halde bulunur. Bu nedenle, </a:t>
            </a:r>
            <a:r>
              <a:rPr lang="tr-TR" dirty="0" err="1" smtClean="0"/>
              <a:t>konjugasyon</a:t>
            </a:r>
            <a:r>
              <a:rPr lang="tr-TR" dirty="0" smtClean="0"/>
              <a:t> işlemi, safra tuzlarının yağları </a:t>
            </a:r>
            <a:r>
              <a:rPr lang="tr-TR" dirty="0" err="1" smtClean="0"/>
              <a:t>emülsifiye</a:t>
            </a:r>
            <a:r>
              <a:rPr lang="tr-TR" dirty="0" smtClean="0"/>
              <a:t> edebilme kabiliyetini güçlendirir. </a:t>
            </a:r>
            <a:endParaRPr lang="tr-TR" dirty="0"/>
          </a:p>
        </p:txBody>
      </p:sp>
    </p:spTree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4210" name="Picture 2" descr="conjugated bile acid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455818"/>
          </a:xfrm>
          <a:prstGeom prst="rect">
            <a:avLst/>
          </a:prstGeom>
          <a:noFill/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872" y="2780928"/>
            <a:ext cx="42737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36912"/>
            <a:ext cx="4310301" cy="31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611560" y="5877272"/>
            <a:ext cx="3556551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500" b="1" dirty="0" err="1" smtClean="0"/>
              <a:t>Glikokenodeoksikolik</a:t>
            </a:r>
            <a:r>
              <a:rPr lang="tr-TR" sz="2500" b="1" dirty="0" smtClean="0"/>
              <a:t> asit</a:t>
            </a:r>
            <a:endParaRPr lang="tr-TR" sz="2500" b="1" dirty="0"/>
          </a:p>
        </p:txBody>
      </p:sp>
    </p:spTree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Safra tuzları, hem kolesterolün bir </a:t>
            </a:r>
            <a:r>
              <a:rPr lang="tr-TR" dirty="0" err="1" smtClean="0"/>
              <a:t>metabolik</a:t>
            </a:r>
            <a:r>
              <a:rPr lang="tr-TR" dirty="0" smtClean="0"/>
              <a:t> ürünü olarak, hem de safrada kolesterolün çözücüsü olarak, vücuttan safra yoluyla kolesterol atılımını temin eder.</a:t>
            </a:r>
          </a:p>
          <a:p>
            <a:endParaRPr lang="tr-TR" dirty="0" smtClean="0"/>
          </a:p>
          <a:p>
            <a:r>
              <a:rPr lang="tr-TR" dirty="0" smtClean="0"/>
              <a:t>Bağırsak bakterileri, safra tuzlarını </a:t>
            </a:r>
            <a:r>
              <a:rPr lang="tr-TR" dirty="0" err="1" smtClean="0"/>
              <a:t>dekonjuge</a:t>
            </a:r>
            <a:r>
              <a:rPr lang="tr-TR" dirty="0" smtClean="0"/>
              <a:t> edebilir ve 7. karbondaki hidroksil grubunu çıkarabilir. Bu yolla </a:t>
            </a:r>
            <a:r>
              <a:rPr lang="tr-TR" dirty="0" err="1" smtClean="0"/>
              <a:t>sekonder</a:t>
            </a:r>
            <a:r>
              <a:rPr lang="tr-TR" dirty="0" smtClean="0"/>
              <a:t> safra asitleri/tuzları ortaya çıkar: </a:t>
            </a:r>
          </a:p>
          <a:p>
            <a:pPr lvl="1"/>
            <a:r>
              <a:rPr lang="tr-TR" dirty="0" smtClean="0"/>
              <a:t>kolik asit -&gt; </a:t>
            </a:r>
            <a:r>
              <a:rPr lang="tr-TR" dirty="0" err="1" smtClean="0"/>
              <a:t>deoksikolik</a:t>
            </a:r>
            <a:r>
              <a:rPr lang="tr-TR" dirty="0" smtClean="0"/>
              <a:t> asit</a:t>
            </a:r>
          </a:p>
          <a:p>
            <a:pPr lvl="1"/>
            <a:r>
              <a:rPr lang="tr-TR" dirty="0" err="1" smtClean="0"/>
              <a:t>kenodeoksikolik</a:t>
            </a:r>
            <a:r>
              <a:rPr lang="tr-TR" dirty="0" smtClean="0"/>
              <a:t> asit -&gt; </a:t>
            </a:r>
            <a:r>
              <a:rPr lang="tr-TR" dirty="0" err="1" smtClean="0"/>
              <a:t>litokolik</a:t>
            </a:r>
            <a:r>
              <a:rPr lang="tr-TR" dirty="0" smtClean="0"/>
              <a:t> asit</a:t>
            </a:r>
            <a:endParaRPr lang="tr-TR" dirty="0"/>
          </a:p>
        </p:txBody>
      </p:sp>
    </p:spTree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8021" t="19313" r="16712" b="15719"/>
          <a:stretch>
            <a:fillRect/>
          </a:stretch>
        </p:blipFill>
        <p:spPr bwMode="auto">
          <a:xfrm>
            <a:off x="0" y="908720"/>
            <a:ext cx="9144000" cy="44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Omega</a:t>
            </a:r>
            <a:r>
              <a:rPr lang="tr-TR" dirty="0" smtClean="0"/>
              <a:t> karbonu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Hidrokarbon zincirindeki son metil grubunun karbonuna, </a:t>
            </a:r>
            <a:r>
              <a:rPr lang="tr-TR" dirty="0" err="1" smtClean="0"/>
              <a:t>omega</a:t>
            </a:r>
            <a:r>
              <a:rPr lang="tr-TR" dirty="0" smtClean="0"/>
              <a:t>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) karbonu adı verilir.</a:t>
            </a:r>
          </a:p>
          <a:p>
            <a:endParaRPr lang="tr-TR" dirty="0" smtClean="0"/>
          </a:p>
          <a:p>
            <a:r>
              <a:rPr lang="tr-TR" dirty="0" smtClean="0"/>
              <a:t>Yağ asitleri, taşıdıkları çift bağın </a:t>
            </a:r>
            <a:r>
              <a:rPr lang="tr-TR" dirty="0" err="1" smtClean="0"/>
              <a:t>omega</a:t>
            </a:r>
            <a:r>
              <a:rPr lang="tr-TR" dirty="0" smtClean="0"/>
              <a:t> karbonundan uzaklığına göre de sınıflandırılabilir:</a:t>
            </a:r>
          </a:p>
          <a:p>
            <a:pPr lvl="1"/>
            <a:r>
              <a:rPr lang="tr-TR" dirty="0" err="1" smtClean="0"/>
              <a:t>Omega</a:t>
            </a:r>
            <a:r>
              <a:rPr lang="tr-TR" dirty="0" smtClean="0"/>
              <a:t>-3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-3, n-3) yağ asitleri</a:t>
            </a:r>
          </a:p>
          <a:p>
            <a:pPr lvl="1"/>
            <a:r>
              <a:rPr lang="tr-TR" dirty="0" err="1" smtClean="0"/>
              <a:t>Omega</a:t>
            </a:r>
            <a:r>
              <a:rPr lang="tr-TR" dirty="0" smtClean="0"/>
              <a:t>-6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-6, n-6) yağ asitleri</a:t>
            </a:r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0995" y="4005064"/>
            <a:ext cx="4853005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 cstate="print"/>
          <a:srcRect r="8548" b="1241"/>
          <a:stretch>
            <a:fillRect/>
          </a:stretch>
        </p:blipFill>
        <p:spPr bwMode="auto">
          <a:xfrm>
            <a:off x="0" y="692696"/>
            <a:ext cx="385192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996952"/>
            <a:ext cx="39338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2348880"/>
            <a:ext cx="3641774" cy="61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60648"/>
            <a:ext cx="4553719" cy="969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tr-TR" dirty="0" err="1" smtClean="0"/>
              <a:t>Omega</a:t>
            </a:r>
            <a:r>
              <a:rPr lang="tr-TR" dirty="0" smtClean="0"/>
              <a:t>-6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-6, n-6) yağ asidi</a:t>
            </a:r>
            <a:endParaRPr lang="tr-TR" dirty="0"/>
          </a:p>
        </p:txBody>
      </p:sp>
      <p:pic>
        <p:nvPicPr>
          <p:cNvPr id="59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5492203"/>
            <a:ext cx="3816425" cy="136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340768"/>
            <a:ext cx="55911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Omega</a:t>
            </a:r>
            <a:r>
              <a:rPr lang="tr-TR" dirty="0" smtClean="0"/>
              <a:t>-6 (</a:t>
            </a:r>
            <a:r>
              <a:rPr lang="el-GR" dirty="0" smtClean="0">
                <a:latin typeface="Cambria" pitchFamily="18" charset="0"/>
              </a:rPr>
              <a:t>ω</a:t>
            </a:r>
            <a:r>
              <a:rPr lang="tr-TR" dirty="0" smtClean="0"/>
              <a:t>-6, n-6) yağ asidi</a:t>
            </a:r>
            <a:endParaRPr lang="tr-TR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755839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 l="1899" t="48255"/>
          <a:stretch>
            <a:fillRect/>
          </a:stretch>
        </p:blipFill>
        <p:spPr bwMode="auto">
          <a:xfrm>
            <a:off x="0" y="5434062"/>
            <a:ext cx="9144000" cy="142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1"/>
            <a:ext cx="8229600" cy="2592288"/>
          </a:xfrm>
        </p:spPr>
        <p:txBody>
          <a:bodyPr>
            <a:normAutofit/>
          </a:bodyPr>
          <a:lstStyle/>
          <a:p>
            <a:r>
              <a:rPr lang="tr-TR" dirty="0" smtClean="0"/>
              <a:t>Günümüzde, beslenmede, </a:t>
            </a:r>
            <a:r>
              <a:rPr lang="tr-TR" dirty="0" err="1" smtClean="0"/>
              <a:t>omega</a:t>
            </a:r>
            <a:r>
              <a:rPr lang="tr-TR" dirty="0" smtClean="0"/>
              <a:t>-6 yağ asitlerinin çok fazla tüketilmesi ve </a:t>
            </a:r>
            <a:r>
              <a:rPr lang="tr-TR" dirty="0" err="1" smtClean="0"/>
              <a:t>omega</a:t>
            </a:r>
            <a:r>
              <a:rPr lang="tr-TR" dirty="0" smtClean="0"/>
              <a:t>-3 yağ asidi alımının azalması; </a:t>
            </a:r>
            <a:r>
              <a:rPr lang="tr-TR" dirty="0" err="1" smtClean="0"/>
              <a:t>allerjik</a:t>
            </a:r>
            <a:r>
              <a:rPr lang="tr-TR" dirty="0" smtClean="0"/>
              <a:t> ve iltihabi hastalıkların gelişme riskini artırmıştır.</a:t>
            </a:r>
            <a:endParaRPr lang="tr-TR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780928"/>
            <a:ext cx="6950177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Lipit Metabolizması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5328592"/>
          </a:xfrm>
        </p:spPr>
        <p:txBody>
          <a:bodyPr numCol="2">
            <a:normAutofit fontScale="92500" lnSpcReduction="20000"/>
          </a:bodyPr>
          <a:lstStyle/>
          <a:p>
            <a:r>
              <a:rPr lang="tr-TR" dirty="0" smtClean="0"/>
              <a:t>Lipitlerin Yapıları ve Genel Özellikleri</a:t>
            </a:r>
          </a:p>
          <a:p>
            <a:r>
              <a:rPr lang="tr-TR" dirty="0" smtClean="0"/>
              <a:t>Lipitlerin Sindirimi ve Emilimi</a:t>
            </a:r>
          </a:p>
          <a:p>
            <a:r>
              <a:rPr lang="tr-TR" dirty="0" smtClean="0"/>
              <a:t>Yağ Asitlerinin Sentezi</a:t>
            </a:r>
          </a:p>
          <a:p>
            <a:r>
              <a:rPr lang="tr-TR" dirty="0" smtClean="0"/>
              <a:t>Yağ Asitlerinin </a:t>
            </a:r>
            <a:r>
              <a:rPr lang="tr-TR" dirty="0" err="1" smtClean="0"/>
              <a:t>Oksidasyonu</a:t>
            </a:r>
            <a:endParaRPr lang="tr-TR" dirty="0" smtClean="0"/>
          </a:p>
          <a:p>
            <a:r>
              <a:rPr lang="tr-TR" dirty="0" smtClean="0"/>
              <a:t>Depo Yağların Sentezi</a:t>
            </a:r>
          </a:p>
          <a:p>
            <a:r>
              <a:rPr lang="tr-TR" dirty="0" smtClean="0"/>
              <a:t>Depo Yağların </a:t>
            </a:r>
            <a:r>
              <a:rPr lang="tr-TR" dirty="0" err="1" smtClean="0"/>
              <a:t>Mobilizasyonu</a:t>
            </a:r>
            <a:endParaRPr lang="tr-TR" dirty="0" smtClean="0"/>
          </a:p>
          <a:p>
            <a:r>
              <a:rPr lang="tr-TR" dirty="0" smtClean="0"/>
              <a:t>Keton Cisimleri</a:t>
            </a:r>
          </a:p>
          <a:p>
            <a:r>
              <a:rPr lang="tr-TR" dirty="0" err="1" smtClean="0"/>
              <a:t>Fosfolipit</a:t>
            </a:r>
            <a:r>
              <a:rPr lang="tr-TR" dirty="0" smtClean="0"/>
              <a:t> Sentezi</a:t>
            </a:r>
          </a:p>
          <a:p>
            <a:r>
              <a:rPr lang="tr-TR" dirty="0" err="1" smtClean="0"/>
              <a:t>Fosfolipitlerin</a:t>
            </a:r>
            <a:r>
              <a:rPr lang="tr-TR" dirty="0" smtClean="0"/>
              <a:t> Parçalanması</a:t>
            </a:r>
          </a:p>
          <a:p>
            <a:r>
              <a:rPr lang="tr-TR" dirty="0" err="1" smtClean="0"/>
              <a:t>Glikolipitlerin</a:t>
            </a:r>
            <a:r>
              <a:rPr lang="tr-TR" dirty="0" smtClean="0"/>
              <a:t> Sentezi</a:t>
            </a:r>
          </a:p>
          <a:p>
            <a:r>
              <a:rPr lang="tr-TR" dirty="0" err="1" smtClean="0"/>
              <a:t>Glikolipitlerin</a:t>
            </a:r>
            <a:r>
              <a:rPr lang="tr-TR" dirty="0" smtClean="0"/>
              <a:t> Parçalanması</a:t>
            </a:r>
          </a:p>
          <a:p>
            <a:r>
              <a:rPr lang="tr-TR" dirty="0" smtClean="0"/>
              <a:t>Kolesterol Sentezi</a:t>
            </a:r>
          </a:p>
          <a:p>
            <a:r>
              <a:rPr lang="tr-TR" dirty="0" smtClean="0"/>
              <a:t>Kolesterolün Atılımı</a:t>
            </a:r>
          </a:p>
          <a:p>
            <a:r>
              <a:rPr lang="tr-TR" dirty="0" smtClean="0"/>
              <a:t>Safra Asitleri ve Safra Tuzları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2) </a:t>
            </a:r>
            <a:r>
              <a:rPr lang="tr-TR" dirty="0" err="1" smtClean="0"/>
              <a:t>Triaçilgliseroller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(</a:t>
            </a:r>
            <a:r>
              <a:rPr lang="tr-TR" dirty="0" err="1" smtClean="0"/>
              <a:t>Nötral</a:t>
            </a:r>
            <a:r>
              <a:rPr lang="tr-TR" dirty="0" smtClean="0"/>
              <a:t> Yağlar)</a:t>
            </a:r>
            <a:br>
              <a:rPr lang="tr-TR" dirty="0" smtClean="0"/>
            </a:br>
            <a:r>
              <a:rPr lang="tr-TR" dirty="0" smtClean="0"/>
              <a:t>(Depo Yağlar) </a:t>
            </a:r>
            <a:endParaRPr lang="tr-T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Yağ asitleri, fizyolojik </a:t>
            </a:r>
            <a:r>
              <a:rPr lang="tr-TR" dirty="0" err="1" smtClean="0"/>
              <a:t>pH’da</a:t>
            </a:r>
            <a:r>
              <a:rPr lang="tr-TR" dirty="0" smtClean="0"/>
              <a:t> negatif yüklüdür (RCOO</a:t>
            </a:r>
            <a:r>
              <a:rPr lang="tr-TR" sz="4800" baseline="30000" dirty="0" smtClean="0"/>
              <a:t>-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 Yağ asitlerinin, ihtiyaç duyulduğunda yeniden temin edilmek üzere organizmada depolanabilmesi, </a:t>
            </a:r>
            <a:r>
              <a:rPr lang="tr-TR" dirty="0" err="1" smtClean="0"/>
              <a:t>triaçilgliserol</a:t>
            </a:r>
            <a:r>
              <a:rPr lang="tr-TR" dirty="0" smtClean="0"/>
              <a:t> molekülleri sayesinde gerçekleştirilir.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260648"/>
            <a:ext cx="4752528" cy="659735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Hidroksil grubunu (-OH) kaybetmiş aside, </a:t>
            </a:r>
            <a:r>
              <a:rPr lang="tr-TR" dirty="0" err="1" smtClean="0"/>
              <a:t>açil</a:t>
            </a:r>
            <a:r>
              <a:rPr lang="tr-TR" dirty="0" smtClean="0"/>
              <a:t> adı verilir.</a:t>
            </a:r>
          </a:p>
          <a:p>
            <a:endParaRPr lang="tr-TR" dirty="0" smtClean="0"/>
          </a:p>
          <a:p>
            <a:r>
              <a:rPr lang="tr-TR" dirty="0" err="1" smtClean="0"/>
              <a:t>Triaçilgliseroller</a:t>
            </a:r>
            <a:r>
              <a:rPr lang="tr-TR" dirty="0" smtClean="0"/>
              <a:t>, 3 yağ </a:t>
            </a:r>
            <a:r>
              <a:rPr lang="tr-TR" dirty="0" err="1" smtClean="0"/>
              <a:t>açilinin</a:t>
            </a:r>
            <a:r>
              <a:rPr lang="tr-TR" dirty="0" smtClean="0"/>
              <a:t>, ester bağları* yaparak </a:t>
            </a:r>
            <a:r>
              <a:rPr lang="tr-TR" dirty="0" err="1" smtClean="0"/>
              <a:t>gliserol</a:t>
            </a:r>
            <a:r>
              <a:rPr lang="tr-TR" dirty="0" smtClean="0"/>
              <a:t> molekülüne bağlanması sonucu meydana gelir.</a:t>
            </a:r>
          </a:p>
          <a:p>
            <a:endParaRPr lang="tr-TR" dirty="0" smtClean="0"/>
          </a:p>
          <a:p>
            <a:pPr>
              <a:buNone/>
            </a:pPr>
            <a:r>
              <a:rPr lang="tr-TR" dirty="0" smtClean="0"/>
              <a:t>*Ester bağı: Bir asidin hidroksil grubunun yerine, bir </a:t>
            </a:r>
            <a:r>
              <a:rPr lang="tr-TR" dirty="0" err="1" smtClean="0"/>
              <a:t>alk</a:t>
            </a:r>
            <a:r>
              <a:rPr lang="tr-TR" dirty="0" smtClean="0"/>
              <a:t>-</a:t>
            </a:r>
            <a:r>
              <a:rPr lang="tr-TR" dirty="0" err="1" smtClean="0"/>
              <a:t>olün</a:t>
            </a:r>
            <a:r>
              <a:rPr lang="tr-TR" dirty="0" smtClean="0"/>
              <a:t> (R-OH) </a:t>
            </a:r>
            <a:r>
              <a:rPr lang="tr-TR" dirty="0" err="1" smtClean="0"/>
              <a:t>alk</a:t>
            </a:r>
            <a:r>
              <a:rPr lang="tr-TR" dirty="0" smtClean="0"/>
              <a:t>-</a:t>
            </a:r>
            <a:r>
              <a:rPr lang="tr-TR" dirty="0" err="1" smtClean="0"/>
              <a:t>oksi</a:t>
            </a:r>
            <a:r>
              <a:rPr lang="tr-TR" dirty="0" smtClean="0"/>
              <a:t> (R-O-) grubunun geçmesi sonucu meydana gelen bağdır.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 cstate="print"/>
          <a:srcRect l="15199" t="16667" r="20204" b="8333"/>
          <a:stretch>
            <a:fillRect/>
          </a:stretch>
        </p:blipFill>
        <p:spPr bwMode="auto">
          <a:xfrm>
            <a:off x="6444208" y="260648"/>
            <a:ext cx="1584176" cy="167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163443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1725" y="4581128"/>
            <a:ext cx="348227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6812" t="35028" r="15566" b="11782"/>
          <a:stretch>
            <a:fillRect/>
          </a:stretch>
        </p:blipFill>
        <p:spPr bwMode="auto">
          <a:xfrm>
            <a:off x="1" y="-2"/>
            <a:ext cx="2555776" cy="4365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5496" t="36219" r="12920" b="27360"/>
          <a:stretch>
            <a:fillRect/>
          </a:stretch>
        </p:blipFill>
        <p:spPr bwMode="auto">
          <a:xfrm>
            <a:off x="0" y="4365104"/>
            <a:ext cx="2555776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4942" t="17516" r="13474" b="31297"/>
          <a:stretch>
            <a:fillRect/>
          </a:stretch>
        </p:blipFill>
        <p:spPr bwMode="auto">
          <a:xfrm>
            <a:off x="6228184" y="0"/>
            <a:ext cx="2915816" cy="388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66603" t="43109" r="14861" b="23422"/>
          <a:stretch>
            <a:fillRect/>
          </a:stretch>
        </p:blipFill>
        <p:spPr bwMode="auto">
          <a:xfrm>
            <a:off x="6228184" y="3861049"/>
            <a:ext cx="2915816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Metin kutusu"/>
          <p:cNvSpPr txBox="1"/>
          <p:nvPr/>
        </p:nvSpPr>
        <p:spPr>
          <a:xfrm>
            <a:off x="3131840" y="2132856"/>
            <a:ext cx="2659254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400" b="1" dirty="0" err="1" smtClean="0"/>
              <a:t>Triaçilgliserol</a:t>
            </a:r>
            <a:r>
              <a:rPr lang="tr-TR" sz="3400" b="1" dirty="0" smtClean="0"/>
              <a:t> </a:t>
            </a:r>
          </a:p>
          <a:p>
            <a:r>
              <a:rPr lang="tr-TR" sz="3400" b="1" dirty="0" smtClean="0"/>
              <a:t>   (</a:t>
            </a:r>
            <a:r>
              <a:rPr lang="tr-TR" sz="3400" b="1" dirty="0" err="1" smtClean="0"/>
              <a:t>Trigliserit</a:t>
            </a:r>
            <a:r>
              <a:rPr lang="tr-TR" sz="3400" b="1" dirty="0" smtClean="0"/>
              <a:t>)</a:t>
            </a:r>
          </a:p>
          <a:p>
            <a:r>
              <a:rPr lang="tr-TR" sz="3400" b="1" dirty="0" smtClean="0"/>
              <a:t>      Sentezi</a:t>
            </a:r>
            <a:endParaRPr lang="tr-TR" sz="3400" b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3) </a:t>
            </a:r>
            <a:r>
              <a:rPr lang="tr-TR" dirty="0" err="1" smtClean="0"/>
              <a:t>Fosfolipitler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Fosfolipitler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1"/>
            <a:ext cx="8229600" cy="1152128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tr-TR" dirty="0" err="1" smtClean="0"/>
              <a:t>Fosfolipitler</a:t>
            </a:r>
            <a:endParaRPr lang="tr-TR" dirty="0" smtClean="0"/>
          </a:p>
          <a:p>
            <a:pPr lvl="2"/>
            <a:r>
              <a:rPr lang="tr-TR" dirty="0" err="1" smtClean="0"/>
              <a:t>Gliserofosfolipitler</a:t>
            </a:r>
            <a:endParaRPr lang="tr-TR" dirty="0" smtClean="0"/>
          </a:p>
          <a:p>
            <a:pPr lvl="2"/>
            <a:r>
              <a:rPr lang="tr-TR" dirty="0" err="1" smtClean="0"/>
              <a:t>Sfingofosfolipitler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49" y="2276872"/>
            <a:ext cx="9126651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Fosfolipitler</a:t>
            </a:r>
            <a:r>
              <a:rPr lang="tr-TR" dirty="0" smtClean="0"/>
              <a:t>; fosfat ve yağ asidi içeren bir lipit sınıfı olup, biyolojik </a:t>
            </a:r>
            <a:r>
              <a:rPr lang="tr-TR" dirty="0" err="1" smtClean="0"/>
              <a:t>membranların</a:t>
            </a:r>
            <a:r>
              <a:rPr lang="tr-TR" dirty="0" smtClean="0"/>
              <a:t> temel yapısal bileşenidir.</a:t>
            </a:r>
          </a:p>
          <a:p>
            <a:endParaRPr lang="tr-TR" dirty="0" smtClean="0"/>
          </a:p>
          <a:p>
            <a:r>
              <a:rPr lang="tr-TR" dirty="0" err="1" smtClean="0"/>
              <a:t>Fosfolipitlerin</a:t>
            </a:r>
            <a:r>
              <a:rPr lang="tr-TR" dirty="0" smtClean="0"/>
              <a:t> omurgası, </a:t>
            </a:r>
            <a:r>
              <a:rPr lang="tr-TR" dirty="0" err="1" smtClean="0"/>
              <a:t>gliserol</a:t>
            </a:r>
            <a:r>
              <a:rPr lang="tr-TR" dirty="0" smtClean="0"/>
              <a:t> veya </a:t>
            </a:r>
            <a:r>
              <a:rPr lang="tr-TR" dirty="0" err="1" smtClean="0"/>
              <a:t>sfingozinden</a:t>
            </a:r>
            <a:r>
              <a:rPr lang="tr-TR" dirty="0" smtClean="0"/>
              <a:t> oluşur. </a:t>
            </a:r>
            <a:endParaRPr lang="tr-TR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Glisero</a:t>
            </a:r>
            <a:r>
              <a:rPr lang="tr-TR" dirty="0" smtClean="0"/>
              <a:t>-</a:t>
            </a:r>
            <a:r>
              <a:rPr lang="tr-TR" dirty="0" err="1" smtClean="0"/>
              <a:t>fosfolipitler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Fosfatidik</a:t>
            </a:r>
            <a:r>
              <a:rPr lang="tr-TR" dirty="0" smtClean="0"/>
              <a:t> asit, </a:t>
            </a:r>
            <a:r>
              <a:rPr lang="tr-TR" dirty="0" err="1" smtClean="0"/>
              <a:t>diaçilgliserole</a:t>
            </a:r>
            <a:r>
              <a:rPr lang="tr-TR" dirty="0" smtClean="0"/>
              <a:t> ester bağı ile bağlanmış fosfattan oluşur.</a:t>
            </a:r>
          </a:p>
          <a:p>
            <a:endParaRPr lang="tr-TR" dirty="0" smtClean="0"/>
          </a:p>
          <a:p>
            <a:r>
              <a:rPr lang="tr-TR" dirty="0" err="1" smtClean="0"/>
              <a:t>Fosfatidik</a:t>
            </a:r>
            <a:r>
              <a:rPr lang="tr-TR" dirty="0" smtClean="0"/>
              <a:t> aside, çeşitli alkollerin (serin, </a:t>
            </a:r>
            <a:r>
              <a:rPr lang="tr-TR" dirty="0" err="1" smtClean="0"/>
              <a:t>etanolamin</a:t>
            </a:r>
            <a:r>
              <a:rPr lang="tr-TR" dirty="0" smtClean="0"/>
              <a:t>, kolin, </a:t>
            </a:r>
            <a:r>
              <a:rPr lang="tr-TR" dirty="0" err="1" smtClean="0"/>
              <a:t>inozitol</a:t>
            </a:r>
            <a:r>
              <a:rPr lang="tr-TR" dirty="0" smtClean="0"/>
              <a:t> vb.) ester bağı ile bağlanması sonucu ise </a:t>
            </a:r>
            <a:r>
              <a:rPr lang="tr-TR" dirty="0" err="1" smtClean="0"/>
              <a:t>glisero</a:t>
            </a:r>
            <a:r>
              <a:rPr lang="tr-TR" dirty="0" smtClean="0"/>
              <a:t>-</a:t>
            </a:r>
            <a:r>
              <a:rPr lang="tr-TR" dirty="0" err="1" smtClean="0"/>
              <a:t>fosfolipitler</a:t>
            </a:r>
            <a:r>
              <a:rPr lang="tr-TR" dirty="0" smtClean="0"/>
              <a:t> meydana gelir: </a:t>
            </a:r>
          </a:p>
          <a:p>
            <a:pPr lvl="1"/>
            <a:r>
              <a:rPr lang="tr-TR" dirty="0" err="1" smtClean="0"/>
              <a:t>Fosfatidil</a:t>
            </a:r>
            <a:r>
              <a:rPr lang="tr-TR" dirty="0" smtClean="0"/>
              <a:t> serin</a:t>
            </a:r>
          </a:p>
          <a:p>
            <a:pPr lvl="1"/>
            <a:r>
              <a:rPr lang="tr-TR" dirty="0" err="1" smtClean="0"/>
              <a:t>Fosfatidil</a:t>
            </a:r>
            <a:r>
              <a:rPr lang="tr-TR" dirty="0" smtClean="0"/>
              <a:t> </a:t>
            </a:r>
            <a:r>
              <a:rPr lang="tr-TR" dirty="0" err="1" smtClean="0"/>
              <a:t>etanolamin</a:t>
            </a:r>
            <a:endParaRPr lang="tr-TR" dirty="0" smtClean="0"/>
          </a:p>
          <a:p>
            <a:pPr lvl="1"/>
            <a:r>
              <a:rPr lang="tr-TR" dirty="0" err="1" smtClean="0"/>
              <a:t>Fosfatidil</a:t>
            </a:r>
            <a:r>
              <a:rPr lang="tr-TR" dirty="0" smtClean="0"/>
              <a:t> kolin</a:t>
            </a:r>
          </a:p>
          <a:p>
            <a:pPr lvl="1"/>
            <a:r>
              <a:rPr lang="tr-TR" dirty="0" err="1" smtClean="0"/>
              <a:t>Fosfatidil</a:t>
            </a:r>
            <a:r>
              <a:rPr lang="tr-TR" dirty="0" smtClean="0"/>
              <a:t> </a:t>
            </a:r>
            <a:r>
              <a:rPr lang="tr-TR" dirty="0" err="1" smtClean="0"/>
              <a:t>inozitol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88640"/>
            <a:ext cx="5400600" cy="6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75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Fosfatidik</a:t>
            </a:r>
            <a:r>
              <a:rPr lang="tr-TR" dirty="0" smtClean="0"/>
              <a:t> asit</a:t>
            </a:r>
            <a:endParaRPr lang="tr-TR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84784"/>
            <a:ext cx="516255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Lipitlerin Yapıları ve Genel Özellikleri</a:t>
            </a:r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Serin</a:t>
            </a:r>
            <a:endParaRPr lang="tr-TR" dirty="0"/>
          </a:p>
        </p:txBody>
      </p:sp>
      <p:pic>
        <p:nvPicPr>
          <p:cNvPr id="34818" name="Picture 2" descr="serin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38342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Fosfatidilserin</a:t>
            </a:r>
            <a:endParaRPr lang="tr-TR" dirty="0"/>
          </a:p>
        </p:txBody>
      </p:sp>
      <p:pic>
        <p:nvPicPr>
          <p:cNvPr id="36866" name="Picture 2" descr="phosphatidylserin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 l="6048" t="39311" r="7769" b="19865"/>
          <a:stretch>
            <a:fillRect/>
          </a:stretch>
        </p:blipFill>
        <p:spPr bwMode="auto">
          <a:xfrm>
            <a:off x="755576" y="1988840"/>
            <a:ext cx="7448828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Serinin </a:t>
            </a:r>
            <a:r>
              <a:rPr lang="tr-TR" dirty="0" err="1" smtClean="0"/>
              <a:t>dekarboksilasyon</a:t>
            </a:r>
            <a:r>
              <a:rPr lang="tr-TR" dirty="0" smtClean="0"/>
              <a:t> ürünü etanol-amindir.</a:t>
            </a:r>
          </a:p>
          <a:p>
            <a:endParaRPr lang="tr-TR" dirty="0" smtClean="0"/>
          </a:p>
          <a:p>
            <a:r>
              <a:rPr lang="tr-TR" dirty="0" err="1" smtClean="0"/>
              <a:t>Etanolaminin</a:t>
            </a:r>
            <a:r>
              <a:rPr lang="tr-TR" dirty="0" smtClean="0"/>
              <a:t> 3 metil grubu ile </a:t>
            </a:r>
            <a:r>
              <a:rPr lang="tr-TR" dirty="0" err="1" smtClean="0"/>
              <a:t>metillenmesi</a:t>
            </a:r>
            <a:r>
              <a:rPr lang="tr-TR" dirty="0" smtClean="0"/>
              <a:t> sonucu, kolin oluşur.</a:t>
            </a:r>
          </a:p>
          <a:p>
            <a:endParaRPr lang="tr-TR" dirty="0" smtClean="0"/>
          </a:p>
          <a:p>
            <a:r>
              <a:rPr lang="tr-TR" dirty="0" err="1" smtClean="0"/>
              <a:t>İnozitol</a:t>
            </a:r>
            <a:r>
              <a:rPr lang="tr-TR" dirty="0" smtClean="0"/>
              <a:t> ise </a:t>
            </a:r>
            <a:r>
              <a:rPr lang="tr-TR" dirty="0" err="1" smtClean="0"/>
              <a:t>glukozdan</a:t>
            </a:r>
            <a:r>
              <a:rPr lang="tr-TR" dirty="0" smtClean="0"/>
              <a:t> sentezlenir.</a:t>
            </a:r>
            <a:endParaRPr lang="tr-TR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788024" y="5085184"/>
            <a:ext cx="3322712" cy="1143000"/>
          </a:xfrm>
        </p:spPr>
        <p:txBody>
          <a:bodyPr/>
          <a:lstStyle/>
          <a:p>
            <a:r>
              <a:rPr lang="tr-TR" dirty="0" err="1" smtClean="0"/>
              <a:t>Etanolamin</a:t>
            </a:r>
            <a:endParaRPr lang="tr-TR" dirty="0"/>
          </a:p>
        </p:txBody>
      </p:sp>
      <p:pic>
        <p:nvPicPr>
          <p:cNvPr id="37892" name="Picture 4" descr="ethanolamin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97152"/>
            <a:ext cx="3141502" cy="1872208"/>
          </a:xfrm>
          <a:prstGeom prst="rect">
            <a:avLst/>
          </a:prstGeom>
          <a:noFill/>
        </p:spPr>
      </p:pic>
      <p:pic>
        <p:nvPicPr>
          <p:cNvPr id="7" name="Picture 2" descr="ethanol ile ilgili gÃ¶rsel sonuc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40558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Fosfatidil</a:t>
            </a:r>
            <a:r>
              <a:rPr lang="tr-TR" dirty="0" smtClean="0"/>
              <a:t> </a:t>
            </a:r>
            <a:r>
              <a:rPr lang="tr-TR" dirty="0" err="1" smtClean="0"/>
              <a:t>etanolamin</a:t>
            </a:r>
            <a:r>
              <a:rPr lang="tr-TR" dirty="0" smtClean="0"/>
              <a:t> (</a:t>
            </a:r>
            <a:r>
              <a:rPr lang="tr-TR" dirty="0" err="1" smtClean="0"/>
              <a:t>Sefalin</a:t>
            </a:r>
            <a:r>
              <a:rPr lang="tr-TR" dirty="0" smtClean="0"/>
              <a:t>)</a:t>
            </a:r>
            <a:endParaRPr lang="tr-TR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700808"/>
            <a:ext cx="8353263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Kolin</a:t>
            </a:r>
            <a:endParaRPr lang="tr-TR" dirty="0"/>
          </a:p>
        </p:txBody>
      </p:sp>
      <p:pic>
        <p:nvPicPr>
          <p:cNvPr id="51202" name="Picture 2" descr="cholin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700808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840760" cy="310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240360"/>
          </a:xfrm>
        </p:spPr>
        <p:txBody>
          <a:bodyPr>
            <a:normAutofit fontScale="85000" lnSpcReduction="20000"/>
          </a:bodyPr>
          <a:lstStyle/>
          <a:p>
            <a:r>
              <a:rPr lang="tr-TR" dirty="0" err="1" smtClean="0"/>
              <a:t>Fosfatidilkolinler</a:t>
            </a:r>
            <a:r>
              <a:rPr lang="tr-TR" dirty="0" smtClean="0"/>
              <a:t> </a:t>
            </a:r>
            <a:r>
              <a:rPr lang="tr-TR" dirty="0" err="1" smtClean="0"/>
              <a:t>lesitinler</a:t>
            </a:r>
            <a:r>
              <a:rPr lang="tr-TR" dirty="0" smtClean="0"/>
              <a:t> olarak da adlandırılır. </a:t>
            </a:r>
          </a:p>
          <a:p>
            <a:endParaRPr lang="tr-TR" dirty="0" smtClean="0"/>
          </a:p>
          <a:p>
            <a:r>
              <a:rPr lang="tr-TR" dirty="0" smtClean="0"/>
              <a:t>Akciğer hücreleri, her iki yağ asidi pozisyonunda da palmitik asit bulunduran bir </a:t>
            </a:r>
            <a:r>
              <a:rPr lang="tr-TR" dirty="0" err="1" smtClean="0"/>
              <a:t>lesitin</a:t>
            </a:r>
            <a:r>
              <a:rPr lang="tr-TR" dirty="0" smtClean="0"/>
              <a:t> üretip, hücre dışına salgılar (</a:t>
            </a:r>
            <a:r>
              <a:rPr lang="tr-TR" dirty="0" err="1" smtClean="0"/>
              <a:t>dipalmitoil</a:t>
            </a:r>
            <a:r>
              <a:rPr lang="tr-TR" dirty="0" smtClean="0"/>
              <a:t> </a:t>
            </a:r>
            <a:r>
              <a:rPr lang="tr-TR" dirty="0" err="1" smtClean="0"/>
              <a:t>fosfatidilkolin</a:t>
            </a:r>
            <a:r>
              <a:rPr lang="tr-TR" dirty="0" smtClean="0"/>
              <a:t> = DPPC = </a:t>
            </a:r>
            <a:r>
              <a:rPr lang="tr-TR" dirty="0" err="1" smtClean="0"/>
              <a:t>dipalmitoil</a:t>
            </a:r>
            <a:r>
              <a:rPr lang="tr-TR" dirty="0" smtClean="0"/>
              <a:t> </a:t>
            </a:r>
            <a:r>
              <a:rPr lang="tr-TR" dirty="0" err="1" smtClean="0"/>
              <a:t>lesitin</a:t>
            </a:r>
            <a:r>
              <a:rPr lang="tr-TR" dirty="0" smtClean="0"/>
              <a:t>). Bu </a:t>
            </a:r>
            <a:r>
              <a:rPr lang="tr-TR" dirty="0" err="1" smtClean="0"/>
              <a:t>lesitin</a:t>
            </a:r>
            <a:r>
              <a:rPr lang="tr-TR" dirty="0" smtClean="0"/>
              <a:t>, yüzey gerilimini azaltan akciğer </a:t>
            </a:r>
            <a:r>
              <a:rPr lang="tr-TR" dirty="0" err="1" smtClean="0"/>
              <a:t>sürfaktanının</a:t>
            </a:r>
            <a:r>
              <a:rPr lang="tr-TR" dirty="0" smtClean="0"/>
              <a:t> temel bileşenidir. </a:t>
            </a:r>
            <a:endParaRPr lang="tr-T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864096"/>
          </a:xfrm>
        </p:spPr>
        <p:txBody>
          <a:bodyPr/>
          <a:lstStyle/>
          <a:p>
            <a:pPr algn="ctr">
              <a:buNone/>
            </a:pPr>
            <a:r>
              <a:rPr lang="tr-TR" dirty="0" err="1" smtClean="0"/>
              <a:t>Dipalmitoil</a:t>
            </a:r>
            <a:r>
              <a:rPr lang="tr-TR" dirty="0" smtClean="0"/>
              <a:t> </a:t>
            </a:r>
            <a:r>
              <a:rPr lang="tr-TR" dirty="0" err="1" smtClean="0"/>
              <a:t>lesitinin</a:t>
            </a:r>
            <a:r>
              <a:rPr lang="tr-TR" dirty="0" smtClean="0"/>
              <a:t> yapısı</a:t>
            </a:r>
            <a:endParaRPr lang="tr-TR" dirty="0"/>
          </a:p>
        </p:txBody>
      </p:sp>
      <p:pic>
        <p:nvPicPr>
          <p:cNvPr id="153602" name="Picture 2" descr="DPPC dipalmitoyl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130" y="980728"/>
            <a:ext cx="8915081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592288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1 numaralı durumda </a:t>
            </a:r>
            <a:r>
              <a:rPr lang="tr-TR" dirty="0" err="1" smtClean="0"/>
              <a:t>alveollein</a:t>
            </a:r>
            <a:r>
              <a:rPr lang="tr-TR" dirty="0" smtClean="0"/>
              <a:t> (hava keseciği) yüzeyinde </a:t>
            </a:r>
            <a:r>
              <a:rPr lang="tr-TR" dirty="0" err="1" smtClean="0"/>
              <a:t>sürfaktan</a:t>
            </a:r>
            <a:r>
              <a:rPr lang="tr-TR" dirty="0" smtClean="0"/>
              <a:t> yokken; 2 numaralı durumda </a:t>
            </a:r>
            <a:r>
              <a:rPr lang="tr-TR" dirty="0" err="1" smtClean="0"/>
              <a:t>sürfaktan</a:t>
            </a:r>
            <a:r>
              <a:rPr lang="tr-TR" dirty="0" smtClean="0"/>
              <a:t> vardır.</a:t>
            </a:r>
          </a:p>
          <a:p>
            <a:endParaRPr lang="tr-TR" dirty="0" smtClean="0"/>
          </a:p>
          <a:p>
            <a:r>
              <a:rPr lang="tr-TR" dirty="0" err="1" smtClean="0"/>
              <a:t>Sürfaktanın</a:t>
            </a:r>
            <a:r>
              <a:rPr lang="tr-TR" dirty="0" smtClean="0"/>
              <a:t> olmadığı durumda, A ile gösterilen hava keseciğinin yüzey geriliminden dolayı şişmesi zordur ve sönebilir.</a:t>
            </a:r>
          </a:p>
          <a:p>
            <a:endParaRPr lang="tr-TR" dirty="0" smtClean="0"/>
          </a:p>
          <a:p>
            <a:r>
              <a:rPr lang="tr-TR" dirty="0" err="1" smtClean="0"/>
              <a:t>Sürfaktanın</a:t>
            </a:r>
            <a:r>
              <a:rPr lang="tr-TR" dirty="0" smtClean="0"/>
              <a:t> olduğu durumda, A hava keseciği alan başına daha fazla </a:t>
            </a:r>
            <a:r>
              <a:rPr lang="tr-TR" dirty="0" err="1" smtClean="0"/>
              <a:t>sürfaktana</a:t>
            </a:r>
            <a:r>
              <a:rPr lang="tr-TR" dirty="0" smtClean="0"/>
              <a:t> sahip olduğu için daha az yüzey gerilimi altında kalır ve </a:t>
            </a:r>
            <a:r>
              <a:rPr lang="tr-TR" dirty="0" err="1" smtClean="0"/>
              <a:t>B’ye</a:t>
            </a:r>
            <a:r>
              <a:rPr lang="tr-TR" dirty="0" smtClean="0"/>
              <a:t> göre daha hızlı genişleyebilir.</a:t>
            </a:r>
            <a:endParaRPr lang="tr-TR" dirty="0"/>
          </a:p>
        </p:txBody>
      </p:sp>
      <p:pic>
        <p:nvPicPr>
          <p:cNvPr id="154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153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Amniyotik</a:t>
            </a:r>
            <a:r>
              <a:rPr lang="tr-TR" dirty="0" smtClean="0"/>
              <a:t> sıvıda, </a:t>
            </a:r>
            <a:r>
              <a:rPr lang="tr-TR" dirty="0" err="1" smtClean="0"/>
              <a:t>dipalmitoilfosfatidilkolin</a:t>
            </a:r>
            <a:r>
              <a:rPr lang="tr-TR" dirty="0" smtClean="0"/>
              <a:t>/</a:t>
            </a:r>
            <a:r>
              <a:rPr lang="tr-TR" dirty="0" err="1" smtClean="0"/>
              <a:t>sfingomiyelin</a:t>
            </a:r>
            <a:r>
              <a:rPr lang="tr-TR" dirty="0" smtClean="0"/>
              <a:t> oranına (</a:t>
            </a:r>
            <a:r>
              <a:rPr lang="tr-TR" dirty="0" err="1" smtClean="0"/>
              <a:t>Lesitin</a:t>
            </a:r>
            <a:r>
              <a:rPr lang="tr-TR" dirty="0" smtClean="0"/>
              <a:t>/</a:t>
            </a:r>
            <a:r>
              <a:rPr lang="tr-TR" dirty="0" err="1" smtClean="0"/>
              <a:t>Sfingomiyelin</a:t>
            </a:r>
            <a:r>
              <a:rPr lang="tr-TR" dirty="0" smtClean="0"/>
              <a:t> olarak da adlandırılır) bakılarak fetüsün akciğer gelişimi değerlendirilebilir.</a:t>
            </a:r>
          </a:p>
          <a:p>
            <a:endParaRPr lang="tr-TR" dirty="0" smtClean="0"/>
          </a:p>
          <a:p>
            <a:r>
              <a:rPr lang="tr-TR" dirty="0" smtClean="0"/>
              <a:t>L/S ≥ 2 olması; akciğer olgunlaşmasının gerçekleştiği şeklinde yorumlanır.</a:t>
            </a:r>
            <a:endParaRPr lang="tr-T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336704"/>
          </a:xfrm>
        </p:spPr>
        <p:txBody>
          <a:bodyPr>
            <a:normAutofit/>
          </a:bodyPr>
          <a:lstStyle/>
          <a:p>
            <a:r>
              <a:rPr lang="tr-TR" dirty="0" smtClean="0"/>
              <a:t>Lipitler, suda çözünmeyen (</a:t>
            </a:r>
            <a:r>
              <a:rPr lang="tr-TR" dirty="0" err="1" smtClean="0"/>
              <a:t>hidrofobik</a:t>
            </a:r>
            <a:r>
              <a:rPr lang="tr-TR" dirty="0" smtClean="0"/>
              <a:t>); eter, benzen ve kloroform gibi organik çözücülerde çözünen </a:t>
            </a:r>
            <a:r>
              <a:rPr lang="tr-TR" dirty="0" err="1" smtClean="0"/>
              <a:t>biyomoleküllerin</a:t>
            </a:r>
            <a:r>
              <a:rPr lang="tr-TR" dirty="0" smtClean="0"/>
              <a:t> heterojen bir grubudur:</a:t>
            </a:r>
          </a:p>
          <a:p>
            <a:pPr lvl="1"/>
            <a:r>
              <a:rPr lang="tr-TR" dirty="0" smtClean="0"/>
              <a:t>Yağ asitleri</a:t>
            </a:r>
          </a:p>
          <a:p>
            <a:pPr lvl="1"/>
            <a:r>
              <a:rPr lang="tr-TR" dirty="0" err="1" smtClean="0"/>
              <a:t>Triaçilgliseroller</a:t>
            </a:r>
            <a:r>
              <a:rPr lang="tr-TR" dirty="0" smtClean="0"/>
              <a:t> (</a:t>
            </a:r>
            <a:r>
              <a:rPr lang="tr-TR" dirty="0" err="1" smtClean="0"/>
              <a:t>Trigliseritler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Fosfolipitler</a:t>
            </a:r>
            <a:endParaRPr lang="tr-TR" dirty="0" smtClean="0"/>
          </a:p>
          <a:p>
            <a:pPr lvl="2"/>
            <a:r>
              <a:rPr lang="tr-TR" dirty="0" err="1" smtClean="0"/>
              <a:t>Gliserofosfolipitler</a:t>
            </a:r>
            <a:endParaRPr lang="tr-TR" dirty="0" smtClean="0"/>
          </a:p>
          <a:p>
            <a:pPr lvl="2"/>
            <a:r>
              <a:rPr lang="tr-TR" dirty="0" err="1" smtClean="0"/>
              <a:t>Sfingofosfolipitler</a:t>
            </a:r>
            <a:endParaRPr lang="tr-TR" dirty="0" smtClean="0"/>
          </a:p>
          <a:p>
            <a:pPr lvl="1"/>
            <a:r>
              <a:rPr lang="tr-TR" dirty="0" err="1" smtClean="0"/>
              <a:t>Glikolipitler</a:t>
            </a:r>
            <a:r>
              <a:rPr lang="tr-TR" dirty="0" smtClean="0"/>
              <a:t> (</a:t>
            </a:r>
            <a:r>
              <a:rPr lang="tr-TR" dirty="0" err="1" smtClean="0"/>
              <a:t>Glikosfingolipitler</a:t>
            </a:r>
            <a:r>
              <a:rPr lang="tr-TR" dirty="0" smtClean="0"/>
              <a:t>)</a:t>
            </a:r>
          </a:p>
          <a:p>
            <a:pPr lvl="1"/>
            <a:r>
              <a:rPr lang="tr-TR" dirty="0" err="1" smtClean="0"/>
              <a:t>Steroitler</a:t>
            </a:r>
            <a:endParaRPr lang="tr-TR" dirty="0" smtClean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592288" cy="3335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4866" y="3429001"/>
            <a:ext cx="603187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Metin kutusu"/>
          <p:cNvSpPr txBox="1"/>
          <p:nvPr/>
        </p:nvSpPr>
        <p:spPr>
          <a:xfrm>
            <a:off x="3995936" y="0"/>
            <a:ext cx="446064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b="1" dirty="0" err="1" smtClean="0"/>
              <a:t>Fosfatidil</a:t>
            </a:r>
            <a:r>
              <a:rPr lang="tr-TR" sz="3600" b="1" dirty="0" smtClean="0"/>
              <a:t> </a:t>
            </a:r>
            <a:r>
              <a:rPr lang="tr-TR" sz="3600" b="1" dirty="0" err="1" smtClean="0"/>
              <a:t>inozitol</a:t>
            </a:r>
            <a:r>
              <a:rPr lang="tr-TR" sz="3600" b="1" dirty="0" smtClean="0"/>
              <a:t> </a:t>
            </a:r>
          </a:p>
          <a:p>
            <a:r>
              <a:rPr lang="tr-TR" sz="3600" b="1" dirty="0" smtClean="0"/>
              <a:t>hücre </a:t>
            </a:r>
            <a:r>
              <a:rPr lang="tr-TR" sz="3600" b="1" dirty="0" err="1" smtClean="0"/>
              <a:t>membranında</a:t>
            </a:r>
            <a:r>
              <a:rPr lang="tr-TR" sz="3600" b="1" dirty="0" smtClean="0"/>
              <a:t> </a:t>
            </a:r>
          </a:p>
          <a:p>
            <a:r>
              <a:rPr lang="tr-TR" sz="3600" b="1" dirty="0" smtClean="0"/>
              <a:t>sinyal iletimiyle ilişkili </a:t>
            </a:r>
          </a:p>
          <a:p>
            <a:r>
              <a:rPr lang="tr-TR" sz="3600" b="1" dirty="0" smtClean="0"/>
              <a:t>süreçlerde görev alır.</a:t>
            </a:r>
            <a:endParaRPr lang="tr-TR" sz="3600" b="1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008112"/>
          </a:xfrm>
        </p:spPr>
        <p:txBody>
          <a:bodyPr>
            <a:noAutofit/>
          </a:bodyPr>
          <a:lstStyle/>
          <a:p>
            <a:r>
              <a:rPr lang="tr-TR" sz="3600" dirty="0" err="1" smtClean="0"/>
              <a:t>Gliserol</a:t>
            </a:r>
            <a:r>
              <a:rPr lang="tr-TR" sz="3600" dirty="0" smtClean="0"/>
              <a:t> İçeren Bazı Özel </a:t>
            </a:r>
            <a:r>
              <a:rPr lang="tr-TR" sz="3600" dirty="0" err="1" smtClean="0"/>
              <a:t>Fosfolipitler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77500" lnSpcReduction="20000"/>
          </a:bodyPr>
          <a:lstStyle/>
          <a:p>
            <a:r>
              <a:rPr lang="tr-TR" b="1" dirty="0" err="1" smtClean="0"/>
              <a:t>Kardiyolipin</a:t>
            </a:r>
            <a:r>
              <a:rPr lang="tr-TR" b="1" dirty="0" smtClean="0"/>
              <a:t> </a:t>
            </a:r>
            <a:r>
              <a:rPr lang="tr-TR" dirty="0" smtClean="0"/>
              <a:t>(</a:t>
            </a:r>
            <a:r>
              <a:rPr lang="tr-TR" dirty="0" err="1" smtClean="0"/>
              <a:t>Difosfatidil</a:t>
            </a:r>
            <a:r>
              <a:rPr lang="tr-TR" dirty="0" smtClean="0"/>
              <a:t> </a:t>
            </a:r>
            <a:r>
              <a:rPr lang="tr-TR" dirty="0" err="1" smtClean="0"/>
              <a:t>gliserol</a:t>
            </a:r>
            <a:r>
              <a:rPr lang="tr-TR" dirty="0" smtClean="0"/>
              <a:t>):</a:t>
            </a:r>
          </a:p>
          <a:p>
            <a:pPr lvl="1"/>
            <a:r>
              <a:rPr lang="tr-TR" dirty="0" err="1" smtClean="0"/>
              <a:t>Fosfatidik</a:t>
            </a:r>
            <a:r>
              <a:rPr lang="tr-TR" dirty="0" smtClean="0"/>
              <a:t> asit + </a:t>
            </a:r>
            <a:r>
              <a:rPr lang="tr-TR" dirty="0" err="1" smtClean="0"/>
              <a:t>Gliserol</a:t>
            </a:r>
            <a:r>
              <a:rPr lang="tr-TR" dirty="0" smtClean="0"/>
              <a:t> + </a:t>
            </a:r>
            <a:r>
              <a:rPr lang="tr-TR" dirty="0" err="1" smtClean="0"/>
              <a:t>Fosfatidik</a:t>
            </a:r>
            <a:r>
              <a:rPr lang="tr-TR" dirty="0" smtClean="0"/>
              <a:t> asit</a:t>
            </a:r>
          </a:p>
          <a:p>
            <a:pPr lvl="1"/>
            <a:r>
              <a:rPr lang="tr-TR" dirty="0" smtClean="0"/>
              <a:t>İç mitokondri </a:t>
            </a:r>
            <a:r>
              <a:rPr lang="tr-TR" dirty="0" err="1" smtClean="0"/>
              <a:t>membranında</a:t>
            </a:r>
            <a:r>
              <a:rPr lang="tr-TR" dirty="0" smtClean="0"/>
              <a:t> bolca bulunur</a:t>
            </a:r>
          </a:p>
          <a:p>
            <a:pPr lvl="1"/>
            <a:r>
              <a:rPr lang="tr-TR" dirty="0" err="1" smtClean="0"/>
              <a:t>Antijenik</a:t>
            </a:r>
            <a:r>
              <a:rPr lang="tr-TR" dirty="0" smtClean="0"/>
              <a:t> özelliği vardır </a:t>
            </a:r>
          </a:p>
          <a:p>
            <a:endParaRPr lang="tr-TR" dirty="0" smtClean="0"/>
          </a:p>
          <a:p>
            <a:r>
              <a:rPr lang="tr-TR" b="1" dirty="0" err="1" smtClean="0"/>
              <a:t>Plazmalojenler</a:t>
            </a:r>
            <a:r>
              <a:rPr lang="tr-TR" dirty="0" smtClean="0"/>
              <a:t> (eter </a:t>
            </a:r>
            <a:r>
              <a:rPr lang="tr-TR" dirty="0" err="1" smtClean="0"/>
              <a:t>fosfogliserit</a:t>
            </a:r>
            <a:r>
              <a:rPr lang="tr-TR" dirty="0" smtClean="0"/>
              <a:t>):</a:t>
            </a:r>
          </a:p>
          <a:p>
            <a:pPr lvl="1"/>
            <a:r>
              <a:rPr lang="tr-TR" dirty="0" err="1" smtClean="0"/>
              <a:t>Gliserolün</a:t>
            </a:r>
            <a:r>
              <a:rPr lang="tr-TR" dirty="0" smtClean="0"/>
              <a:t> 1. </a:t>
            </a:r>
            <a:r>
              <a:rPr lang="tr-TR" dirty="0" err="1" smtClean="0"/>
              <a:t>C’una</a:t>
            </a:r>
            <a:r>
              <a:rPr lang="tr-TR" dirty="0" smtClean="0"/>
              <a:t> eter bağıyla bağlı </a:t>
            </a:r>
            <a:r>
              <a:rPr lang="tr-TR" dirty="0" err="1" smtClean="0"/>
              <a:t>ansatüre</a:t>
            </a:r>
            <a:r>
              <a:rPr lang="tr-TR" dirty="0" smtClean="0"/>
              <a:t> alkil grubu içerir.  </a:t>
            </a:r>
          </a:p>
          <a:p>
            <a:endParaRPr lang="tr-TR" dirty="0" smtClean="0"/>
          </a:p>
          <a:p>
            <a:r>
              <a:rPr lang="tr-TR" dirty="0" err="1" smtClean="0"/>
              <a:t>Platelet</a:t>
            </a:r>
            <a:r>
              <a:rPr lang="tr-TR" dirty="0" smtClean="0"/>
              <a:t>-aktive edici faktör (</a:t>
            </a:r>
            <a:r>
              <a:rPr lang="tr-TR" b="1" dirty="0" smtClean="0"/>
              <a:t>PAF</a:t>
            </a:r>
            <a:r>
              <a:rPr lang="tr-TR" dirty="0" smtClean="0"/>
              <a:t>):</a:t>
            </a:r>
          </a:p>
          <a:p>
            <a:pPr lvl="1"/>
            <a:r>
              <a:rPr lang="tr-TR" dirty="0" err="1" smtClean="0"/>
              <a:t>Asetil</a:t>
            </a:r>
            <a:r>
              <a:rPr lang="tr-TR" dirty="0" smtClean="0"/>
              <a:t>-</a:t>
            </a:r>
            <a:r>
              <a:rPr lang="tr-TR" dirty="0" err="1" smtClean="0"/>
              <a:t>gliseril</a:t>
            </a:r>
            <a:r>
              <a:rPr lang="tr-TR" dirty="0" smtClean="0"/>
              <a:t>-eter-</a:t>
            </a:r>
            <a:r>
              <a:rPr lang="tr-TR" dirty="0" err="1" smtClean="0"/>
              <a:t>fosforilkolin</a:t>
            </a:r>
            <a:endParaRPr lang="tr-TR" dirty="0" smtClean="0"/>
          </a:p>
          <a:p>
            <a:pPr lvl="1"/>
            <a:r>
              <a:rPr lang="tr-TR" dirty="0" err="1" smtClean="0"/>
              <a:t>Gliserolün</a:t>
            </a:r>
            <a:r>
              <a:rPr lang="tr-TR" dirty="0" smtClean="0"/>
              <a:t> 1. </a:t>
            </a:r>
            <a:r>
              <a:rPr lang="tr-TR" dirty="0" err="1" smtClean="0"/>
              <a:t>C’una</a:t>
            </a:r>
            <a:r>
              <a:rPr lang="tr-TR" dirty="0" smtClean="0"/>
              <a:t> eter bağıyla bağlı </a:t>
            </a:r>
            <a:r>
              <a:rPr lang="tr-TR" dirty="0" err="1" smtClean="0"/>
              <a:t>satüre</a:t>
            </a:r>
            <a:r>
              <a:rPr lang="tr-TR" dirty="0" smtClean="0"/>
              <a:t> alkil grubu içerir.</a:t>
            </a:r>
          </a:p>
          <a:p>
            <a:pPr lvl="1"/>
            <a:r>
              <a:rPr lang="tr-TR" dirty="0" err="1" smtClean="0"/>
              <a:t>Gliserolün</a:t>
            </a:r>
            <a:r>
              <a:rPr lang="tr-TR" dirty="0" smtClean="0"/>
              <a:t> 2. </a:t>
            </a:r>
            <a:r>
              <a:rPr lang="tr-TR" dirty="0" err="1" smtClean="0"/>
              <a:t>C’una</a:t>
            </a:r>
            <a:r>
              <a:rPr lang="tr-TR" dirty="0" smtClean="0"/>
              <a:t> </a:t>
            </a:r>
            <a:r>
              <a:rPr lang="tr-TR" dirty="0" err="1" smtClean="0"/>
              <a:t>asetil</a:t>
            </a:r>
            <a:r>
              <a:rPr lang="tr-TR" dirty="0" smtClean="0"/>
              <a:t> grubu bağlıdır.</a:t>
            </a:r>
          </a:p>
          <a:p>
            <a:pPr lvl="1"/>
            <a:endParaRPr lang="tr-TR" dirty="0" smtClean="0"/>
          </a:p>
          <a:p>
            <a:pPr lvl="1"/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Kardiyolipin</a:t>
            </a:r>
            <a:endParaRPr lang="tr-TR" dirty="0"/>
          </a:p>
        </p:txBody>
      </p:sp>
      <p:pic>
        <p:nvPicPr>
          <p:cNvPr id="4098" name="Picture 2" descr="cardiolipin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8096250" cy="4086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Plazmalojenler</a:t>
            </a:r>
            <a:endParaRPr lang="tr-TR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628800"/>
            <a:ext cx="3889858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Platelet</a:t>
            </a:r>
            <a:r>
              <a:rPr lang="tr-TR" dirty="0" smtClean="0"/>
              <a:t>-aktive edici faktör (PAF)</a:t>
            </a:r>
            <a:endParaRPr lang="tr-TR" dirty="0"/>
          </a:p>
        </p:txBody>
      </p:sp>
      <p:pic>
        <p:nvPicPr>
          <p:cNvPr id="1505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191375" cy="488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Sfingofosfolipitler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Sfingozin</a:t>
            </a:r>
            <a:r>
              <a:rPr lang="tr-TR" dirty="0" smtClean="0"/>
              <a:t> omurgaya sahip </a:t>
            </a:r>
            <a:r>
              <a:rPr lang="tr-TR" dirty="0" err="1" smtClean="0"/>
              <a:t>fosfolipitlere</a:t>
            </a:r>
            <a:r>
              <a:rPr lang="tr-TR" dirty="0" smtClean="0"/>
              <a:t>, </a:t>
            </a:r>
            <a:r>
              <a:rPr lang="tr-TR" dirty="0" err="1" smtClean="0"/>
              <a:t>sfingo</a:t>
            </a:r>
            <a:r>
              <a:rPr lang="tr-TR" dirty="0" smtClean="0"/>
              <a:t>-</a:t>
            </a:r>
            <a:r>
              <a:rPr lang="tr-TR" dirty="0" err="1" smtClean="0"/>
              <a:t>fosfolipitler</a:t>
            </a:r>
            <a:r>
              <a:rPr lang="tr-TR" dirty="0" smtClean="0"/>
              <a:t> adı verilir.</a:t>
            </a:r>
          </a:p>
          <a:p>
            <a:endParaRPr lang="tr-TR" dirty="0" smtClean="0"/>
          </a:p>
          <a:p>
            <a:r>
              <a:rPr lang="tr-TR" dirty="0" err="1" smtClean="0"/>
              <a:t>Sfingozin</a:t>
            </a:r>
            <a:r>
              <a:rPr lang="tr-TR" dirty="0" smtClean="0"/>
              <a:t>, serin ve palmitik asitten oluşmuş bir moleküldür.</a:t>
            </a:r>
          </a:p>
          <a:p>
            <a:endParaRPr lang="tr-TR" dirty="0" smtClean="0"/>
          </a:p>
          <a:p>
            <a:r>
              <a:rPr lang="tr-TR" dirty="0" smtClean="0"/>
              <a:t>1 yağ asidinin </a:t>
            </a:r>
            <a:r>
              <a:rPr lang="tr-TR" dirty="0" err="1" smtClean="0"/>
              <a:t>sfingozine</a:t>
            </a:r>
            <a:r>
              <a:rPr lang="tr-TR" dirty="0" smtClean="0"/>
              <a:t> </a:t>
            </a:r>
            <a:r>
              <a:rPr lang="tr-TR" dirty="0" err="1" smtClean="0"/>
              <a:t>amid</a:t>
            </a:r>
            <a:r>
              <a:rPr lang="tr-TR" dirty="0" smtClean="0"/>
              <a:t> bağı ile bağlanması sonucu </a:t>
            </a:r>
            <a:r>
              <a:rPr lang="tr-TR" dirty="0" err="1" smtClean="0"/>
              <a:t>seramid</a:t>
            </a:r>
            <a:r>
              <a:rPr lang="tr-TR" dirty="0" smtClean="0"/>
              <a:t> ortaya çıkar.</a:t>
            </a:r>
          </a:p>
          <a:p>
            <a:endParaRPr lang="tr-TR" dirty="0" smtClean="0"/>
          </a:p>
          <a:p>
            <a:r>
              <a:rPr lang="tr-TR" dirty="0" smtClean="0"/>
              <a:t>Başlıca </a:t>
            </a:r>
            <a:r>
              <a:rPr lang="tr-TR" dirty="0" err="1" smtClean="0"/>
              <a:t>sfingofosfolipit</a:t>
            </a:r>
            <a:r>
              <a:rPr lang="tr-TR" dirty="0" smtClean="0"/>
              <a:t>, </a:t>
            </a:r>
            <a:r>
              <a:rPr lang="tr-TR" dirty="0" err="1" smtClean="0"/>
              <a:t>sfingomiyelindir</a:t>
            </a:r>
            <a:r>
              <a:rPr lang="tr-TR" dirty="0" smtClean="0"/>
              <a:t> ve </a:t>
            </a:r>
            <a:r>
              <a:rPr lang="tr-TR" dirty="0" err="1" smtClean="0"/>
              <a:t>seramid</a:t>
            </a:r>
            <a:r>
              <a:rPr lang="tr-TR" dirty="0" smtClean="0"/>
              <a:t> + </a:t>
            </a:r>
            <a:r>
              <a:rPr lang="tr-TR" dirty="0" err="1" smtClean="0"/>
              <a:t>fosforilkolinden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590675"/>
            <a:ext cx="9144000" cy="3512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tr-TR" dirty="0" smtClean="0"/>
              <a:t>4) </a:t>
            </a:r>
            <a:r>
              <a:rPr lang="tr-TR" dirty="0" err="1" smtClean="0"/>
              <a:t>Glikolipitler</a:t>
            </a:r>
            <a:endParaRPr lang="tr-TR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Glikolipitler</a:t>
            </a:r>
            <a:r>
              <a:rPr lang="tr-TR" dirty="0" smtClean="0"/>
              <a:t> de </a:t>
            </a:r>
            <a:r>
              <a:rPr lang="tr-TR" dirty="0" err="1" smtClean="0"/>
              <a:t>sfingozin</a:t>
            </a:r>
            <a:r>
              <a:rPr lang="tr-TR" dirty="0" smtClean="0"/>
              <a:t> iskelete sahiptir ve </a:t>
            </a:r>
            <a:r>
              <a:rPr lang="tr-TR" dirty="0" err="1" smtClean="0"/>
              <a:t>seramid</a:t>
            </a:r>
            <a:r>
              <a:rPr lang="tr-TR" dirty="0" smtClean="0"/>
              <a:t> + </a:t>
            </a:r>
            <a:r>
              <a:rPr lang="tr-TR" dirty="0" err="1" smtClean="0"/>
              <a:t>karbohidrat</a:t>
            </a:r>
            <a:r>
              <a:rPr lang="tr-TR" dirty="0" smtClean="0"/>
              <a:t> ünitelerinden oluşur.</a:t>
            </a:r>
          </a:p>
          <a:p>
            <a:endParaRPr lang="tr-TR" dirty="0" smtClean="0"/>
          </a:p>
          <a:p>
            <a:r>
              <a:rPr lang="tr-TR" dirty="0" err="1" smtClean="0"/>
              <a:t>Seramid</a:t>
            </a:r>
            <a:r>
              <a:rPr lang="tr-TR" dirty="0" smtClean="0"/>
              <a:t> = </a:t>
            </a:r>
            <a:r>
              <a:rPr lang="tr-TR" dirty="0" err="1" smtClean="0"/>
              <a:t>sfingozin</a:t>
            </a:r>
            <a:r>
              <a:rPr lang="tr-TR" dirty="0" smtClean="0"/>
              <a:t> + yağ asidi</a:t>
            </a:r>
          </a:p>
          <a:p>
            <a:endParaRPr lang="tr-TR" dirty="0" smtClean="0"/>
          </a:p>
          <a:p>
            <a:r>
              <a:rPr lang="tr-TR" dirty="0" err="1" smtClean="0"/>
              <a:t>Glikolipit</a:t>
            </a:r>
            <a:r>
              <a:rPr lang="tr-TR" dirty="0" smtClean="0"/>
              <a:t> = </a:t>
            </a:r>
            <a:r>
              <a:rPr lang="tr-TR" dirty="0" err="1" smtClean="0"/>
              <a:t>seramid</a:t>
            </a:r>
            <a:r>
              <a:rPr lang="tr-TR" dirty="0" smtClean="0"/>
              <a:t> + </a:t>
            </a:r>
            <a:r>
              <a:rPr lang="tr-TR" dirty="0" err="1" smtClean="0"/>
              <a:t>karbohidrat</a:t>
            </a:r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tr-TR" sz="4000" kern="1200" dirty="0" err="1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Glikolipitler</a:t>
            </a:r>
            <a:r>
              <a:rPr lang="tr-TR" sz="4000" kern="12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 (</a:t>
            </a:r>
            <a:r>
              <a:rPr lang="tr-TR" sz="4000" kern="1200" dirty="0" err="1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Glikosfingolipitler</a:t>
            </a:r>
            <a:r>
              <a:rPr lang="tr-TR" sz="4000" kern="1200" dirty="0">
                <a:solidFill>
                  <a:schemeClr val="tx1"/>
                </a:solidFill>
                <a:latin typeface="Comic Sans MS" pitchFamily="66" charset="0"/>
                <a:ea typeface="+mj-ea"/>
                <a:cs typeface="+mj-cs"/>
              </a:rPr>
              <a:t>)</a:t>
            </a:r>
          </a:p>
        </p:txBody>
      </p:sp>
      <p:pic>
        <p:nvPicPr>
          <p:cNvPr id="2050" name="Picture 2" descr="phospholipids glycolipid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1" cy="5373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708920"/>
            <a:ext cx="8229600" cy="1143000"/>
          </a:xfrm>
        </p:spPr>
        <p:txBody>
          <a:bodyPr/>
          <a:lstStyle/>
          <a:p>
            <a:r>
              <a:rPr lang="tr-TR" dirty="0" smtClean="0"/>
              <a:t>1) Yağ asitleri</a:t>
            </a:r>
            <a:endParaRPr lang="tr-T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3794" name="Picture 2" descr="phospholipids glycolipids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Glikolipitler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616624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Seramide</a:t>
            </a:r>
            <a:r>
              <a:rPr lang="tr-TR" dirty="0" smtClean="0"/>
              <a:t>, tek bir </a:t>
            </a:r>
            <a:r>
              <a:rPr lang="tr-TR" dirty="0" err="1" smtClean="0"/>
              <a:t>monosakkarit</a:t>
            </a:r>
            <a:r>
              <a:rPr lang="tr-TR" dirty="0" smtClean="0"/>
              <a:t> (</a:t>
            </a:r>
            <a:r>
              <a:rPr lang="tr-TR" dirty="0" err="1" smtClean="0"/>
              <a:t>glukoz</a:t>
            </a:r>
            <a:r>
              <a:rPr lang="tr-TR" dirty="0" smtClean="0"/>
              <a:t> ya da </a:t>
            </a:r>
            <a:r>
              <a:rPr lang="tr-TR" dirty="0" err="1" smtClean="0"/>
              <a:t>galaktoz</a:t>
            </a:r>
            <a:r>
              <a:rPr lang="tr-TR" dirty="0" smtClean="0"/>
              <a:t>) bağlanırsa, </a:t>
            </a:r>
            <a:r>
              <a:rPr lang="tr-TR" b="1" dirty="0" err="1" smtClean="0"/>
              <a:t>serebrozit</a:t>
            </a:r>
            <a:r>
              <a:rPr lang="tr-TR" dirty="0" err="1" smtClean="0"/>
              <a:t>ler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r>
              <a:rPr lang="tr-TR" dirty="0" err="1" smtClean="0"/>
              <a:t>Seramide</a:t>
            </a:r>
            <a:r>
              <a:rPr lang="tr-TR" dirty="0" smtClean="0"/>
              <a:t>, birden fazla </a:t>
            </a:r>
            <a:r>
              <a:rPr lang="tr-TR" dirty="0" err="1" smtClean="0"/>
              <a:t>monosakkarit</a:t>
            </a:r>
            <a:r>
              <a:rPr lang="tr-TR" dirty="0" smtClean="0"/>
              <a:t> bağlandığında ise, </a:t>
            </a:r>
            <a:r>
              <a:rPr lang="tr-TR" b="1" dirty="0" err="1" smtClean="0"/>
              <a:t>globozit</a:t>
            </a:r>
            <a:r>
              <a:rPr lang="tr-TR" dirty="0" err="1" smtClean="0"/>
              <a:t>ler</a:t>
            </a:r>
            <a:r>
              <a:rPr lang="tr-TR" dirty="0" smtClean="0"/>
              <a:t> oluşur.</a:t>
            </a:r>
          </a:p>
          <a:p>
            <a:endParaRPr lang="tr-TR" dirty="0" smtClean="0"/>
          </a:p>
          <a:p>
            <a:r>
              <a:rPr lang="tr-TR" dirty="0" err="1" smtClean="0"/>
              <a:t>Galakto</a:t>
            </a:r>
            <a:r>
              <a:rPr lang="tr-TR" dirty="0" smtClean="0"/>
              <a:t>-</a:t>
            </a:r>
            <a:r>
              <a:rPr lang="tr-TR" dirty="0" err="1" smtClean="0"/>
              <a:t>serebrozidin</a:t>
            </a:r>
            <a:r>
              <a:rPr lang="tr-TR" dirty="0" smtClean="0"/>
              <a:t> sülfatlanması sonucu </a:t>
            </a:r>
            <a:r>
              <a:rPr lang="tr-TR" b="1" dirty="0" err="1" smtClean="0"/>
              <a:t>sülfatid</a:t>
            </a:r>
            <a:r>
              <a:rPr lang="tr-TR" dirty="0" smtClean="0"/>
              <a:t> ortaya çıkar.</a:t>
            </a:r>
          </a:p>
          <a:p>
            <a:endParaRPr lang="tr-TR" dirty="0" smtClean="0"/>
          </a:p>
          <a:p>
            <a:r>
              <a:rPr lang="tr-TR" dirty="0" err="1" smtClean="0"/>
              <a:t>Globozitlere</a:t>
            </a:r>
            <a:r>
              <a:rPr lang="tr-TR" dirty="0" smtClean="0"/>
              <a:t>, bir veya daha fazla NANA ünitesinin bağlanması sonucu ise </a:t>
            </a:r>
            <a:r>
              <a:rPr lang="tr-TR" b="1" dirty="0" err="1" smtClean="0"/>
              <a:t>gangliozit</a:t>
            </a:r>
            <a:r>
              <a:rPr lang="tr-TR" dirty="0" err="1" smtClean="0"/>
              <a:t>ler</a:t>
            </a:r>
            <a:r>
              <a:rPr lang="tr-TR" dirty="0" smtClean="0"/>
              <a:t> meydana gelir.</a:t>
            </a:r>
            <a:endParaRPr lang="tr-TR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5294" t="28573" r="24062" b="45352"/>
          <a:stretch>
            <a:fillRect/>
          </a:stretch>
        </p:blipFill>
        <p:spPr bwMode="auto">
          <a:xfrm>
            <a:off x="34668" y="1196752"/>
            <a:ext cx="9109332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NANA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Nöraminik</a:t>
            </a:r>
            <a:r>
              <a:rPr lang="tr-TR" dirty="0" smtClean="0"/>
              <a:t> asit, 9 karbonlu bir </a:t>
            </a:r>
            <a:r>
              <a:rPr lang="tr-TR" dirty="0" err="1" smtClean="0"/>
              <a:t>monosakkarittir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err="1" smtClean="0"/>
              <a:t>Nöraminik</a:t>
            </a:r>
            <a:r>
              <a:rPr lang="tr-TR" dirty="0" smtClean="0"/>
              <a:t> aside, N- veya O- üzerinden çeşitli gruplar eklenerek </a:t>
            </a:r>
            <a:r>
              <a:rPr lang="tr-TR" dirty="0" err="1" smtClean="0"/>
              <a:t>siyalik</a:t>
            </a:r>
            <a:r>
              <a:rPr lang="tr-TR" dirty="0" smtClean="0"/>
              <a:t> asitler sentezlenir.</a:t>
            </a:r>
          </a:p>
          <a:p>
            <a:endParaRPr lang="tr-TR" dirty="0" smtClean="0"/>
          </a:p>
          <a:p>
            <a:r>
              <a:rPr lang="tr-TR" dirty="0" smtClean="0"/>
              <a:t>NANA (N-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nöraminikasit</a:t>
            </a:r>
            <a:r>
              <a:rPr lang="tr-TR" dirty="0" smtClean="0"/>
              <a:t>), en bilinen </a:t>
            </a:r>
            <a:r>
              <a:rPr lang="tr-TR" dirty="0" err="1" smtClean="0"/>
              <a:t>siyalik</a:t>
            </a:r>
            <a:r>
              <a:rPr lang="tr-TR" dirty="0" smtClean="0"/>
              <a:t> asit türüdür.</a:t>
            </a:r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Nöraminik</a:t>
            </a:r>
            <a:r>
              <a:rPr lang="tr-TR" dirty="0" smtClean="0"/>
              <a:t> asit</a:t>
            </a:r>
            <a:endParaRPr lang="tr-TR" dirty="0"/>
          </a:p>
        </p:txBody>
      </p:sp>
      <p:pic>
        <p:nvPicPr>
          <p:cNvPr id="4" name="Picture 2" descr="File:Neuraminic acid miguelfe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40768"/>
            <a:ext cx="2229368" cy="5184576"/>
          </a:xfrm>
          <a:prstGeom prst="rect">
            <a:avLst/>
          </a:prstGeom>
          <a:noFill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76872"/>
            <a:ext cx="5151449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NANA (N-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nöraminik</a:t>
            </a:r>
            <a:r>
              <a:rPr lang="tr-TR" dirty="0" smtClean="0"/>
              <a:t> asit)</a:t>
            </a:r>
            <a:endParaRPr lang="tr-TR" dirty="0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795564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5532" r="15605" b="33438"/>
          <a:stretch>
            <a:fillRect/>
          </a:stretch>
        </p:blipFill>
        <p:spPr bwMode="auto">
          <a:xfrm>
            <a:off x="0" y="836712"/>
            <a:ext cx="9144000" cy="468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520280"/>
          </a:xfrm>
        </p:spPr>
        <p:txBody>
          <a:bodyPr>
            <a:normAutofit/>
          </a:bodyPr>
          <a:lstStyle/>
          <a:p>
            <a:r>
              <a:rPr lang="tr-TR" dirty="0" smtClean="0"/>
              <a:t>5) </a:t>
            </a:r>
            <a:r>
              <a:rPr lang="tr-TR" dirty="0" err="1" smtClean="0"/>
              <a:t>Steroitler</a:t>
            </a:r>
            <a:endParaRPr lang="tr-TR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Steroitler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864095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 smtClean="0"/>
              <a:t>Steroit</a:t>
            </a:r>
            <a:r>
              <a:rPr lang="tr-TR" dirty="0" smtClean="0"/>
              <a:t> iskelet yapısına sahip yağlar, </a:t>
            </a:r>
            <a:r>
              <a:rPr lang="tr-TR" dirty="0" err="1" smtClean="0"/>
              <a:t>steroitler</a:t>
            </a:r>
            <a:r>
              <a:rPr lang="tr-TR" dirty="0" smtClean="0"/>
              <a:t> olarak adlandırılır.</a:t>
            </a:r>
            <a:endParaRPr lang="tr-TR" dirty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14600"/>
            <a:ext cx="50482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Yağ Asitleri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Genel formülleri </a:t>
            </a:r>
            <a:r>
              <a:rPr lang="tr-TR" b="1" dirty="0" smtClean="0">
                <a:solidFill>
                  <a:srgbClr val="C00000"/>
                </a:solidFill>
              </a:rPr>
              <a:t>R-</a:t>
            </a:r>
            <a:r>
              <a:rPr lang="tr-TR" dirty="0" smtClean="0"/>
              <a:t>COOH ’tır. </a:t>
            </a:r>
          </a:p>
          <a:p>
            <a:endParaRPr lang="tr-TR" dirty="0" smtClean="0"/>
          </a:p>
          <a:p>
            <a:r>
              <a:rPr lang="tr-TR" dirty="0" smtClean="0"/>
              <a:t>Hidrokarbon zinciri (R-) </a:t>
            </a:r>
            <a:r>
              <a:rPr lang="tr-TR" dirty="0" err="1" smtClean="0"/>
              <a:t>hidrofobik</a:t>
            </a:r>
            <a:r>
              <a:rPr lang="tr-TR" dirty="0" smtClean="0"/>
              <a:t> karakterdedir. Karboksilik asit (</a:t>
            </a:r>
            <a:r>
              <a:rPr lang="tr-TR" b="1" dirty="0" smtClean="0"/>
              <a:t>-</a:t>
            </a:r>
            <a:r>
              <a:rPr lang="tr-TR" dirty="0" smtClean="0"/>
              <a:t>COOH) grubu ise </a:t>
            </a:r>
            <a:r>
              <a:rPr lang="tr-TR" dirty="0" err="1" smtClean="0"/>
              <a:t>hidrofiliktir</a:t>
            </a:r>
            <a:r>
              <a:rPr lang="tr-TR" dirty="0" smtClean="0"/>
              <a:t>. </a:t>
            </a:r>
          </a:p>
          <a:p>
            <a:endParaRPr lang="tr-TR" dirty="0" smtClean="0"/>
          </a:p>
          <a:p>
            <a:r>
              <a:rPr lang="tr-TR" dirty="0" smtClean="0"/>
              <a:t>Hem </a:t>
            </a:r>
            <a:r>
              <a:rPr lang="tr-TR" dirty="0" err="1" smtClean="0"/>
              <a:t>hidrofobik</a:t>
            </a:r>
            <a:r>
              <a:rPr lang="tr-TR" dirty="0" smtClean="0"/>
              <a:t> hem de </a:t>
            </a:r>
            <a:r>
              <a:rPr lang="tr-TR" dirty="0" err="1" smtClean="0"/>
              <a:t>hidrofilik</a:t>
            </a:r>
            <a:r>
              <a:rPr lang="tr-TR" dirty="0" smtClean="0"/>
              <a:t> kısımlar içermelerinden ötürü yağ asitleri </a:t>
            </a:r>
            <a:r>
              <a:rPr lang="tr-TR" dirty="0" err="1" smtClean="0"/>
              <a:t>amfipatik</a:t>
            </a:r>
            <a:r>
              <a:rPr lang="tr-TR" dirty="0" smtClean="0"/>
              <a:t> moleküllerdir.</a:t>
            </a:r>
          </a:p>
          <a:p>
            <a:endParaRPr lang="tr-TR" dirty="0" smtClean="0"/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tr-TR" dirty="0" err="1" smtClean="0"/>
              <a:t>Steroitler</a:t>
            </a:r>
            <a:r>
              <a:rPr lang="tr-TR" dirty="0" smtClean="0"/>
              <a:t>, karakteristik kimyasal özelliklerine göre çeşitli özel isimler alabilir.</a:t>
            </a:r>
          </a:p>
          <a:p>
            <a:endParaRPr lang="tr-TR" dirty="0" smtClean="0"/>
          </a:p>
          <a:p>
            <a:r>
              <a:rPr lang="tr-TR" dirty="0" smtClean="0"/>
              <a:t>Örneğin; ster-ol (alkol), ster-on (keton).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Kole</a:t>
            </a:r>
            <a:r>
              <a:rPr lang="tr-TR" dirty="0" smtClean="0"/>
              <a:t>-sterol (safradaki sterol)</a:t>
            </a:r>
          </a:p>
          <a:p>
            <a:endParaRPr lang="tr-TR" dirty="0" smtClean="0"/>
          </a:p>
          <a:p>
            <a:pPr lvl="1"/>
            <a:r>
              <a:rPr lang="tr-TR" dirty="0" err="1" smtClean="0"/>
              <a:t>Testo</a:t>
            </a:r>
            <a:r>
              <a:rPr lang="tr-TR" dirty="0" smtClean="0"/>
              <a:t>-</a:t>
            </a:r>
            <a:r>
              <a:rPr lang="tr-TR" dirty="0" err="1" smtClean="0"/>
              <a:t>steron</a:t>
            </a:r>
            <a:r>
              <a:rPr lang="tr-TR" dirty="0" smtClean="0"/>
              <a:t> (testisteki </a:t>
            </a:r>
            <a:r>
              <a:rPr lang="tr-TR" dirty="0" err="1" smtClean="0"/>
              <a:t>steron</a:t>
            </a:r>
            <a:r>
              <a:rPr lang="tr-TR" dirty="0" smtClean="0"/>
              <a:t>)</a:t>
            </a:r>
            <a:endParaRPr lang="tr-TR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764704"/>
            <a:ext cx="6491724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548680"/>
            <a:ext cx="6310432" cy="558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8425" cy="6867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Kolesterol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/>
          <a:lstStyle/>
          <a:p>
            <a:r>
              <a:rPr lang="tr-TR" dirty="0" smtClean="0"/>
              <a:t>İlk kez safra taşında tespit edildiği için bu adı almıştır.</a:t>
            </a:r>
          </a:p>
          <a:p>
            <a:endParaRPr lang="tr-TR" dirty="0" smtClean="0"/>
          </a:p>
          <a:p>
            <a:r>
              <a:rPr lang="tr-TR" dirty="0" smtClean="0"/>
              <a:t>Organizmada önemli fonksiyonlara sahiptir:</a:t>
            </a:r>
          </a:p>
          <a:p>
            <a:pPr lvl="1"/>
            <a:r>
              <a:rPr lang="tr-TR" dirty="0" smtClean="0"/>
              <a:t>Hücre </a:t>
            </a:r>
            <a:r>
              <a:rPr lang="tr-TR" dirty="0" err="1" smtClean="0"/>
              <a:t>membranlarının</a:t>
            </a:r>
            <a:r>
              <a:rPr lang="tr-TR" dirty="0" smtClean="0"/>
              <a:t> yapısına katılır.</a:t>
            </a:r>
          </a:p>
          <a:p>
            <a:pPr lvl="1"/>
            <a:r>
              <a:rPr lang="tr-TR" dirty="0" smtClean="0"/>
              <a:t>Safra asitlerinin, D vitamininin ve </a:t>
            </a:r>
            <a:r>
              <a:rPr lang="tr-TR" dirty="0" err="1" smtClean="0"/>
              <a:t>steroit</a:t>
            </a:r>
            <a:r>
              <a:rPr lang="tr-TR" dirty="0" smtClean="0"/>
              <a:t> hormonların öncül maddesidir.</a:t>
            </a:r>
            <a:endParaRPr lang="tr-TR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Lipitlerin Sindirimi ve Emilimi</a:t>
            </a:r>
            <a:br>
              <a:rPr lang="tr-TR" dirty="0" smtClean="0"/>
            </a:br>
            <a:endParaRPr lang="tr-T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Diyeter</a:t>
            </a:r>
            <a:r>
              <a:rPr lang="tr-TR" dirty="0" smtClean="0"/>
              <a:t> lipitler</a:t>
            </a:r>
          </a:p>
          <a:p>
            <a:pPr lvl="1"/>
            <a:r>
              <a:rPr lang="tr-TR" dirty="0" err="1" smtClean="0"/>
              <a:t>Triaçilgliserol</a:t>
            </a:r>
            <a:r>
              <a:rPr lang="tr-TR" dirty="0" smtClean="0"/>
              <a:t> (&gt;%90)</a:t>
            </a:r>
          </a:p>
          <a:p>
            <a:pPr lvl="1"/>
            <a:r>
              <a:rPr lang="tr-TR" dirty="0" smtClean="0"/>
              <a:t>Kolesterol</a:t>
            </a:r>
          </a:p>
          <a:p>
            <a:pPr lvl="2"/>
            <a:r>
              <a:rPr lang="tr-TR" dirty="0" smtClean="0"/>
              <a:t>Serbest kolesterol (daha çok)</a:t>
            </a:r>
          </a:p>
          <a:p>
            <a:pPr lvl="2"/>
            <a:r>
              <a:rPr lang="tr-TR" dirty="0" err="1" smtClean="0"/>
              <a:t>Kolesteril</a:t>
            </a:r>
            <a:r>
              <a:rPr lang="tr-TR" dirty="0" smtClean="0"/>
              <a:t> esterleri (daha az)</a:t>
            </a:r>
          </a:p>
          <a:p>
            <a:pPr lvl="1"/>
            <a:r>
              <a:rPr lang="tr-TR" dirty="0" err="1" smtClean="0"/>
              <a:t>Fosfolipitler</a:t>
            </a:r>
            <a:endParaRPr lang="tr-TR" dirty="0" smtClean="0"/>
          </a:p>
          <a:p>
            <a:pPr lvl="2"/>
            <a:r>
              <a:rPr lang="tr-TR" dirty="0" err="1" smtClean="0"/>
              <a:t>Fosfotidilkolin</a:t>
            </a:r>
            <a:r>
              <a:rPr lang="tr-TR" dirty="0" smtClean="0"/>
              <a:t> (başlıca </a:t>
            </a:r>
            <a:r>
              <a:rPr lang="tr-TR" dirty="0" err="1" smtClean="0"/>
              <a:t>fosfolipit</a:t>
            </a:r>
            <a:r>
              <a:rPr lang="tr-TR" dirty="0" smtClean="0"/>
              <a:t>)</a:t>
            </a:r>
          </a:p>
          <a:p>
            <a:pPr lvl="1"/>
            <a:r>
              <a:rPr lang="tr-TR" dirty="0" smtClean="0"/>
              <a:t>Serbest yağ asitleri</a:t>
            </a:r>
            <a:endParaRPr lang="tr-T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0" y="0"/>
          <a:ext cx="91440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5832"/>
                <a:gridCol w="2265832"/>
                <a:gridCol w="2265832"/>
                <a:gridCol w="2346504"/>
              </a:tblGrid>
              <a:tr h="256753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Diyeter</a:t>
                      </a:r>
                      <a:r>
                        <a:rPr lang="tr-TR" dirty="0" smtClean="0"/>
                        <a:t> Lipit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Etkili Enzim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Enzimin</a:t>
                      </a:r>
                      <a:r>
                        <a:rPr lang="tr-TR" baseline="0" dirty="0" smtClean="0"/>
                        <a:t> Özelliği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Oluşan Ürün</a:t>
                      </a:r>
                      <a:endParaRPr lang="tr-TR" dirty="0"/>
                    </a:p>
                  </a:txBody>
                  <a:tcPr/>
                </a:tc>
              </a:tr>
              <a:tr h="641882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Triaçilgliserol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Lingual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lipaz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err="1" smtClean="0"/>
                        <a:t>Gastrik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lipaz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Özellikle</a:t>
                      </a:r>
                      <a:r>
                        <a:rPr lang="tr-TR" baseline="0" dirty="0" smtClean="0"/>
                        <a:t> 3. karbona bağlı yağ asidini çıkarır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Diaçilgliserol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Serbest yağ</a:t>
                      </a:r>
                      <a:r>
                        <a:rPr lang="tr-TR" baseline="0" dirty="0" smtClean="0"/>
                        <a:t> asidi</a:t>
                      </a:r>
                    </a:p>
                  </a:txBody>
                  <a:tcPr/>
                </a:tc>
              </a:tr>
              <a:tr h="641882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err="1" smtClean="0"/>
                        <a:t>Pankreatik</a:t>
                      </a:r>
                      <a:r>
                        <a:rPr lang="tr-TR" b="0" baseline="0" dirty="0" smtClean="0"/>
                        <a:t> </a:t>
                      </a:r>
                      <a:r>
                        <a:rPr lang="tr-TR" b="0" baseline="0" dirty="0" err="1" smtClean="0"/>
                        <a:t>lipaz</a:t>
                      </a:r>
                      <a:endParaRPr lang="tr-TR" b="0" dirty="0" smtClean="0"/>
                    </a:p>
                    <a:p>
                      <a:pPr algn="ctr"/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Diaçilgliserolden</a:t>
                      </a:r>
                      <a:r>
                        <a:rPr lang="tr-TR" baseline="0" dirty="0" smtClean="0"/>
                        <a:t> 1. karbona bağlı yağ asidini çıkarır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2-</a:t>
                      </a:r>
                      <a:r>
                        <a:rPr lang="tr-TR" dirty="0" err="1" smtClean="0"/>
                        <a:t>monoaçilgliserol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Serbest yağ asidi</a:t>
                      </a:r>
                    </a:p>
                  </a:txBody>
                  <a:tcPr/>
                </a:tc>
              </a:tr>
              <a:tr h="64188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Triaçilgliserol</a:t>
                      </a:r>
                      <a:endParaRPr lang="tr-TR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="0" dirty="0" err="1" smtClean="0"/>
                        <a:t>Pankreatik</a:t>
                      </a:r>
                      <a:r>
                        <a:rPr lang="tr-TR" b="0" baseline="0" dirty="0" smtClean="0"/>
                        <a:t> </a:t>
                      </a:r>
                      <a:r>
                        <a:rPr lang="tr-TR" b="0" baseline="0" dirty="0" err="1" smtClean="0"/>
                        <a:t>lipaz</a:t>
                      </a:r>
                      <a:endParaRPr lang="tr-TR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1. ve</a:t>
                      </a:r>
                      <a:r>
                        <a:rPr lang="tr-TR" baseline="0" dirty="0" smtClean="0"/>
                        <a:t> 3. karbonlara bağlı yağ asitlerini çıkarır</a:t>
                      </a:r>
                      <a:endParaRPr lang="tr-TR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2-</a:t>
                      </a:r>
                      <a:r>
                        <a:rPr lang="tr-TR" dirty="0" err="1" smtClean="0"/>
                        <a:t>monoaçilgliserol</a:t>
                      </a:r>
                      <a:endParaRPr lang="tr-TR" dirty="0" smtClean="0"/>
                    </a:p>
                    <a:p>
                      <a:pPr algn="ctr"/>
                      <a:r>
                        <a:rPr lang="tr-TR" dirty="0" smtClean="0"/>
                        <a:t>Serbest yağ asitleri</a:t>
                      </a:r>
                      <a:endParaRPr lang="tr-TR" dirty="0"/>
                    </a:p>
                  </a:txBody>
                  <a:tcPr/>
                </a:tc>
              </a:tr>
              <a:tr h="256753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Kolesteril</a:t>
                      </a:r>
                      <a:r>
                        <a:rPr lang="tr-TR" dirty="0" smtClean="0"/>
                        <a:t> esterleri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Pankreatik</a:t>
                      </a:r>
                      <a:r>
                        <a:rPr lang="tr-TR" dirty="0" smtClean="0"/>
                        <a:t> </a:t>
                      </a:r>
                      <a:r>
                        <a:rPr lang="tr-TR" dirty="0" err="1" smtClean="0"/>
                        <a:t>kolesteril</a:t>
                      </a:r>
                      <a:r>
                        <a:rPr lang="tr-TR" baseline="0" dirty="0" smtClean="0"/>
                        <a:t> ester </a:t>
                      </a:r>
                      <a:r>
                        <a:rPr lang="tr-TR" baseline="0" dirty="0" err="1" smtClean="0"/>
                        <a:t>hidrolaz</a:t>
                      </a:r>
                      <a:r>
                        <a:rPr lang="tr-TR" baseline="0" dirty="0" smtClean="0"/>
                        <a:t> </a:t>
                      </a:r>
                    </a:p>
                    <a:p>
                      <a:pPr algn="ctr"/>
                      <a:r>
                        <a:rPr lang="tr-TR" baseline="0" dirty="0" smtClean="0"/>
                        <a:t>(</a:t>
                      </a:r>
                      <a:r>
                        <a:rPr lang="tr-TR" b="1" baseline="0" dirty="0" smtClean="0"/>
                        <a:t>Kolesterol </a:t>
                      </a:r>
                      <a:r>
                        <a:rPr lang="tr-TR" b="1" baseline="0" dirty="0" err="1" smtClean="0"/>
                        <a:t>esteraz</a:t>
                      </a:r>
                      <a:r>
                        <a:rPr lang="tr-TR" baseline="0" dirty="0" smtClean="0"/>
                        <a:t>)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tr-TR" dirty="0" smtClean="0"/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Kolesterol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Serbest yağ asidi</a:t>
                      </a:r>
                    </a:p>
                    <a:p>
                      <a:pPr algn="ctr"/>
                      <a:endParaRPr lang="tr-TR" dirty="0"/>
                    </a:p>
                  </a:txBody>
                  <a:tcPr/>
                </a:tc>
              </a:tr>
              <a:tr h="335587"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Fosfolipitler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Pankreatik</a:t>
                      </a:r>
                      <a:r>
                        <a:rPr lang="tr-TR" dirty="0" smtClean="0"/>
                        <a:t> </a:t>
                      </a:r>
                    </a:p>
                    <a:p>
                      <a:pPr algn="ctr"/>
                      <a:r>
                        <a:rPr lang="tr-TR" dirty="0" err="1" smtClean="0"/>
                        <a:t>fosfolipaz</a:t>
                      </a:r>
                      <a:r>
                        <a:rPr lang="tr-TR" baseline="0" dirty="0" smtClean="0"/>
                        <a:t> A2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2. karbona bağlı yağ asidini çıkarır</a:t>
                      </a:r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err="1" smtClean="0"/>
                        <a:t>Lizofosfolipit</a:t>
                      </a:r>
                      <a:endParaRPr lang="tr-T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Serbest yağ asidi</a:t>
                      </a:r>
                    </a:p>
                  </a:txBody>
                  <a:tcPr/>
                </a:tc>
              </a:tr>
              <a:tr h="335587">
                <a:tc>
                  <a:txBody>
                    <a:bodyPr/>
                    <a:lstStyle/>
                    <a:p>
                      <a:pPr algn="ctr"/>
                      <a:endParaRPr lang="tr-T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err="1" smtClean="0"/>
                        <a:t>Pankreatik</a:t>
                      </a:r>
                      <a:r>
                        <a:rPr lang="tr-TR" b="1" dirty="0" smtClean="0"/>
                        <a:t> </a:t>
                      </a:r>
                      <a:r>
                        <a:rPr lang="tr-TR" b="1" dirty="0" err="1" smtClean="0"/>
                        <a:t>lizofosfolipaz</a:t>
                      </a:r>
                      <a:endParaRPr lang="tr-TR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Lizofosfolipitten</a:t>
                      </a:r>
                      <a:r>
                        <a:rPr lang="tr-TR" dirty="0" smtClean="0"/>
                        <a:t> 1. karbona bağlı yağ asidini çıkarır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err="1" smtClean="0"/>
                        <a:t>Gliserilfosforil</a:t>
                      </a:r>
                      <a:r>
                        <a:rPr lang="tr-TR" dirty="0" smtClean="0"/>
                        <a:t> bazı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Serbest yağ asidi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2 Metin kutusu"/>
          <p:cNvSpPr txBox="1"/>
          <p:nvPr/>
        </p:nvSpPr>
        <p:spPr>
          <a:xfrm>
            <a:off x="1331640" y="6093296"/>
            <a:ext cx="3300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*</a:t>
            </a:r>
            <a:r>
              <a:rPr lang="tr-TR" dirty="0" err="1" smtClean="0"/>
              <a:t>pancreatic</a:t>
            </a:r>
            <a:r>
              <a:rPr lang="tr-TR" dirty="0" smtClean="0"/>
              <a:t> </a:t>
            </a:r>
            <a:r>
              <a:rPr lang="tr-TR" dirty="0" err="1" smtClean="0"/>
              <a:t>carboxyl</a:t>
            </a:r>
            <a:r>
              <a:rPr lang="tr-TR" dirty="0" smtClean="0"/>
              <a:t> ester </a:t>
            </a:r>
            <a:r>
              <a:rPr lang="tr-TR" dirty="0" err="1" smtClean="0"/>
              <a:t>lipase</a:t>
            </a:r>
            <a:endParaRPr lang="tr-T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Lingual</a:t>
            </a:r>
            <a:r>
              <a:rPr lang="tr-TR" dirty="0" smtClean="0"/>
              <a:t> ve </a:t>
            </a:r>
            <a:r>
              <a:rPr lang="tr-TR" dirty="0" err="1" smtClean="0"/>
              <a:t>gastrik</a:t>
            </a:r>
            <a:r>
              <a:rPr lang="tr-TR" dirty="0" smtClean="0"/>
              <a:t> </a:t>
            </a:r>
            <a:r>
              <a:rPr lang="tr-TR" dirty="0" err="1" smtClean="0"/>
              <a:t>lipaz</a:t>
            </a:r>
            <a:r>
              <a:rPr lang="tr-TR" dirty="0" smtClean="0"/>
              <a:t>, kısa (≤ 5 </a:t>
            </a:r>
            <a:r>
              <a:rPr lang="tr-TR" dirty="0" err="1" smtClean="0"/>
              <a:t>C’lu</a:t>
            </a:r>
            <a:r>
              <a:rPr lang="tr-TR" dirty="0" smtClean="0"/>
              <a:t>) ve orta (6-12 </a:t>
            </a:r>
            <a:r>
              <a:rPr lang="tr-TR" dirty="0" err="1" smtClean="0"/>
              <a:t>C’lu</a:t>
            </a:r>
            <a:r>
              <a:rPr lang="tr-TR" dirty="0" smtClean="0"/>
              <a:t>) zincir uzunluğuna sahip yağ asitlerini içeren </a:t>
            </a:r>
            <a:r>
              <a:rPr lang="tr-TR" dirty="0" err="1" smtClean="0"/>
              <a:t>triaçilgliseroller</a:t>
            </a:r>
            <a:r>
              <a:rPr lang="tr-TR" dirty="0" smtClean="0"/>
              <a:t> üzerinde etkilidir. Süt yağı böyle </a:t>
            </a:r>
            <a:r>
              <a:rPr lang="tr-TR" dirty="0" err="1" smtClean="0"/>
              <a:t>triaçilgliserollerce</a:t>
            </a:r>
            <a:r>
              <a:rPr lang="tr-TR" dirty="0" smtClean="0"/>
              <a:t> zengindir.</a:t>
            </a:r>
          </a:p>
          <a:p>
            <a:endParaRPr lang="tr-TR" dirty="0" smtClean="0"/>
          </a:p>
          <a:p>
            <a:r>
              <a:rPr lang="tr-TR" dirty="0" smtClean="0"/>
              <a:t>Bu enzimler, süt çocukluğu döneminde ve pankreas yetmezliği durumlarında (</a:t>
            </a:r>
            <a:r>
              <a:rPr lang="tr-TR" dirty="0" err="1" smtClean="0"/>
              <a:t>kistik</a:t>
            </a:r>
            <a:r>
              <a:rPr lang="tr-TR" dirty="0" smtClean="0"/>
              <a:t> </a:t>
            </a:r>
            <a:r>
              <a:rPr lang="tr-TR" dirty="0" err="1" smtClean="0"/>
              <a:t>fibroz</a:t>
            </a:r>
            <a:r>
              <a:rPr lang="tr-TR" dirty="0" smtClean="0"/>
              <a:t> gibi) özellikle önemlidir. </a:t>
            </a:r>
            <a:endParaRPr lang="tr-T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Emülsifikasyon</a:t>
            </a:r>
            <a:r>
              <a:rPr lang="tr-TR" dirty="0" smtClean="0"/>
              <a:t>, safra tuzlarının etkisiyle ve bağırsak </a:t>
            </a:r>
            <a:r>
              <a:rPr lang="tr-TR" dirty="0" err="1" smtClean="0"/>
              <a:t>peristaltizminin</a:t>
            </a:r>
            <a:r>
              <a:rPr lang="tr-TR" dirty="0" smtClean="0"/>
              <a:t> mekanik yardımıyla gerçekleştirilir.</a:t>
            </a:r>
          </a:p>
          <a:p>
            <a:endParaRPr lang="tr-TR" dirty="0" smtClean="0"/>
          </a:p>
          <a:p>
            <a:r>
              <a:rPr lang="tr-TR" dirty="0" err="1" smtClean="0"/>
              <a:t>Peristaltik</a:t>
            </a:r>
            <a:r>
              <a:rPr lang="tr-TR" dirty="0" smtClean="0"/>
              <a:t> hareketler sayesinde daha küçük hale gelen lipit damlacıklarının etrafını saran safra tuzları, onları stabilize eder ve onların yeniden kaynaşmalarını önler.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63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mulsification bile ile ilgili gÃ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0"/>
            <a:ext cx="649984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215106"/>
          </a:xfrm>
        </p:spPr>
        <p:txBody>
          <a:bodyPr>
            <a:normAutofit fontScale="85000" lnSpcReduction="10000"/>
          </a:bodyPr>
          <a:lstStyle/>
          <a:p>
            <a:r>
              <a:rPr lang="tr-TR" dirty="0" err="1" smtClean="0"/>
              <a:t>Ko</a:t>
            </a:r>
            <a:r>
              <a:rPr lang="tr-TR" dirty="0" smtClean="0"/>
              <a:t>-</a:t>
            </a:r>
            <a:r>
              <a:rPr lang="tr-TR" dirty="0" err="1" smtClean="0"/>
              <a:t>lipaz</a:t>
            </a:r>
            <a:r>
              <a:rPr lang="tr-TR" dirty="0" smtClean="0"/>
              <a:t>, pankreas tarafından </a:t>
            </a:r>
            <a:r>
              <a:rPr lang="tr-TR" dirty="0" err="1" smtClean="0"/>
              <a:t>sekrete</a:t>
            </a:r>
            <a:r>
              <a:rPr lang="tr-TR" dirty="0" smtClean="0"/>
              <a:t> edilen bir proteindir ve </a:t>
            </a:r>
            <a:r>
              <a:rPr lang="tr-TR" dirty="0" err="1" smtClean="0"/>
              <a:t>pankreatik</a:t>
            </a:r>
            <a:r>
              <a:rPr lang="tr-TR" dirty="0" smtClean="0"/>
              <a:t> </a:t>
            </a:r>
            <a:r>
              <a:rPr lang="tr-TR" dirty="0" err="1" smtClean="0"/>
              <a:t>lipazın</a:t>
            </a:r>
            <a:r>
              <a:rPr lang="tr-TR" dirty="0" smtClean="0"/>
              <a:t> aktivite göstermesine yardım eder.</a:t>
            </a:r>
          </a:p>
          <a:p>
            <a:endParaRPr lang="tr-TR" dirty="0" smtClean="0"/>
          </a:p>
          <a:p>
            <a:r>
              <a:rPr lang="tr-TR" dirty="0" smtClean="0"/>
              <a:t>İnce bağırsağın endokrin hücreleri </a:t>
            </a:r>
            <a:r>
              <a:rPr lang="tr-TR" dirty="0" err="1" smtClean="0"/>
              <a:t>kolesistokinin</a:t>
            </a:r>
            <a:r>
              <a:rPr lang="tr-TR" dirty="0" smtClean="0"/>
              <a:t> ve </a:t>
            </a:r>
            <a:r>
              <a:rPr lang="tr-TR" dirty="0" err="1" smtClean="0"/>
              <a:t>sekretin</a:t>
            </a:r>
            <a:r>
              <a:rPr lang="tr-TR" dirty="0" smtClean="0"/>
              <a:t> </a:t>
            </a:r>
            <a:r>
              <a:rPr lang="tr-TR" dirty="0" err="1" smtClean="0"/>
              <a:t>peptitlerini</a:t>
            </a:r>
            <a:r>
              <a:rPr lang="tr-TR" dirty="0" smtClean="0"/>
              <a:t> üretir. </a:t>
            </a:r>
          </a:p>
          <a:p>
            <a:endParaRPr lang="tr-TR" dirty="0" smtClean="0"/>
          </a:p>
          <a:p>
            <a:r>
              <a:rPr lang="tr-TR" dirty="0" err="1" smtClean="0"/>
              <a:t>Kolesistokinin</a:t>
            </a:r>
            <a:r>
              <a:rPr lang="tr-TR" dirty="0" smtClean="0"/>
              <a:t>; safra kesesinin kasılarak içeriğinin boşalmasını, pankreastan enzimlerin salınmasını ve midenin geç boşalmasını sağlar.</a:t>
            </a:r>
          </a:p>
          <a:p>
            <a:endParaRPr lang="tr-TR" dirty="0" smtClean="0"/>
          </a:p>
          <a:p>
            <a:r>
              <a:rPr lang="tr-TR" dirty="0" err="1" smtClean="0"/>
              <a:t>Sekretin</a:t>
            </a:r>
            <a:r>
              <a:rPr lang="tr-TR" dirty="0" smtClean="0"/>
              <a:t> ise; pankreastan bikarbonatça zengin bir sıvının salgılanmasını ve bu sayede bağırsağın içindeki pH derecesinin yükselmesini temin eder.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Lipitlerin Emilimi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643602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Lipit sindiriminin başlıca ürünleri olan serbest yağ asitleri, 2-</a:t>
            </a:r>
            <a:r>
              <a:rPr lang="tr-TR" dirty="0" err="1" smtClean="0"/>
              <a:t>monoaçil</a:t>
            </a:r>
            <a:r>
              <a:rPr lang="tr-TR" dirty="0" smtClean="0"/>
              <a:t> </a:t>
            </a:r>
            <a:r>
              <a:rPr lang="tr-TR" dirty="0" err="1" smtClean="0"/>
              <a:t>gliserol</a:t>
            </a:r>
            <a:r>
              <a:rPr lang="tr-TR" dirty="0" smtClean="0"/>
              <a:t>, serbest kolesterol ve </a:t>
            </a:r>
            <a:r>
              <a:rPr lang="tr-TR" dirty="0" err="1" smtClean="0"/>
              <a:t>lizofosfolipitler</a:t>
            </a:r>
            <a:r>
              <a:rPr lang="tr-TR" dirty="0" smtClean="0"/>
              <a:t> ile safra tuzları ve yağda eriyen vitaminler miçeller oluşturur.</a:t>
            </a:r>
          </a:p>
          <a:p>
            <a:endParaRPr lang="tr-TR" dirty="0" smtClean="0"/>
          </a:p>
          <a:p>
            <a:r>
              <a:rPr lang="tr-TR" dirty="0" smtClean="0"/>
              <a:t>Miçeller </a:t>
            </a:r>
            <a:r>
              <a:rPr lang="tr-TR" dirty="0" err="1" smtClean="0"/>
              <a:t>enterosit</a:t>
            </a:r>
            <a:r>
              <a:rPr lang="tr-TR" dirty="0" smtClean="0"/>
              <a:t> içerisine alınmaz. Görevleri; sindirilmiş yağların, emilimin gerçekleştiği sınıra kadar, sulu ortamda taşınmasını temin etmektir.</a:t>
            </a:r>
          </a:p>
          <a:p>
            <a:endParaRPr lang="tr-TR" dirty="0" smtClean="0"/>
          </a:p>
          <a:p>
            <a:r>
              <a:rPr lang="tr-TR" dirty="0" smtClean="0"/>
              <a:t>Kısa ve orta zincir uzunluğuna sahip yağ asitleri, emilmek için miçel yapısına girmeye ihtiyaç duymaz ve bağırsak hücrelerince doğrudan </a:t>
            </a:r>
            <a:r>
              <a:rPr lang="tr-TR" dirty="0" err="1" smtClean="0"/>
              <a:t>absorbe</a:t>
            </a:r>
            <a:r>
              <a:rPr lang="tr-TR" dirty="0" smtClean="0"/>
              <a:t> edilebilir.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28670"/>
            <a:ext cx="9144001" cy="4625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Autofit/>
          </a:bodyPr>
          <a:lstStyle/>
          <a:p>
            <a:r>
              <a:rPr lang="tr-TR" sz="3400" dirty="0" err="1" smtClean="0"/>
              <a:t>Enterositlerde</a:t>
            </a:r>
            <a:r>
              <a:rPr lang="tr-TR" sz="3400" dirty="0" smtClean="0"/>
              <a:t> Yeniden Sentez İşlemi</a:t>
            </a:r>
            <a:endParaRPr lang="tr-TR" sz="3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r>
              <a:rPr lang="tr-TR" dirty="0" err="1" smtClean="0"/>
              <a:t>Enterositlerin</a:t>
            </a:r>
            <a:r>
              <a:rPr lang="tr-TR" dirty="0" smtClean="0"/>
              <a:t> </a:t>
            </a:r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retikulumunda</a:t>
            </a:r>
            <a:r>
              <a:rPr lang="tr-TR" dirty="0" smtClean="0"/>
              <a:t> emilen yağlardan </a:t>
            </a:r>
            <a:r>
              <a:rPr lang="tr-TR" dirty="0" err="1" smtClean="0"/>
              <a:t>triaçilgliseroller</a:t>
            </a:r>
            <a:r>
              <a:rPr lang="tr-TR" dirty="0" smtClean="0"/>
              <a:t>, </a:t>
            </a:r>
            <a:r>
              <a:rPr lang="tr-TR" dirty="0" err="1" smtClean="0"/>
              <a:t>kolesteril</a:t>
            </a:r>
            <a:r>
              <a:rPr lang="tr-TR" dirty="0" smtClean="0"/>
              <a:t> esterleri ve </a:t>
            </a:r>
            <a:r>
              <a:rPr lang="tr-TR" dirty="0" err="1" smtClean="0"/>
              <a:t>fosfolipitler</a:t>
            </a:r>
            <a:r>
              <a:rPr lang="tr-TR" dirty="0" smtClean="0"/>
              <a:t> sentez edilir. Bu amaçla uzun zincirli yağ asitleri kullanılır.</a:t>
            </a:r>
          </a:p>
          <a:p>
            <a:endParaRPr lang="tr-TR" dirty="0" smtClean="0"/>
          </a:p>
          <a:p>
            <a:r>
              <a:rPr lang="tr-TR" dirty="0" smtClean="0"/>
              <a:t>Kısa ve orta zincirli yağ asitleri, </a:t>
            </a:r>
            <a:r>
              <a:rPr lang="tr-TR" dirty="0" err="1" smtClean="0"/>
              <a:t>portal</a:t>
            </a:r>
            <a:r>
              <a:rPr lang="tr-TR" dirty="0" smtClean="0"/>
              <a:t> dolaşıma salınır ve burada albümine bağlanarak taşınır.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tr-TR" sz="3400" dirty="0" err="1" smtClean="0"/>
              <a:t>Enterositlerden</a:t>
            </a:r>
            <a:r>
              <a:rPr lang="tr-TR" sz="3400" dirty="0" smtClean="0"/>
              <a:t> </a:t>
            </a:r>
            <a:r>
              <a:rPr lang="tr-TR" sz="3400" dirty="0" err="1" smtClean="0"/>
              <a:t>Şilomikronların</a:t>
            </a:r>
            <a:r>
              <a:rPr lang="tr-TR" sz="3400" dirty="0" smtClean="0"/>
              <a:t> </a:t>
            </a:r>
            <a:r>
              <a:rPr lang="tr-TR" sz="3400" dirty="0" err="1" smtClean="0"/>
              <a:t>Salınımı</a:t>
            </a:r>
            <a:r>
              <a:rPr lang="tr-TR" sz="3400" dirty="0" smtClean="0"/>
              <a:t> </a:t>
            </a:r>
            <a:endParaRPr lang="tr-TR" sz="3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92500" lnSpcReduction="10000"/>
          </a:bodyPr>
          <a:lstStyle/>
          <a:p>
            <a:r>
              <a:rPr lang="tr-TR" dirty="0" err="1" smtClean="0"/>
              <a:t>Enterositlerde</a:t>
            </a:r>
            <a:r>
              <a:rPr lang="tr-TR" dirty="0" smtClean="0"/>
              <a:t> sentezlenen </a:t>
            </a:r>
            <a:r>
              <a:rPr lang="tr-TR" dirty="0" err="1" smtClean="0"/>
              <a:t>triaçilgliseroller</a:t>
            </a:r>
            <a:r>
              <a:rPr lang="tr-TR" dirty="0" smtClean="0"/>
              <a:t> ve </a:t>
            </a:r>
            <a:r>
              <a:rPr lang="tr-TR" dirty="0" err="1" smtClean="0"/>
              <a:t>kolesteril</a:t>
            </a:r>
            <a:r>
              <a:rPr lang="tr-TR" dirty="0" smtClean="0"/>
              <a:t> esterleri, çok </a:t>
            </a:r>
            <a:r>
              <a:rPr lang="tr-TR" dirty="0" err="1" smtClean="0"/>
              <a:t>hidrofobik</a:t>
            </a:r>
            <a:r>
              <a:rPr lang="tr-TR" dirty="0" smtClean="0"/>
              <a:t> olduklarından dolayı; </a:t>
            </a:r>
            <a:r>
              <a:rPr lang="tr-TR" dirty="0" err="1" smtClean="0"/>
              <a:t>fosfolipitlerle</a:t>
            </a:r>
            <a:r>
              <a:rPr lang="tr-TR" dirty="0" smtClean="0"/>
              <a:t>, esterleşmemiş kolesterolle ve </a:t>
            </a:r>
            <a:r>
              <a:rPr lang="tr-TR" dirty="0" err="1" smtClean="0"/>
              <a:t>apolipoprotein</a:t>
            </a:r>
            <a:r>
              <a:rPr lang="tr-TR" dirty="0" smtClean="0"/>
              <a:t> B-48 (</a:t>
            </a:r>
            <a:r>
              <a:rPr lang="tr-TR" dirty="0" err="1" smtClean="0"/>
              <a:t>apo</a:t>
            </a:r>
            <a:r>
              <a:rPr lang="tr-TR" dirty="0" smtClean="0"/>
              <a:t> B-48) isimli proteinle kuşatılarak </a:t>
            </a:r>
            <a:r>
              <a:rPr lang="tr-TR" dirty="0" err="1" smtClean="0"/>
              <a:t>şilomikron</a:t>
            </a:r>
            <a:r>
              <a:rPr lang="tr-TR" dirty="0" smtClean="0"/>
              <a:t> adı verilen yapılar şeklinde salınır.</a:t>
            </a:r>
          </a:p>
          <a:p>
            <a:endParaRPr lang="tr-TR" dirty="0" smtClean="0"/>
          </a:p>
          <a:p>
            <a:r>
              <a:rPr lang="tr-TR" dirty="0" err="1" smtClean="0"/>
              <a:t>Şilomikronlar</a:t>
            </a:r>
            <a:r>
              <a:rPr lang="tr-TR" dirty="0" smtClean="0"/>
              <a:t>, önce lenf dolaşımına geçer; ardından sol </a:t>
            </a:r>
            <a:r>
              <a:rPr lang="tr-TR" dirty="0" err="1" smtClean="0"/>
              <a:t>subklavyen</a:t>
            </a:r>
            <a:r>
              <a:rPr lang="tr-TR" dirty="0" smtClean="0"/>
              <a:t> </a:t>
            </a:r>
            <a:r>
              <a:rPr lang="tr-TR" dirty="0" err="1" smtClean="0"/>
              <a:t>vene</a:t>
            </a:r>
            <a:r>
              <a:rPr lang="tr-TR" dirty="0" smtClean="0"/>
              <a:t> ulaşır. Kan dolaşımına geçen </a:t>
            </a:r>
            <a:r>
              <a:rPr lang="tr-TR" dirty="0" err="1" smtClean="0"/>
              <a:t>şilomikronlar</a:t>
            </a:r>
            <a:r>
              <a:rPr lang="tr-TR" dirty="0" smtClean="0"/>
              <a:t>, burada </a:t>
            </a:r>
            <a:r>
              <a:rPr lang="tr-TR" dirty="0" err="1" smtClean="0"/>
              <a:t>apo</a:t>
            </a:r>
            <a:r>
              <a:rPr lang="tr-TR" dirty="0" smtClean="0"/>
              <a:t> E ve </a:t>
            </a:r>
            <a:r>
              <a:rPr lang="tr-TR" dirty="0" err="1" smtClean="0"/>
              <a:t>apo</a:t>
            </a:r>
            <a:r>
              <a:rPr lang="tr-TR" dirty="0" smtClean="0"/>
              <a:t> CII kazanır.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Yağ Asitlerinin Sentezi</a:t>
            </a:r>
            <a:endParaRPr lang="tr-T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7664"/>
                <a:gridCol w="1872208"/>
                <a:gridCol w="2160240"/>
                <a:gridCol w="3563888"/>
              </a:tblGrid>
              <a:tr h="717702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Sentezlenen Ürün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Öncül Molekül(</a:t>
                      </a:r>
                      <a:r>
                        <a:rPr lang="tr-TR" sz="2000" dirty="0" err="1" smtClean="0"/>
                        <a:t>ler</a:t>
                      </a:r>
                      <a:r>
                        <a:rPr lang="tr-TR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Enzim(</a:t>
                      </a:r>
                      <a:r>
                        <a:rPr lang="tr-TR" sz="2000" dirty="0" err="1" smtClean="0"/>
                        <a:t>ler</a:t>
                      </a:r>
                      <a:r>
                        <a:rPr lang="tr-TR" sz="2000" dirty="0" smtClean="0"/>
                        <a:t>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Sentez Yeri</a:t>
                      </a:r>
                      <a:endParaRPr lang="tr-TR" sz="2000" dirty="0"/>
                    </a:p>
                  </a:txBody>
                  <a:tcPr/>
                </a:tc>
              </a:tr>
              <a:tr h="115223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Yağ asidi </a:t>
                      </a:r>
                    </a:p>
                    <a:p>
                      <a:pPr algn="ctr"/>
                      <a:r>
                        <a:rPr lang="tr-TR" sz="2000" dirty="0" smtClean="0"/>
                        <a:t>(Palmitik asit)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Asetil</a:t>
                      </a:r>
                      <a:r>
                        <a:rPr lang="tr-TR" sz="2000" dirty="0" smtClean="0"/>
                        <a:t> CoA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Asetil</a:t>
                      </a:r>
                      <a:r>
                        <a:rPr lang="tr-TR" sz="2000" dirty="0" smtClean="0"/>
                        <a:t> CoA</a:t>
                      </a:r>
                      <a:r>
                        <a:rPr lang="tr-TR" sz="2000" baseline="0" dirty="0" smtClean="0"/>
                        <a:t> </a:t>
                      </a:r>
                      <a:r>
                        <a:rPr lang="tr-TR" sz="2000" baseline="0" dirty="0" err="1" smtClean="0"/>
                        <a:t>karboksilaz</a:t>
                      </a:r>
                      <a:r>
                        <a:rPr lang="tr-TR" sz="2000" baseline="0" dirty="0" smtClean="0"/>
                        <a:t>,</a:t>
                      </a:r>
                    </a:p>
                    <a:p>
                      <a:pPr algn="ctr"/>
                      <a:r>
                        <a:rPr lang="tr-TR" sz="2000" baseline="0" dirty="0" smtClean="0"/>
                        <a:t>Yağ asidi </a:t>
                      </a:r>
                      <a:r>
                        <a:rPr lang="tr-TR" sz="2000" baseline="0" dirty="0" err="1" smtClean="0"/>
                        <a:t>sentaz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Sitozol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5223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Triaçilgliserol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Yağ </a:t>
                      </a:r>
                      <a:r>
                        <a:rPr lang="tr-TR" sz="2000" dirty="0" err="1" smtClean="0"/>
                        <a:t>açil</a:t>
                      </a:r>
                      <a:r>
                        <a:rPr lang="tr-TR" sz="2000" baseline="0" dirty="0" smtClean="0"/>
                        <a:t> CoA</a:t>
                      </a:r>
                      <a:r>
                        <a:rPr lang="tr-TR" sz="2000" dirty="0" smtClean="0"/>
                        <a:t>, </a:t>
                      </a:r>
                    </a:p>
                    <a:p>
                      <a:pPr algn="ctr"/>
                      <a:r>
                        <a:rPr lang="tr-TR" sz="2000" dirty="0" err="1" smtClean="0"/>
                        <a:t>Gliserol</a:t>
                      </a:r>
                      <a:r>
                        <a:rPr lang="tr-TR" sz="2000" dirty="0" smtClean="0"/>
                        <a:t>-3-fosfat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Açil </a:t>
                      </a:r>
                      <a:r>
                        <a:rPr lang="tr-TR" sz="2000" dirty="0" err="1" smtClean="0"/>
                        <a:t>transferazlar</a:t>
                      </a:r>
                      <a:r>
                        <a:rPr lang="tr-TR" sz="2000" dirty="0" smtClean="0"/>
                        <a:t>,</a:t>
                      </a:r>
                    </a:p>
                    <a:p>
                      <a:pPr algn="ctr"/>
                      <a:r>
                        <a:rPr lang="tr-TR" sz="2000" dirty="0" err="1" smtClean="0"/>
                        <a:t>Fosfataz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Endoplazmik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retikulum</a:t>
                      </a:r>
                      <a:endParaRPr lang="tr-TR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52239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Glisero</a:t>
                      </a:r>
                      <a:r>
                        <a:rPr lang="tr-TR" sz="2000" dirty="0" smtClean="0"/>
                        <a:t>-</a:t>
                      </a:r>
                    </a:p>
                    <a:p>
                      <a:pPr algn="ctr"/>
                      <a:r>
                        <a:rPr lang="tr-TR" sz="2000" dirty="0" err="1" smtClean="0"/>
                        <a:t>fosfolipit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Fosfatidik</a:t>
                      </a:r>
                      <a:r>
                        <a:rPr lang="tr-TR" sz="2000" dirty="0" smtClean="0"/>
                        <a:t> asit, alkol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-çok sayıda-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Endoplazmik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retikulum</a:t>
                      </a:r>
                      <a:endParaRPr lang="tr-TR" sz="20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solidFill>
                            <a:schemeClr val="dk1"/>
                          </a:solidFill>
                        </a:rPr>
                        <a:t>(Eter</a:t>
                      </a:r>
                      <a:r>
                        <a:rPr lang="tr-TR" sz="2000" baseline="0" dirty="0" smtClean="0">
                          <a:solidFill>
                            <a:schemeClr val="dk1"/>
                          </a:solidFill>
                        </a:rPr>
                        <a:t> lipit sentezi </a:t>
                      </a:r>
                      <a:r>
                        <a:rPr lang="tr-TR" sz="2000" baseline="0" dirty="0" err="1" smtClean="0">
                          <a:solidFill>
                            <a:schemeClr val="dk1"/>
                          </a:solidFill>
                        </a:rPr>
                        <a:t>peroksizomlarda</a:t>
                      </a:r>
                      <a:r>
                        <a:rPr lang="tr-TR" sz="2000" baseline="0" dirty="0" smtClean="0">
                          <a:solidFill>
                            <a:schemeClr val="dk1"/>
                          </a:solidFill>
                        </a:rPr>
                        <a:t>)</a:t>
                      </a:r>
                      <a:endParaRPr lang="tr-TR" sz="20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653834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Sfingolipit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Serin,</a:t>
                      </a:r>
                      <a:r>
                        <a:rPr lang="tr-TR" sz="2000" baseline="0" dirty="0" smtClean="0"/>
                        <a:t> palmitik asit </a:t>
                      </a:r>
                      <a:r>
                        <a:rPr lang="tr-TR" sz="2000" baseline="0" dirty="0" err="1" smtClean="0"/>
                        <a:t>vd</a:t>
                      </a:r>
                      <a:r>
                        <a:rPr lang="tr-TR" sz="2000" baseline="0" dirty="0" smtClean="0"/>
                        <a:t>. yağ asitleri, kolin veya </a:t>
                      </a:r>
                      <a:r>
                        <a:rPr lang="tr-TR" sz="2000" baseline="0" dirty="0" err="1" smtClean="0"/>
                        <a:t>karbohidrat</a:t>
                      </a:r>
                      <a:r>
                        <a:rPr lang="tr-TR" sz="2000" baseline="0" dirty="0" smtClean="0"/>
                        <a:t> 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-çok sayıda-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Endoplazmik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retikulum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seramid</a:t>
                      </a:r>
                      <a:r>
                        <a:rPr lang="tr-TR" sz="2000" baseline="0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r>
                        <a:rPr lang="tr-TR" sz="2000" baseline="0" dirty="0" smtClean="0">
                          <a:solidFill>
                            <a:schemeClr val="tx1"/>
                          </a:solidFill>
                        </a:rPr>
                        <a:t> kadar)</a:t>
                      </a:r>
                      <a:endParaRPr lang="tr-TR" sz="2000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ve </a:t>
                      </a:r>
                      <a:r>
                        <a:rPr lang="tr-TR" sz="2000" dirty="0" err="1" smtClean="0"/>
                        <a:t>Golgi</a:t>
                      </a:r>
                      <a:r>
                        <a:rPr lang="tr-TR" sz="2000" dirty="0" smtClean="0"/>
                        <a:t> (</a:t>
                      </a:r>
                      <a:r>
                        <a:rPr lang="tr-TR" sz="2000" dirty="0" err="1" smtClean="0"/>
                        <a:t>seramidden</a:t>
                      </a:r>
                      <a:r>
                        <a:rPr lang="tr-TR" sz="2000" dirty="0" smtClean="0"/>
                        <a:t> sonra)</a:t>
                      </a:r>
                    </a:p>
                  </a:txBody>
                  <a:tcPr/>
                </a:tc>
              </a:tr>
              <a:tr h="1029746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Kolesterol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/>
                        <a:t>Asetil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CoA</a:t>
                      </a:r>
                      <a:endParaRPr lang="tr-TR" sz="2000" dirty="0" smtClean="0"/>
                    </a:p>
                    <a:p>
                      <a:pPr algn="ctr"/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-çok sayıda-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Sitozol</a:t>
                      </a:r>
                      <a:endParaRPr lang="tr-TR" sz="20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Endoplazmik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retikulum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tr-TR" sz="2000" dirty="0" err="1" smtClean="0">
                          <a:solidFill>
                            <a:schemeClr val="tx1"/>
                          </a:solidFill>
                        </a:rPr>
                        <a:t>sitozolik</a:t>
                      </a:r>
                      <a:r>
                        <a:rPr lang="tr-TR" sz="2000" dirty="0" smtClean="0">
                          <a:solidFill>
                            <a:schemeClr val="tx1"/>
                          </a:solidFill>
                        </a:rPr>
                        <a:t> yüzeyi)</a:t>
                      </a:r>
                      <a:endParaRPr lang="tr-TR" sz="2000" dirty="0" smtClean="0">
                        <a:solidFill>
                          <a:schemeClr val="dk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2"/>
          <a:ext cx="9144000" cy="6857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672"/>
                <a:gridCol w="2016224"/>
                <a:gridCol w="2160240"/>
                <a:gridCol w="3347864"/>
              </a:tblGrid>
              <a:tr h="8175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Yıkılan Ürün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/>
                        <a:t>Enzim(</a:t>
                      </a:r>
                      <a:r>
                        <a:rPr lang="tr-TR" sz="2000" dirty="0" err="1" smtClean="0"/>
                        <a:t>ler</a:t>
                      </a:r>
                      <a:r>
                        <a:rPr lang="tr-TR" sz="200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Oluşan Ürün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Yıkım Yeri</a:t>
                      </a:r>
                      <a:endParaRPr lang="tr-TR" sz="2000" dirty="0"/>
                    </a:p>
                  </a:txBody>
                  <a:tcPr/>
                </a:tc>
              </a:tr>
              <a:tr h="8175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Yağ asidi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-çok çeşitli-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Asetil</a:t>
                      </a:r>
                      <a:r>
                        <a:rPr lang="tr-TR" sz="2000" dirty="0" smtClean="0"/>
                        <a:t> CoA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Mitokondri </a:t>
                      </a:r>
                      <a:r>
                        <a:rPr lang="tr-TR" sz="2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matriksi</a:t>
                      </a:r>
                      <a:r>
                        <a:rPr lang="tr-TR" sz="2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(Ana yıkım yeri)</a:t>
                      </a:r>
                      <a:endParaRPr lang="tr-TR" sz="2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79391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Triaçilgliserol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Trigliserit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lipaz</a:t>
                      </a:r>
                      <a:r>
                        <a:rPr lang="tr-TR" sz="2000" dirty="0" smtClean="0"/>
                        <a:t>,</a:t>
                      </a:r>
                    </a:p>
                    <a:p>
                      <a:pPr algn="ctr"/>
                      <a:r>
                        <a:rPr lang="tr-TR" sz="2000" dirty="0" smtClean="0"/>
                        <a:t>Hormona-duyarlı </a:t>
                      </a:r>
                      <a:r>
                        <a:rPr lang="tr-TR" sz="2000" dirty="0" err="1" smtClean="0"/>
                        <a:t>lipaz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Monoaçilgliserol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lipaz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Yağ asitleri,</a:t>
                      </a:r>
                    </a:p>
                    <a:p>
                      <a:pPr algn="ctr"/>
                      <a:r>
                        <a:rPr lang="tr-TR" sz="2000" dirty="0" err="1" smtClean="0"/>
                        <a:t>Gliserol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Sitozol</a:t>
                      </a:r>
                      <a:endParaRPr lang="tr-TR" sz="2000" dirty="0"/>
                    </a:p>
                  </a:txBody>
                  <a:tcPr/>
                </a:tc>
              </a:tr>
              <a:tr h="1793918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Gliserofosfolipit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Fosfolipazlar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Lizofosfogliserit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diaçilgliserol</a:t>
                      </a:r>
                      <a:r>
                        <a:rPr lang="tr-TR" sz="2000" dirty="0" smtClean="0"/>
                        <a:t>, </a:t>
                      </a:r>
                      <a:r>
                        <a:rPr lang="tr-TR" sz="2000" dirty="0" err="1" smtClean="0"/>
                        <a:t>fosfoalkol</a:t>
                      </a:r>
                      <a:r>
                        <a:rPr lang="tr-TR" sz="2000" dirty="0" smtClean="0"/>
                        <a:t>, alkol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-çok çeşitli-</a:t>
                      </a:r>
                      <a:endParaRPr lang="tr-TR" sz="2000" dirty="0"/>
                    </a:p>
                  </a:txBody>
                  <a:tcPr/>
                </a:tc>
              </a:tr>
              <a:tr h="8175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Sfingomiyelin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Sfingomiyelinaz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Fosforil</a:t>
                      </a:r>
                      <a:r>
                        <a:rPr lang="tr-TR" sz="2000" dirty="0" smtClean="0"/>
                        <a:t> kolin, </a:t>
                      </a:r>
                      <a:r>
                        <a:rPr lang="tr-TR" sz="2000" dirty="0" err="1" smtClean="0"/>
                        <a:t>seramid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Lizozom</a:t>
                      </a:r>
                      <a:endParaRPr lang="tr-TR" sz="2000" dirty="0"/>
                    </a:p>
                  </a:txBody>
                  <a:tcPr/>
                </a:tc>
              </a:tr>
              <a:tr h="817540"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Seramid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Seramidaz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Sfingozin</a:t>
                      </a:r>
                      <a:r>
                        <a:rPr lang="tr-TR" sz="2000" dirty="0" smtClean="0"/>
                        <a:t>, yağ asidi</a:t>
                      </a:r>
                      <a:endParaRPr lang="tr-T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err="1" smtClean="0"/>
                        <a:t>Lizozom</a:t>
                      </a:r>
                      <a:endParaRPr lang="tr-T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Mitokondride </a:t>
            </a:r>
            <a:r>
              <a:rPr lang="tr-TR" dirty="0" err="1" smtClean="0"/>
              <a:t>asetil</a:t>
            </a:r>
            <a:r>
              <a:rPr lang="tr-TR" dirty="0" smtClean="0"/>
              <a:t>-</a:t>
            </a:r>
            <a:r>
              <a:rPr lang="tr-TR" dirty="0" err="1" smtClean="0"/>
              <a:t>CoA</a:t>
            </a:r>
            <a:r>
              <a:rPr lang="tr-TR" dirty="0" smtClean="0"/>
              <a:t> şu yollarla elde edilir:</a:t>
            </a:r>
          </a:p>
          <a:p>
            <a:pPr lvl="1"/>
            <a:r>
              <a:rPr lang="tr-TR" dirty="0" err="1" smtClean="0"/>
              <a:t>pirüvatın</a:t>
            </a:r>
            <a:r>
              <a:rPr lang="tr-TR" dirty="0" smtClean="0"/>
              <a:t> </a:t>
            </a:r>
            <a:r>
              <a:rPr lang="tr-TR" dirty="0" err="1" smtClean="0"/>
              <a:t>oksidatif</a:t>
            </a:r>
            <a:r>
              <a:rPr lang="tr-TR" dirty="0" smtClean="0"/>
              <a:t> </a:t>
            </a:r>
            <a:r>
              <a:rPr lang="tr-TR" dirty="0" err="1" smtClean="0"/>
              <a:t>dekarboksilasyonu</a:t>
            </a:r>
            <a:endParaRPr lang="tr-TR" dirty="0" smtClean="0"/>
          </a:p>
          <a:p>
            <a:pPr lvl="1"/>
            <a:r>
              <a:rPr lang="tr-TR" dirty="0" err="1" smtClean="0"/>
              <a:t>ketojenik</a:t>
            </a:r>
            <a:r>
              <a:rPr lang="tr-TR" dirty="0" smtClean="0"/>
              <a:t> amino asitlerin (</a:t>
            </a:r>
            <a:r>
              <a:rPr lang="tr-TR" dirty="0" err="1" smtClean="0"/>
              <a:t>Ile</a:t>
            </a:r>
            <a:r>
              <a:rPr lang="tr-TR" dirty="0" smtClean="0"/>
              <a:t>, </a:t>
            </a:r>
            <a:r>
              <a:rPr lang="tr-TR" dirty="0" err="1" smtClean="0"/>
              <a:t>Leu</a:t>
            </a:r>
            <a:r>
              <a:rPr lang="tr-TR" dirty="0" smtClean="0"/>
              <a:t>, </a:t>
            </a:r>
            <a:r>
              <a:rPr lang="tr-TR" dirty="0" err="1" smtClean="0"/>
              <a:t>Lys</a:t>
            </a:r>
            <a:r>
              <a:rPr lang="tr-TR" dirty="0" smtClean="0"/>
              <a:t>, </a:t>
            </a:r>
            <a:r>
              <a:rPr lang="tr-TR" dirty="0" err="1" smtClean="0"/>
              <a:t>Phe</a:t>
            </a:r>
            <a:r>
              <a:rPr lang="tr-TR" dirty="0" smtClean="0"/>
              <a:t>, </a:t>
            </a:r>
            <a:r>
              <a:rPr lang="tr-TR" dirty="0" err="1" smtClean="0"/>
              <a:t>Trp</a:t>
            </a:r>
            <a:r>
              <a:rPr lang="tr-TR" dirty="0" smtClean="0"/>
              <a:t>, </a:t>
            </a:r>
            <a:r>
              <a:rPr lang="tr-TR" dirty="0" err="1" smtClean="0"/>
              <a:t>Tyr</a:t>
            </a:r>
            <a:r>
              <a:rPr lang="tr-TR" dirty="0" smtClean="0"/>
              <a:t>) katabolizması</a:t>
            </a:r>
          </a:p>
          <a:p>
            <a:pPr lvl="1"/>
            <a:r>
              <a:rPr lang="tr-TR" dirty="0" smtClean="0"/>
              <a:t>Yağ asitlerinin </a:t>
            </a:r>
            <a:r>
              <a:rPr lang="el-GR" dirty="0" smtClean="0"/>
              <a:t>β</a:t>
            </a:r>
            <a:r>
              <a:rPr lang="tr-TR" dirty="0" smtClean="0"/>
              <a:t>-</a:t>
            </a:r>
            <a:r>
              <a:rPr lang="tr-TR" dirty="0" err="1" smtClean="0"/>
              <a:t>oksidasyonu</a:t>
            </a:r>
            <a:endParaRPr lang="tr-TR" dirty="0" smtClean="0"/>
          </a:p>
          <a:p>
            <a:pPr lvl="1"/>
            <a:endParaRPr lang="tr-TR" dirty="0" smtClean="0"/>
          </a:p>
          <a:p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CoA’nın</a:t>
            </a:r>
            <a:r>
              <a:rPr lang="tr-TR" dirty="0" smtClean="0"/>
              <a:t> CoA parçası, iç mitokondri </a:t>
            </a:r>
            <a:r>
              <a:rPr lang="tr-TR" dirty="0" err="1" smtClean="0"/>
              <a:t>membranını</a:t>
            </a:r>
            <a:r>
              <a:rPr lang="tr-TR" dirty="0" smtClean="0"/>
              <a:t> geçemez. Sitrat </a:t>
            </a:r>
            <a:r>
              <a:rPr lang="tr-TR" dirty="0" err="1" smtClean="0"/>
              <a:t>sentaz</a:t>
            </a:r>
            <a:r>
              <a:rPr lang="tr-TR" dirty="0" smtClean="0"/>
              <a:t> tarafından üretilen “sitrat”, mitokondriden </a:t>
            </a:r>
            <a:r>
              <a:rPr lang="tr-TR" dirty="0" err="1" smtClean="0"/>
              <a:t>sitozole</a:t>
            </a:r>
            <a:r>
              <a:rPr lang="tr-TR" dirty="0" smtClean="0"/>
              <a:t> geçerek buraya “asetat” taşımış olur.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Yağ asitlerinin </a:t>
            </a:r>
            <a:r>
              <a:rPr lang="tr-TR" dirty="0" err="1" smtClean="0"/>
              <a:t>satürasyonu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>
            <a:normAutofit/>
          </a:bodyPr>
          <a:lstStyle/>
          <a:p>
            <a:r>
              <a:rPr lang="tr-TR" dirty="0" smtClean="0"/>
              <a:t>Yağ asitleri; hidrokarbon zincirleri </a:t>
            </a:r>
          </a:p>
          <a:p>
            <a:pPr lvl="1"/>
            <a:r>
              <a:rPr lang="tr-TR" dirty="0" smtClean="0"/>
              <a:t>çift bağ içermiyorsa “doymuş (</a:t>
            </a:r>
            <a:r>
              <a:rPr lang="tr-TR" dirty="0" err="1" smtClean="0"/>
              <a:t>satüre</a:t>
            </a:r>
            <a:r>
              <a:rPr lang="tr-TR" dirty="0" smtClean="0"/>
              <a:t>)”; </a:t>
            </a:r>
          </a:p>
          <a:p>
            <a:pPr lvl="1"/>
            <a:r>
              <a:rPr lang="tr-TR" dirty="0" smtClean="0"/>
              <a:t>bir tane çift bağ içeriyorsa “tekli doymamış (mono-</a:t>
            </a:r>
            <a:r>
              <a:rPr lang="tr-TR" dirty="0" err="1" smtClean="0"/>
              <a:t>ansatüre</a:t>
            </a:r>
            <a:r>
              <a:rPr lang="tr-TR" dirty="0" smtClean="0"/>
              <a:t>)”; </a:t>
            </a:r>
          </a:p>
          <a:p>
            <a:pPr lvl="1"/>
            <a:r>
              <a:rPr lang="tr-TR" dirty="0" smtClean="0"/>
              <a:t>birden fazla çift bağ içeriyorsa “çoklu doymamış (</a:t>
            </a:r>
            <a:r>
              <a:rPr lang="tr-TR" dirty="0" err="1" smtClean="0"/>
              <a:t>poli</a:t>
            </a:r>
            <a:r>
              <a:rPr lang="tr-TR" dirty="0" smtClean="0"/>
              <a:t>-</a:t>
            </a:r>
            <a:r>
              <a:rPr lang="tr-TR" dirty="0" err="1" smtClean="0"/>
              <a:t>ansatüre</a:t>
            </a:r>
            <a:r>
              <a:rPr lang="tr-TR" dirty="0" smtClean="0"/>
              <a:t>)” </a:t>
            </a:r>
          </a:p>
          <a:p>
            <a:pPr lvl="1">
              <a:buNone/>
            </a:pPr>
            <a:r>
              <a:rPr lang="tr-TR" dirty="0" smtClean="0"/>
              <a:t>olarak isimlendirilir.</a:t>
            </a:r>
          </a:p>
          <a:p>
            <a:endParaRPr lang="tr-TR" dirty="0" smtClean="0"/>
          </a:p>
          <a:p>
            <a:r>
              <a:rPr lang="tr-TR" sz="2800" dirty="0" smtClean="0"/>
              <a:t>Çift bağlar; arada </a:t>
            </a:r>
          </a:p>
          <a:p>
            <a:pPr>
              <a:buNone/>
            </a:pPr>
            <a:r>
              <a:rPr lang="tr-TR" sz="2800" dirty="0" smtClean="0"/>
              <a:t>3 karbon atomu </a:t>
            </a:r>
          </a:p>
          <a:p>
            <a:pPr>
              <a:buNone/>
            </a:pPr>
            <a:r>
              <a:rPr lang="tr-TR" sz="2800" dirty="0" smtClean="0"/>
              <a:t>olacak şekilde yerleşir.</a:t>
            </a:r>
          </a:p>
          <a:p>
            <a:endParaRPr lang="tr-TR" dirty="0" smtClean="0"/>
          </a:p>
          <a:p>
            <a:endParaRPr lang="tr-T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4878" y="4653136"/>
            <a:ext cx="4519122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3"/>
            <a:ext cx="9147471" cy="558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 smtClean="0"/>
              <a:t>Sitratın</a:t>
            </a:r>
            <a:r>
              <a:rPr lang="tr-TR" dirty="0" smtClean="0"/>
              <a:t> </a:t>
            </a:r>
            <a:r>
              <a:rPr lang="tr-TR" dirty="0" err="1" smtClean="0"/>
              <a:t>sitozole</a:t>
            </a:r>
            <a:r>
              <a:rPr lang="tr-TR" dirty="0" smtClean="0"/>
              <a:t> geçebilmesi için, mitokondri içerisinde konsantrasyonunun yüksek olması gerekir.</a:t>
            </a:r>
          </a:p>
          <a:p>
            <a:endParaRPr lang="tr-TR" dirty="0" smtClean="0"/>
          </a:p>
          <a:p>
            <a:r>
              <a:rPr lang="tr-TR" dirty="0" smtClean="0"/>
              <a:t>Sitrik asit </a:t>
            </a:r>
            <a:r>
              <a:rPr lang="tr-TR" dirty="0" err="1" smtClean="0"/>
              <a:t>siklusunda</a:t>
            </a:r>
            <a:r>
              <a:rPr lang="tr-TR" dirty="0" smtClean="0"/>
              <a:t>, </a:t>
            </a:r>
            <a:r>
              <a:rPr lang="tr-TR" dirty="0" err="1" smtClean="0"/>
              <a:t>izositrat</a:t>
            </a:r>
            <a:r>
              <a:rPr lang="tr-TR" dirty="0" smtClean="0"/>
              <a:t> </a:t>
            </a:r>
            <a:r>
              <a:rPr lang="tr-TR" dirty="0" err="1" smtClean="0"/>
              <a:t>dehidrogenaz</a:t>
            </a:r>
            <a:r>
              <a:rPr lang="tr-TR" dirty="0" smtClean="0"/>
              <a:t> enzimi ATP ve NADH ile </a:t>
            </a:r>
            <a:r>
              <a:rPr lang="tr-TR" dirty="0" err="1" smtClean="0"/>
              <a:t>inhibe</a:t>
            </a:r>
            <a:r>
              <a:rPr lang="tr-TR" dirty="0" smtClean="0"/>
              <a:t> olduğunda; sitrat birikimi meydana gelir. Bu durum “yüksek enerji </a:t>
            </a:r>
            <a:r>
              <a:rPr lang="tr-TR" dirty="0" err="1" smtClean="0"/>
              <a:t>sinyali”dir</a:t>
            </a:r>
            <a:r>
              <a:rPr lang="tr-TR" dirty="0" smtClean="0"/>
              <a:t> ve ATP ve sitrat artışında, yağ asidi sentezi belirgin hale gelir.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05203" y="0"/>
            <a:ext cx="5538798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3571868" cy="277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099603"/>
            <a:ext cx="5357818" cy="3029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803937"/>
            <a:ext cx="3000364" cy="40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57166"/>
            <a:ext cx="4757742" cy="5768997"/>
          </a:xfrm>
        </p:spPr>
        <p:txBody>
          <a:bodyPr/>
          <a:lstStyle/>
          <a:p>
            <a:r>
              <a:rPr lang="tr-TR" dirty="0" err="1" smtClean="0"/>
              <a:t>Asetil</a:t>
            </a:r>
            <a:r>
              <a:rPr lang="tr-TR" dirty="0" smtClean="0"/>
              <a:t> CoA </a:t>
            </a:r>
            <a:r>
              <a:rPr lang="tr-TR" dirty="0" err="1" smtClean="0"/>
              <a:t>karboksilaz</a:t>
            </a:r>
            <a:r>
              <a:rPr lang="tr-TR" dirty="0" smtClean="0"/>
              <a:t> (ACC) enzimi, </a:t>
            </a:r>
            <a:r>
              <a:rPr lang="tr-TR" dirty="0" err="1" smtClean="0"/>
              <a:t>sitozolik</a:t>
            </a:r>
            <a:r>
              <a:rPr lang="tr-TR" dirty="0" smtClean="0"/>
              <a:t> 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CoA’yı</a:t>
            </a:r>
            <a:r>
              <a:rPr lang="tr-TR" dirty="0" smtClean="0"/>
              <a:t> karboksile ederek </a:t>
            </a:r>
            <a:r>
              <a:rPr lang="tr-TR" dirty="0" err="1" smtClean="0"/>
              <a:t>malonil</a:t>
            </a:r>
            <a:r>
              <a:rPr lang="tr-TR" dirty="0" smtClean="0"/>
              <a:t> CoA sentezler.</a:t>
            </a:r>
          </a:p>
          <a:p>
            <a:endParaRPr lang="tr-TR" dirty="0" smtClean="0"/>
          </a:p>
          <a:p>
            <a:r>
              <a:rPr lang="tr-TR" dirty="0" smtClean="0"/>
              <a:t>Bu basamak, yağ asidi sentezinin hız kısıtlayıcı basamağıdır.</a:t>
            </a:r>
            <a:endParaRPr lang="tr-TR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8604"/>
            <a:ext cx="3786182" cy="5259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2853"/>
            <a:ext cx="8258204" cy="785817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Sitrat, </a:t>
            </a:r>
            <a:r>
              <a:rPr lang="tr-TR" dirty="0" err="1" smtClean="0"/>
              <a:t>inaktif</a:t>
            </a:r>
            <a:r>
              <a:rPr lang="tr-TR" dirty="0" smtClean="0"/>
              <a:t> ACC </a:t>
            </a:r>
            <a:r>
              <a:rPr lang="tr-TR" dirty="0" err="1" smtClean="0"/>
              <a:t>protomerinin</a:t>
            </a:r>
            <a:r>
              <a:rPr lang="tr-TR" dirty="0" smtClean="0"/>
              <a:t>, aktif ACC polimerine dönüşümünü uyarır.</a:t>
            </a:r>
            <a:endParaRPr lang="tr-TR" dirty="0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928670"/>
            <a:ext cx="5072098" cy="2334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2 İçerik Yer Tutucusu"/>
          <p:cNvSpPr txBox="1">
            <a:spLocks/>
          </p:cNvSpPr>
          <p:nvPr/>
        </p:nvSpPr>
        <p:spPr>
          <a:xfrm>
            <a:off x="500034" y="3429000"/>
            <a:ext cx="8286808" cy="71438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İnsülin, ACC enziminin </a:t>
            </a:r>
            <a:r>
              <a:rPr kumimoji="0" lang="tr-TR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defosforile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hale gelmesini ve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böylece 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aktive</a:t>
            </a:r>
            <a:r>
              <a:rPr kumimoji="0" lang="tr-T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olmasını sağlar</a:t>
            </a:r>
            <a:r>
              <a:rPr kumimoji="0" lang="tr-T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tr-T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4395783"/>
            <a:ext cx="5789900" cy="246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336704"/>
          </a:xfrm>
        </p:spPr>
        <p:txBody>
          <a:bodyPr>
            <a:normAutofit fontScale="62500" lnSpcReduction="20000"/>
          </a:bodyPr>
          <a:lstStyle/>
          <a:p>
            <a:r>
              <a:rPr lang="tr-TR" dirty="0" smtClean="0"/>
              <a:t>Yağ asidi sentezinin geri kalan basamakları, yağ asidi </a:t>
            </a:r>
            <a:r>
              <a:rPr lang="tr-TR" dirty="0" err="1" smtClean="0"/>
              <a:t>sentaz</a:t>
            </a:r>
            <a:r>
              <a:rPr lang="tr-TR" dirty="0" smtClean="0"/>
              <a:t> (FAS) enzimi tarafından gerçekleştirilir.</a:t>
            </a:r>
          </a:p>
          <a:p>
            <a:endParaRPr lang="tr-TR" dirty="0" smtClean="0"/>
          </a:p>
          <a:p>
            <a:r>
              <a:rPr lang="tr-TR" dirty="0" smtClean="0"/>
              <a:t>Yağ asidi </a:t>
            </a:r>
            <a:r>
              <a:rPr lang="tr-TR" dirty="0" err="1" smtClean="0"/>
              <a:t>sentaz</a:t>
            </a:r>
            <a:r>
              <a:rPr lang="tr-TR" dirty="0" smtClean="0"/>
              <a:t> enzimi, </a:t>
            </a:r>
            <a:r>
              <a:rPr lang="tr-TR" dirty="0" err="1" smtClean="0"/>
              <a:t>açil</a:t>
            </a:r>
            <a:r>
              <a:rPr lang="tr-TR" dirty="0" smtClean="0"/>
              <a:t> taşıyıcı protein bölgesi (ACP) ile, </a:t>
            </a:r>
            <a:r>
              <a:rPr lang="tr-TR" dirty="0" err="1" smtClean="0"/>
              <a:t>asetil</a:t>
            </a:r>
            <a:r>
              <a:rPr lang="tr-TR" dirty="0" smtClean="0"/>
              <a:t> </a:t>
            </a:r>
            <a:r>
              <a:rPr lang="tr-TR" dirty="0" err="1" smtClean="0"/>
              <a:t>CoA’dan</a:t>
            </a:r>
            <a:r>
              <a:rPr lang="tr-TR" dirty="0" smtClean="0"/>
              <a:t> </a:t>
            </a:r>
            <a:r>
              <a:rPr lang="tr-TR" dirty="0" err="1" smtClean="0"/>
              <a:t>asetil</a:t>
            </a:r>
            <a:r>
              <a:rPr lang="tr-TR" dirty="0" smtClean="0"/>
              <a:t> grubu bağlar ve daha sonra </a:t>
            </a:r>
            <a:r>
              <a:rPr lang="tr-TR" dirty="0" err="1" smtClean="0"/>
              <a:t>asetil</a:t>
            </a:r>
            <a:r>
              <a:rPr lang="tr-TR" dirty="0" smtClean="0"/>
              <a:t> grubunu yapısındaki </a:t>
            </a:r>
            <a:r>
              <a:rPr lang="tr-TR" dirty="0" err="1" smtClean="0"/>
              <a:t>sistein</a:t>
            </a:r>
            <a:r>
              <a:rPr lang="tr-TR" dirty="0" smtClean="0"/>
              <a:t> </a:t>
            </a:r>
            <a:r>
              <a:rPr lang="tr-TR" dirty="0" err="1" smtClean="0"/>
              <a:t>rezidüsüne</a:t>
            </a:r>
            <a:r>
              <a:rPr lang="tr-TR" dirty="0" smtClean="0"/>
              <a:t> aktarır. Ardından </a:t>
            </a:r>
            <a:r>
              <a:rPr lang="tr-TR" dirty="0" err="1" smtClean="0"/>
              <a:t>malonil</a:t>
            </a:r>
            <a:r>
              <a:rPr lang="tr-TR" dirty="0" smtClean="0"/>
              <a:t> </a:t>
            </a:r>
            <a:r>
              <a:rPr lang="tr-TR" dirty="0" err="1" smtClean="0"/>
              <a:t>CoA’dan</a:t>
            </a:r>
            <a:r>
              <a:rPr lang="tr-TR" dirty="0" smtClean="0"/>
              <a:t> </a:t>
            </a:r>
            <a:r>
              <a:rPr lang="tr-TR" dirty="0" err="1" smtClean="0"/>
              <a:t>malonil</a:t>
            </a:r>
            <a:r>
              <a:rPr lang="tr-TR" dirty="0" smtClean="0"/>
              <a:t> grubunu ACP bölgesi ile bağlayarak, bu iki yapıyı (</a:t>
            </a:r>
            <a:r>
              <a:rPr lang="tr-TR" dirty="0" err="1" smtClean="0"/>
              <a:t>asetil</a:t>
            </a:r>
            <a:r>
              <a:rPr lang="tr-TR" dirty="0" smtClean="0"/>
              <a:t> + </a:t>
            </a:r>
            <a:r>
              <a:rPr lang="tr-TR" dirty="0" err="1" smtClean="0"/>
              <a:t>malonil</a:t>
            </a:r>
            <a:r>
              <a:rPr lang="tr-TR" dirty="0" smtClean="0"/>
              <a:t>) ACP bölgesinde karbondioksit </a:t>
            </a:r>
            <a:r>
              <a:rPr lang="tr-TR" dirty="0" err="1" smtClean="0"/>
              <a:t>salınımı</a:t>
            </a:r>
            <a:r>
              <a:rPr lang="tr-TR" dirty="0" smtClean="0"/>
              <a:t> ile birleştirir. Salınan karbondioksit, daha önce </a:t>
            </a:r>
            <a:r>
              <a:rPr lang="tr-TR" dirty="0" err="1" smtClean="0"/>
              <a:t>asetil</a:t>
            </a:r>
            <a:r>
              <a:rPr lang="tr-TR" dirty="0" smtClean="0"/>
              <a:t> CoA </a:t>
            </a:r>
            <a:r>
              <a:rPr lang="tr-TR" dirty="0" err="1" smtClean="0"/>
              <a:t>karboksilaz</a:t>
            </a:r>
            <a:r>
              <a:rPr lang="tr-TR" dirty="0" smtClean="0"/>
              <a:t> tarafından eklenmiş olan karbondioksittir. Oluşan 4 karbonlu bileşikte, sırasıyla, redüksiyon, </a:t>
            </a:r>
            <a:r>
              <a:rPr lang="tr-TR" dirty="0" err="1" smtClean="0"/>
              <a:t>dehidrasyon</a:t>
            </a:r>
            <a:r>
              <a:rPr lang="tr-TR" dirty="0" smtClean="0"/>
              <a:t> ve redüksiyon işlemleri yapılarak </a:t>
            </a:r>
            <a:r>
              <a:rPr lang="tr-TR" dirty="0" err="1" smtClean="0"/>
              <a:t>bütiril</a:t>
            </a:r>
            <a:r>
              <a:rPr lang="tr-TR" dirty="0" smtClean="0"/>
              <a:t> grubu meydana getirilir. Oluşan </a:t>
            </a:r>
            <a:r>
              <a:rPr lang="tr-TR" dirty="0" err="1" smtClean="0"/>
              <a:t>bütiril</a:t>
            </a:r>
            <a:r>
              <a:rPr lang="tr-TR" dirty="0" smtClean="0"/>
              <a:t> grubu, </a:t>
            </a:r>
            <a:r>
              <a:rPr lang="tr-TR" dirty="0" err="1" smtClean="0"/>
              <a:t>sistein</a:t>
            </a:r>
            <a:r>
              <a:rPr lang="tr-TR" dirty="0" smtClean="0"/>
              <a:t> </a:t>
            </a:r>
            <a:r>
              <a:rPr lang="tr-TR" dirty="0" err="1" smtClean="0"/>
              <a:t>rezidüsüne</a:t>
            </a:r>
            <a:r>
              <a:rPr lang="tr-TR" dirty="0" smtClean="0"/>
              <a:t> aktarılır.</a:t>
            </a:r>
          </a:p>
          <a:p>
            <a:endParaRPr lang="tr-TR" dirty="0" smtClean="0"/>
          </a:p>
          <a:p>
            <a:r>
              <a:rPr lang="tr-TR" dirty="0" smtClean="0"/>
              <a:t>Sentezlenen yağ asidi zincirinin uzaması; her seferinde ACP bölgesine </a:t>
            </a:r>
            <a:r>
              <a:rPr lang="tr-TR" dirty="0" err="1" smtClean="0"/>
              <a:t>malonil</a:t>
            </a:r>
            <a:r>
              <a:rPr lang="tr-TR" dirty="0" smtClean="0"/>
              <a:t> </a:t>
            </a:r>
            <a:r>
              <a:rPr lang="tr-TR" dirty="0" err="1" smtClean="0"/>
              <a:t>CoA’dan</a:t>
            </a:r>
            <a:r>
              <a:rPr lang="tr-TR" dirty="0" smtClean="0"/>
              <a:t> </a:t>
            </a:r>
            <a:r>
              <a:rPr lang="tr-TR" dirty="0" err="1" smtClean="0"/>
              <a:t>malonil</a:t>
            </a:r>
            <a:r>
              <a:rPr lang="tr-TR" dirty="0" smtClean="0"/>
              <a:t> grubunun eklenmesi ve bunun, </a:t>
            </a:r>
            <a:r>
              <a:rPr lang="tr-TR" dirty="0" err="1" smtClean="0"/>
              <a:t>sistein</a:t>
            </a:r>
            <a:r>
              <a:rPr lang="tr-TR" dirty="0" smtClean="0"/>
              <a:t> </a:t>
            </a:r>
            <a:r>
              <a:rPr lang="tr-TR" dirty="0" err="1" smtClean="0"/>
              <a:t>rezidüsüne</a:t>
            </a:r>
            <a:r>
              <a:rPr lang="tr-TR" dirty="0" smtClean="0"/>
              <a:t> bağlı zincirle ACP bölgesinde (CO</a:t>
            </a:r>
            <a:r>
              <a:rPr lang="tr-TR" baseline="-25000" dirty="0" smtClean="0"/>
              <a:t>2</a:t>
            </a:r>
            <a:r>
              <a:rPr lang="tr-TR" dirty="0" smtClean="0"/>
              <a:t> çıkışı ile) birleştirilmesi ve redüksiyon, </a:t>
            </a:r>
            <a:r>
              <a:rPr lang="tr-TR" dirty="0" err="1" smtClean="0"/>
              <a:t>dehidrasyon</a:t>
            </a:r>
            <a:r>
              <a:rPr lang="tr-TR" dirty="0" smtClean="0"/>
              <a:t> ve redüksiyon reaksiyonlarının tekrarlanması yoluyla olur.</a:t>
            </a:r>
          </a:p>
          <a:p>
            <a:endParaRPr lang="tr-TR" dirty="0" smtClean="0"/>
          </a:p>
          <a:p>
            <a:r>
              <a:rPr lang="tr-TR" dirty="0" smtClean="0"/>
              <a:t>Sonuçta oluşan 16 karbonlu </a:t>
            </a:r>
            <a:r>
              <a:rPr lang="tr-TR" dirty="0" err="1" smtClean="0"/>
              <a:t>palmitoil</a:t>
            </a:r>
            <a:r>
              <a:rPr lang="tr-TR" dirty="0" smtClean="0"/>
              <a:t> grubu, </a:t>
            </a:r>
            <a:r>
              <a:rPr lang="tr-TR" dirty="0" err="1" smtClean="0"/>
              <a:t>palmitoil</a:t>
            </a:r>
            <a:r>
              <a:rPr lang="tr-TR" dirty="0" smtClean="0"/>
              <a:t> </a:t>
            </a:r>
            <a:r>
              <a:rPr lang="tr-TR" dirty="0" err="1" smtClean="0"/>
              <a:t>tiyoesteraz</a:t>
            </a:r>
            <a:r>
              <a:rPr lang="tr-TR" dirty="0" smtClean="0"/>
              <a:t> aktivitesi ile (su katılarak) enzimden ayrılır. Oluşan son ürün palmitik asittir.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667"/>
            <a:ext cx="6120680" cy="684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Pentoz</a:t>
            </a:r>
            <a:r>
              <a:rPr lang="tr-TR" dirty="0" smtClean="0"/>
              <a:t> fosfat yolu, yağ asidi sentezi için gerekli </a:t>
            </a:r>
            <a:r>
              <a:rPr lang="tr-TR" dirty="0" err="1" smtClean="0"/>
              <a:t>redüktan</a:t>
            </a:r>
            <a:r>
              <a:rPr lang="tr-TR" dirty="0" smtClean="0"/>
              <a:t> madde olan </a:t>
            </a:r>
            <a:r>
              <a:rPr lang="tr-TR" dirty="0" err="1" smtClean="0"/>
              <a:t>NADPH’ın</a:t>
            </a:r>
            <a:r>
              <a:rPr lang="tr-TR" dirty="0" smtClean="0"/>
              <a:t> </a:t>
            </a:r>
            <a:r>
              <a:rPr lang="tr-TR" dirty="0" err="1" smtClean="0"/>
              <a:t>major</a:t>
            </a:r>
            <a:r>
              <a:rPr lang="tr-TR" dirty="0" smtClean="0"/>
              <a:t> kaynağıdır. </a:t>
            </a:r>
          </a:p>
          <a:p>
            <a:endParaRPr lang="tr-TR" dirty="0" smtClean="0"/>
          </a:p>
          <a:p>
            <a:r>
              <a:rPr lang="tr-TR" dirty="0" err="1" smtClean="0"/>
              <a:t>Malatın</a:t>
            </a:r>
            <a:r>
              <a:rPr lang="tr-TR" dirty="0" smtClean="0"/>
              <a:t>, malik enzim tarafından </a:t>
            </a:r>
            <a:r>
              <a:rPr lang="tr-TR" dirty="0" err="1" smtClean="0"/>
              <a:t>pirüvata</a:t>
            </a:r>
            <a:r>
              <a:rPr lang="tr-TR" dirty="0" smtClean="0"/>
              <a:t> </a:t>
            </a:r>
            <a:r>
              <a:rPr lang="tr-TR" dirty="0" err="1" smtClean="0"/>
              <a:t>sitozolik</a:t>
            </a:r>
            <a:r>
              <a:rPr lang="tr-TR" dirty="0" smtClean="0"/>
              <a:t> dönüşümünde de, NADPH üretilir.</a:t>
            </a:r>
            <a:endParaRPr lang="tr-TR" dirty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451" t="7899" r="2589" b="2407"/>
          <a:stretch>
            <a:fillRect/>
          </a:stretch>
        </p:blipFill>
        <p:spPr bwMode="auto">
          <a:xfrm>
            <a:off x="0" y="1196752"/>
            <a:ext cx="9144001" cy="411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4704"/>
            <a:ext cx="9144000" cy="4454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Çift bağlar genellikle </a:t>
            </a:r>
            <a:r>
              <a:rPr lang="tr-TR" dirty="0" err="1" smtClean="0"/>
              <a:t>cis</a:t>
            </a:r>
            <a:r>
              <a:rPr lang="tr-TR" dirty="0" smtClean="0"/>
              <a:t> (Z) konfigürasyonunda olur. </a:t>
            </a:r>
          </a:p>
          <a:p>
            <a:endParaRPr lang="tr-TR" dirty="0" smtClean="0"/>
          </a:p>
          <a:p>
            <a:r>
              <a:rPr lang="tr-TR" dirty="0" smtClean="0"/>
              <a:t>Trans (E) konfigürasyona sahip yağ asitleri, bitkilerde meydana gelmez; hayvanlarda ise az miktarda meydana gelebilir. </a:t>
            </a:r>
          </a:p>
          <a:p>
            <a:endParaRPr lang="tr-TR" dirty="0" smtClean="0"/>
          </a:p>
          <a:p>
            <a:r>
              <a:rPr lang="tr-TR" dirty="0" smtClean="0"/>
              <a:t>Ayrıca bitkisel yağların işlenmesi esnasında da trans yağ asitleri oluşabilir.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Düz </a:t>
            </a:r>
            <a:r>
              <a:rPr lang="tr-TR" dirty="0" err="1" smtClean="0"/>
              <a:t>endoplazmik</a:t>
            </a:r>
            <a:r>
              <a:rPr lang="tr-TR" dirty="0" smtClean="0"/>
              <a:t> </a:t>
            </a:r>
            <a:r>
              <a:rPr lang="tr-TR" dirty="0" err="1" smtClean="0"/>
              <a:t>retikulumda</a:t>
            </a:r>
            <a:r>
              <a:rPr lang="tr-TR" dirty="0" smtClean="0"/>
              <a:t>, palmitik asit zincirleri uzatılabilir (</a:t>
            </a:r>
            <a:r>
              <a:rPr lang="tr-TR" dirty="0" err="1" smtClean="0"/>
              <a:t>elongazlar</a:t>
            </a:r>
            <a:r>
              <a:rPr lang="tr-TR" dirty="0" smtClean="0"/>
              <a:t> tarafından) ya da </a:t>
            </a:r>
            <a:r>
              <a:rPr lang="tr-TR" dirty="0" err="1" smtClean="0"/>
              <a:t>desatüre</a:t>
            </a:r>
            <a:r>
              <a:rPr lang="tr-TR" dirty="0" smtClean="0"/>
              <a:t> edilebilir (</a:t>
            </a:r>
            <a:r>
              <a:rPr lang="tr-TR" dirty="0" err="1" smtClean="0"/>
              <a:t>desatürazlar</a:t>
            </a:r>
            <a:r>
              <a:rPr lang="tr-TR" dirty="0" smtClean="0"/>
              <a:t> tarafından).</a:t>
            </a:r>
          </a:p>
          <a:p>
            <a:endParaRPr lang="tr-TR" dirty="0" smtClean="0"/>
          </a:p>
          <a:p>
            <a:r>
              <a:rPr lang="tr-TR" dirty="0" smtClean="0"/>
              <a:t>İlk çift bağ 9-10. karbonlar arasına eklenir:</a:t>
            </a:r>
          </a:p>
          <a:p>
            <a:pPr lvl="1"/>
            <a:r>
              <a:rPr lang="tr-TR" dirty="0" err="1" smtClean="0"/>
              <a:t>Palmitoleik</a:t>
            </a:r>
            <a:r>
              <a:rPr lang="tr-TR" dirty="0" smtClean="0"/>
              <a:t> asit = 16:1(9)</a:t>
            </a:r>
          </a:p>
          <a:p>
            <a:pPr lvl="1"/>
            <a:r>
              <a:rPr lang="tr-TR" dirty="0" smtClean="0"/>
              <a:t>Oleik asit = 18:1(9)</a:t>
            </a:r>
          </a:p>
          <a:p>
            <a:pPr lvl="1"/>
            <a:endParaRPr lang="tr-TR" dirty="0" smtClean="0"/>
          </a:p>
          <a:p>
            <a:r>
              <a:rPr lang="tr-TR" dirty="0" smtClean="0"/>
              <a:t>Memeliler, 9, 6, 5 ve 4 </a:t>
            </a:r>
            <a:r>
              <a:rPr lang="tr-TR" dirty="0" err="1" smtClean="0"/>
              <a:t>desatürazlara</a:t>
            </a:r>
            <a:r>
              <a:rPr lang="tr-TR" dirty="0" smtClean="0"/>
              <a:t> sahiptir. Ancak 10. karbondan sonra çift bağ ekleme yeteneğinden yoksundur. Bu nedenle </a:t>
            </a:r>
            <a:r>
              <a:rPr lang="el-GR" dirty="0" smtClean="0"/>
              <a:t>ω</a:t>
            </a:r>
            <a:r>
              <a:rPr lang="tr-TR" dirty="0" smtClean="0"/>
              <a:t>-6 </a:t>
            </a:r>
            <a:r>
              <a:rPr lang="tr-TR" dirty="0" err="1" smtClean="0"/>
              <a:t>linoleik</a:t>
            </a:r>
            <a:r>
              <a:rPr lang="tr-TR" dirty="0" smtClean="0"/>
              <a:t> ve </a:t>
            </a:r>
            <a:r>
              <a:rPr lang="el-GR" dirty="0" smtClean="0"/>
              <a:t>ω</a:t>
            </a:r>
            <a:r>
              <a:rPr lang="tr-TR" dirty="0" smtClean="0"/>
              <a:t>-3 </a:t>
            </a:r>
            <a:r>
              <a:rPr lang="tr-TR" dirty="0" err="1" smtClean="0"/>
              <a:t>linolenik</a:t>
            </a:r>
            <a:r>
              <a:rPr lang="tr-TR" dirty="0" smtClean="0"/>
              <a:t> asitler besinsel olarak </a:t>
            </a:r>
            <a:r>
              <a:rPr lang="tr-TR" dirty="0" err="1" smtClean="0"/>
              <a:t>esansiyeldir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668344" cy="4464496"/>
          </a:xfrm>
        </p:spPr>
        <p:txBody>
          <a:bodyPr>
            <a:normAutofit/>
          </a:bodyPr>
          <a:lstStyle/>
          <a:p>
            <a:r>
              <a:rPr lang="tr-TR" dirty="0" smtClean="0"/>
              <a:t>Yağ Asitlerinin </a:t>
            </a:r>
            <a:r>
              <a:rPr lang="tr-TR" dirty="0" err="1" smtClean="0"/>
              <a:t>Oksidasyonu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92896"/>
            <a:ext cx="8507288" cy="4176464"/>
          </a:xfrm>
        </p:spPr>
        <p:txBody>
          <a:bodyPr>
            <a:normAutofit fontScale="85000" lnSpcReduction="20000"/>
          </a:bodyPr>
          <a:lstStyle/>
          <a:p>
            <a:r>
              <a:rPr lang="tr-TR" dirty="0" smtClean="0"/>
              <a:t>Yağ asitlerinde, karboksilik asidin karbonundan sonraki ilk karbon atomu (hidrokarbon zincirinin ilk karbon atomu) alfa karbon atomu olarak adlandırılır.</a:t>
            </a:r>
          </a:p>
          <a:p>
            <a:endParaRPr lang="tr-TR" dirty="0" smtClean="0"/>
          </a:p>
          <a:p>
            <a:r>
              <a:rPr lang="tr-TR" dirty="0" smtClean="0"/>
              <a:t>Alfa karbon atomunu, beta karbon atomu takip eder.</a:t>
            </a:r>
          </a:p>
          <a:p>
            <a:endParaRPr lang="tr-TR" dirty="0" smtClean="0"/>
          </a:p>
          <a:p>
            <a:r>
              <a:rPr lang="tr-TR" dirty="0" smtClean="0"/>
              <a:t>Hidrokarbon zincirinin ucunda bulunan metil grubunun karbonuna ise </a:t>
            </a:r>
            <a:r>
              <a:rPr lang="tr-TR" dirty="0" err="1" smtClean="0"/>
              <a:t>omega</a:t>
            </a:r>
            <a:r>
              <a:rPr lang="tr-TR" dirty="0" smtClean="0"/>
              <a:t> karbon atomu adı verilir.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0"/>
            <a:ext cx="4950737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1800200"/>
          </a:xfrm>
        </p:spPr>
        <p:txBody>
          <a:bodyPr/>
          <a:lstStyle/>
          <a:p>
            <a:r>
              <a:rPr lang="tr-TR" dirty="0" smtClean="0"/>
              <a:t>Yağ asitlerinin alfa </a:t>
            </a:r>
            <a:r>
              <a:rPr lang="tr-TR" dirty="0" err="1" smtClean="0"/>
              <a:t>oksidasyonunda</a:t>
            </a:r>
            <a:r>
              <a:rPr lang="tr-TR" dirty="0" smtClean="0"/>
              <a:t>, okside olan karbon atomu alfa karbon atomudur.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76872"/>
            <a:ext cx="642872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4330824" cy="4464495"/>
          </a:xfrm>
        </p:spPr>
        <p:txBody>
          <a:bodyPr/>
          <a:lstStyle/>
          <a:p>
            <a:r>
              <a:rPr lang="tr-TR" dirty="0" smtClean="0"/>
              <a:t>Yağ asitlerinin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tr-TR" dirty="0" smtClean="0">
                <a:latin typeface="Times New Roman"/>
                <a:cs typeface="Times New Roman"/>
              </a:rPr>
              <a:t>-</a:t>
            </a:r>
            <a:r>
              <a:rPr lang="tr-TR" dirty="0" err="1" smtClean="0"/>
              <a:t>oksidasyonunda</a:t>
            </a:r>
            <a:r>
              <a:rPr lang="tr-TR" dirty="0" smtClean="0"/>
              <a:t>, okside olan karbon atomu beta (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tr-TR" dirty="0" smtClean="0"/>
              <a:t>) karbon atomudur.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33922" y="0"/>
            <a:ext cx="40100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0649"/>
            <a:ext cx="8229600" cy="864095"/>
          </a:xfrm>
        </p:spPr>
        <p:txBody>
          <a:bodyPr>
            <a:normAutofit fontScale="85000" lnSpcReduction="10000"/>
          </a:bodyPr>
          <a:lstStyle/>
          <a:p>
            <a:r>
              <a:rPr lang="tr-TR" dirty="0" smtClean="0"/>
              <a:t>Yağ asitlerinin </a:t>
            </a:r>
            <a:r>
              <a:rPr lang="tr-TR" dirty="0" err="1" smtClean="0"/>
              <a:t>omega</a:t>
            </a:r>
            <a:r>
              <a:rPr lang="tr-TR" dirty="0" smtClean="0"/>
              <a:t> </a:t>
            </a:r>
            <a:r>
              <a:rPr lang="tr-TR" dirty="0" err="1" smtClean="0"/>
              <a:t>oksidasyonunda</a:t>
            </a:r>
            <a:r>
              <a:rPr lang="tr-TR" dirty="0" smtClean="0"/>
              <a:t>, okside olan kısım yağ asidinin </a:t>
            </a:r>
            <a:r>
              <a:rPr lang="tr-TR" dirty="0" err="1" smtClean="0"/>
              <a:t>omega</a:t>
            </a:r>
            <a:r>
              <a:rPr lang="tr-TR" dirty="0" smtClean="0"/>
              <a:t> ucudur.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348725"/>
            <a:ext cx="7092281" cy="550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0" y="0"/>
          <a:ext cx="9144001" cy="68580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7539"/>
                <a:gridCol w="2056544"/>
                <a:gridCol w="2476380"/>
                <a:gridCol w="2813538"/>
              </a:tblGrid>
              <a:tr h="848400"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Oksidasyon</a:t>
                      </a:r>
                      <a:r>
                        <a:rPr lang="tr-TR" sz="2400" baseline="0" dirty="0" smtClean="0"/>
                        <a:t> Türü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Substrat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Organel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Açıklama</a:t>
                      </a:r>
                      <a:endParaRPr lang="tr-TR" sz="2400" dirty="0"/>
                    </a:p>
                  </a:txBody>
                  <a:tcPr/>
                </a:tc>
              </a:tr>
              <a:tr h="1402268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α</a:t>
                      </a:r>
                      <a:r>
                        <a:rPr lang="tr-TR" sz="2400" dirty="0" smtClean="0"/>
                        <a:t> (alfa)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Dallı zincirli yağ asitleri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Peroksizom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Her </a:t>
                      </a:r>
                      <a:r>
                        <a:rPr lang="tr-TR" sz="2400" dirty="0" err="1" smtClean="0"/>
                        <a:t>siklusta</a:t>
                      </a:r>
                      <a:r>
                        <a:rPr lang="tr-TR" sz="2400" dirty="0" smtClean="0"/>
                        <a:t> 1 C (CO</a:t>
                      </a:r>
                      <a:r>
                        <a:rPr lang="tr-TR" sz="2400" baseline="-25000" dirty="0" smtClean="0"/>
                        <a:t>2</a:t>
                      </a:r>
                      <a:r>
                        <a:rPr lang="tr-TR" sz="2400" dirty="0" smtClean="0"/>
                        <a:t>) salınır</a:t>
                      </a:r>
                      <a:endParaRPr lang="tr-TR" sz="2400" dirty="0"/>
                    </a:p>
                  </a:txBody>
                  <a:tcPr/>
                </a:tc>
              </a:tr>
              <a:tr h="1402268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tr-TR" sz="2400" dirty="0" smtClean="0">
                          <a:latin typeface="Times New Roman"/>
                          <a:cs typeface="Times New Roman"/>
                        </a:rPr>
                        <a:t> (beta)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Kısa,</a:t>
                      </a:r>
                      <a:r>
                        <a:rPr lang="tr-TR" sz="2400" baseline="0" dirty="0" smtClean="0"/>
                        <a:t> orta ve uzun zincirli yağ asitleri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Mitokondri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Ana yıkım yolu</a:t>
                      </a:r>
                    </a:p>
                    <a:p>
                      <a:pPr algn="ctr"/>
                      <a:r>
                        <a:rPr lang="tr-TR" sz="2400" dirty="0" smtClean="0"/>
                        <a:t>Her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siklusta</a:t>
                      </a:r>
                      <a:r>
                        <a:rPr lang="tr-TR" sz="2400" baseline="0" dirty="0" smtClean="0"/>
                        <a:t> 2 C (</a:t>
                      </a:r>
                      <a:r>
                        <a:rPr lang="tr-TR" sz="2400" baseline="0" dirty="0" err="1" smtClean="0"/>
                        <a:t>asetil</a:t>
                      </a:r>
                      <a:r>
                        <a:rPr lang="tr-TR" sz="2400" baseline="0" dirty="0" smtClean="0"/>
                        <a:t> CoA) salınır.</a:t>
                      </a:r>
                      <a:endParaRPr lang="tr-TR" sz="2400" dirty="0"/>
                    </a:p>
                  </a:txBody>
                  <a:tcPr/>
                </a:tc>
              </a:tr>
              <a:tr h="1602533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Times New Roman"/>
                          <a:cs typeface="Times New Roman"/>
                        </a:rPr>
                        <a:t>β</a:t>
                      </a:r>
                      <a:r>
                        <a:rPr lang="tr-TR" sz="2400" dirty="0" smtClean="0">
                          <a:latin typeface="Times New Roman"/>
                          <a:cs typeface="Times New Roman"/>
                        </a:rPr>
                        <a:t> (beta)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Çok uzun zincirli </a:t>
                      </a:r>
                    </a:p>
                    <a:p>
                      <a:pPr algn="ctr"/>
                      <a:r>
                        <a:rPr lang="tr-TR" sz="2400" dirty="0" smtClean="0"/>
                        <a:t>(≥22 </a:t>
                      </a:r>
                      <a:r>
                        <a:rPr lang="tr-TR" sz="2400" dirty="0" err="1" smtClean="0"/>
                        <a:t>C’lu</a:t>
                      </a:r>
                      <a:r>
                        <a:rPr lang="tr-TR" sz="2400" dirty="0" smtClean="0"/>
                        <a:t>) </a:t>
                      </a:r>
                    </a:p>
                    <a:p>
                      <a:pPr algn="ctr"/>
                      <a:r>
                        <a:rPr lang="tr-TR" sz="2400" dirty="0" smtClean="0"/>
                        <a:t>yağ asitleri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Peroksizom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Her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baseline="0" dirty="0" err="1" smtClean="0"/>
                        <a:t>siklusta</a:t>
                      </a:r>
                      <a:r>
                        <a:rPr lang="tr-TR" sz="2400" baseline="0" dirty="0" smtClean="0"/>
                        <a:t> 2 C (</a:t>
                      </a:r>
                      <a:r>
                        <a:rPr lang="tr-TR" sz="2400" baseline="0" dirty="0" err="1" smtClean="0"/>
                        <a:t>asetil</a:t>
                      </a:r>
                      <a:r>
                        <a:rPr lang="tr-TR" sz="2400" baseline="0" dirty="0" smtClean="0"/>
                        <a:t> CoA) salınır.</a:t>
                      </a:r>
                      <a:endParaRPr lang="tr-TR" sz="2400" dirty="0"/>
                    </a:p>
                  </a:txBody>
                  <a:tcPr/>
                </a:tc>
              </a:tr>
              <a:tr h="1602533"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>
                          <a:latin typeface="Times New Roman"/>
                          <a:cs typeface="Times New Roman"/>
                        </a:rPr>
                        <a:t>ω</a:t>
                      </a:r>
                      <a:r>
                        <a:rPr lang="tr-TR" sz="2400" dirty="0" smtClean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lang="tr-TR" sz="2400" dirty="0" err="1" smtClean="0">
                          <a:latin typeface="Times New Roman"/>
                          <a:cs typeface="Times New Roman"/>
                        </a:rPr>
                        <a:t>omega</a:t>
                      </a:r>
                      <a:r>
                        <a:rPr lang="tr-TR" sz="2400" dirty="0" smtClean="0">
                          <a:latin typeface="Times New Roman"/>
                          <a:cs typeface="Times New Roman"/>
                        </a:rPr>
                        <a:t>)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smtClean="0"/>
                        <a:t>Orta zincirli yağ asitleri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Endoplazmik</a:t>
                      </a:r>
                      <a:r>
                        <a:rPr lang="tr-TR" sz="2400" dirty="0" smtClean="0"/>
                        <a:t> </a:t>
                      </a:r>
                      <a:r>
                        <a:rPr lang="tr-TR" sz="2400" dirty="0" err="1" smtClean="0"/>
                        <a:t>retikulum</a:t>
                      </a:r>
                      <a:endParaRPr lang="tr-T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dirty="0" err="1" smtClean="0"/>
                        <a:t>Dikarboksilik</a:t>
                      </a:r>
                      <a:r>
                        <a:rPr lang="tr-TR" sz="2400" dirty="0" smtClean="0"/>
                        <a:t> asitler üretilir;</a:t>
                      </a:r>
                      <a:r>
                        <a:rPr lang="tr-TR" sz="2400" baseline="0" dirty="0" smtClean="0"/>
                        <a:t> 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bunlar daha sonra </a:t>
                      </a:r>
                      <a:r>
                        <a:rPr lang="el-G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β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tr-TR" sz="2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oksidasyona</a:t>
                      </a:r>
                      <a:r>
                        <a:rPr lang="tr-TR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uğrayabilir.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669360"/>
          </a:xfrm>
        </p:spPr>
        <p:txBody>
          <a:bodyPr>
            <a:normAutofit fontScale="77500" lnSpcReduction="20000"/>
          </a:bodyPr>
          <a:lstStyle/>
          <a:p>
            <a:r>
              <a:rPr lang="tr-TR" dirty="0" smtClean="0"/>
              <a:t>Kısa (≤ 5 </a:t>
            </a:r>
            <a:r>
              <a:rPr lang="tr-TR" dirty="0" err="1" smtClean="0"/>
              <a:t>C’lu</a:t>
            </a:r>
            <a:r>
              <a:rPr lang="tr-TR" dirty="0" smtClean="0"/>
              <a:t>) ve orta (6-12 </a:t>
            </a:r>
            <a:r>
              <a:rPr lang="tr-TR" dirty="0" err="1" smtClean="0"/>
              <a:t>C’lu</a:t>
            </a:r>
            <a:r>
              <a:rPr lang="tr-TR" dirty="0" smtClean="0"/>
              <a:t>) zincir uzunluğuna sahip olan yağ asitleri, biyolojik </a:t>
            </a:r>
            <a:r>
              <a:rPr lang="tr-TR" dirty="0" err="1" smtClean="0"/>
              <a:t>membranları</a:t>
            </a:r>
            <a:r>
              <a:rPr lang="tr-TR" dirty="0" smtClean="0"/>
              <a:t> geçebilir.</a:t>
            </a:r>
          </a:p>
          <a:p>
            <a:endParaRPr lang="tr-TR" dirty="0" smtClean="0"/>
          </a:p>
          <a:p>
            <a:r>
              <a:rPr lang="tr-TR" dirty="0" smtClean="0"/>
              <a:t>Uzun zincirli yağ asitlerinin (LCFA) ise, mitokondri </a:t>
            </a:r>
            <a:r>
              <a:rPr lang="tr-TR" dirty="0" err="1" smtClean="0"/>
              <a:t>matriksine</a:t>
            </a:r>
            <a:r>
              <a:rPr lang="tr-TR" dirty="0" smtClean="0"/>
              <a:t> ulaşabilmeleri için 3 aşamalı bir yol izlemeleri gerekir:</a:t>
            </a:r>
          </a:p>
          <a:p>
            <a:pPr lvl="1"/>
            <a:r>
              <a:rPr lang="tr-TR" dirty="0" smtClean="0"/>
              <a:t>Dış mitokondri </a:t>
            </a:r>
            <a:r>
              <a:rPr lang="tr-TR" dirty="0" err="1" smtClean="0"/>
              <a:t>membranında</a:t>
            </a:r>
            <a:r>
              <a:rPr lang="tr-TR" dirty="0" smtClean="0"/>
              <a:t> bulunan tiyokinaz (</a:t>
            </a:r>
            <a:r>
              <a:rPr lang="tr-TR" dirty="0" err="1" smtClean="0"/>
              <a:t>açil</a:t>
            </a:r>
            <a:r>
              <a:rPr lang="tr-TR" dirty="0" smtClean="0"/>
              <a:t> CoA sentetaz) enzimi, </a:t>
            </a:r>
            <a:r>
              <a:rPr lang="tr-TR" dirty="0" err="1" smtClean="0"/>
              <a:t>LCFA’lara</a:t>
            </a:r>
            <a:r>
              <a:rPr lang="tr-TR" dirty="0" smtClean="0"/>
              <a:t> CoA ünitesi ekleyerek, onların dış </a:t>
            </a:r>
            <a:r>
              <a:rPr lang="tr-TR" dirty="0" err="1" smtClean="0"/>
              <a:t>mitokondriyal</a:t>
            </a:r>
            <a:r>
              <a:rPr lang="tr-TR" dirty="0" smtClean="0"/>
              <a:t> </a:t>
            </a:r>
            <a:r>
              <a:rPr lang="tr-TR" dirty="0" err="1" smtClean="0"/>
              <a:t>membranı</a:t>
            </a:r>
            <a:r>
              <a:rPr lang="tr-TR" dirty="0" smtClean="0"/>
              <a:t> geçmesini sağlar.</a:t>
            </a:r>
          </a:p>
          <a:p>
            <a:pPr lvl="1"/>
            <a:r>
              <a:rPr lang="tr-TR" dirty="0" smtClean="0"/>
              <a:t>Ardından yine dış mitokondri </a:t>
            </a:r>
            <a:r>
              <a:rPr lang="tr-TR" dirty="0" err="1" smtClean="0"/>
              <a:t>membranında</a:t>
            </a:r>
            <a:r>
              <a:rPr lang="tr-TR" dirty="0" smtClean="0"/>
              <a:t> bulunan </a:t>
            </a:r>
            <a:r>
              <a:rPr lang="tr-TR" dirty="0" err="1" smtClean="0"/>
              <a:t>karnitin</a:t>
            </a:r>
            <a:r>
              <a:rPr lang="tr-TR" dirty="0" smtClean="0"/>
              <a:t> </a:t>
            </a:r>
            <a:r>
              <a:rPr lang="tr-TR" dirty="0" err="1" smtClean="0"/>
              <a:t>açil</a:t>
            </a:r>
            <a:r>
              <a:rPr lang="tr-TR" dirty="0" smtClean="0"/>
              <a:t> </a:t>
            </a:r>
            <a:r>
              <a:rPr lang="tr-TR" dirty="0" err="1" smtClean="0"/>
              <a:t>transferaz</a:t>
            </a:r>
            <a:r>
              <a:rPr lang="tr-TR" dirty="0" smtClean="0"/>
              <a:t> (CAT)-1 enzimi; </a:t>
            </a:r>
            <a:r>
              <a:rPr lang="tr-TR" dirty="0" err="1" smtClean="0"/>
              <a:t>LCFA’lara</a:t>
            </a:r>
            <a:r>
              <a:rPr lang="tr-TR" dirty="0" smtClean="0"/>
              <a:t> </a:t>
            </a:r>
            <a:r>
              <a:rPr lang="tr-TR" dirty="0" err="1" smtClean="0"/>
              <a:t>karnitin</a:t>
            </a:r>
            <a:r>
              <a:rPr lang="tr-TR" dirty="0" smtClean="0"/>
              <a:t> ekler.</a:t>
            </a:r>
          </a:p>
          <a:p>
            <a:pPr lvl="1"/>
            <a:r>
              <a:rPr lang="tr-TR" dirty="0" err="1" smtClean="0"/>
              <a:t>Translokaz</a:t>
            </a:r>
            <a:r>
              <a:rPr lang="tr-TR" dirty="0" smtClean="0"/>
              <a:t> enzimi ise, serbest </a:t>
            </a:r>
            <a:r>
              <a:rPr lang="tr-TR" dirty="0" err="1" smtClean="0"/>
              <a:t>karnitini</a:t>
            </a:r>
            <a:r>
              <a:rPr lang="tr-TR" dirty="0" smtClean="0"/>
              <a:t> </a:t>
            </a:r>
            <a:r>
              <a:rPr lang="tr-TR" dirty="0" err="1" smtClean="0"/>
              <a:t>matriksten</a:t>
            </a:r>
            <a:r>
              <a:rPr lang="tr-TR" dirty="0" smtClean="0"/>
              <a:t> </a:t>
            </a:r>
            <a:r>
              <a:rPr lang="tr-TR" dirty="0" err="1" smtClean="0"/>
              <a:t>membranlar</a:t>
            </a:r>
            <a:r>
              <a:rPr lang="tr-TR" dirty="0" smtClean="0"/>
              <a:t> arası boşluğa taşırken, </a:t>
            </a:r>
            <a:r>
              <a:rPr lang="tr-TR" dirty="0" err="1" smtClean="0"/>
              <a:t>karnitin</a:t>
            </a:r>
            <a:r>
              <a:rPr lang="tr-TR" dirty="0" smtClean="0"/>
              <a:t>-LCFA (</a:t>
            </a:r>
            <a:r>
              <a:rPr lang="tr-TR" dirty="0" err="1" smtClean="0"/>
              <a:t>açilkarnitin</a:t>
            </a:r>
            <a:r>
              <a:rPr lang="tr-TR" dirty="0" smtClean="0"/>
              <a:t>) kompleksini de, mitokondri </a:t>
            </a:r>
            <a:r>
              <a:rPr lang="tr-TR" dirty="0" err="1" smtClean="0"/>
              <a:t>matriksine</a:t>
            </a:r>
            <a:r>
              <a:rPr lang="tr-TR" dirty="0" smtClean="0"/>
              <a:t> taşır.</a:t>
            </a:r>
          </a:p>
          <a:p>
            <a:endParaRPr lang="tr-TR" dirty="0" smtClean="0"/>
          </a:p>
          <a:p>
            <a:r>
              <a:rPr lang="tr-TR" dirty="0" smtClean="0"/>
              <a:t>Mitokondri </a:t>
            </a:r>
            <a:r>
              <a:rPr lang="tr-TR" dirty="0" err="1" smtClean="0"/>
              <a:t>matriksinde</a:t>
            </a:r>
            <a:r>
              <a:rPr lang="tr-TR" dirty="0" smtClean="0"/>
              <a:t>, </a:t>
            </a:r>
            <a:r>
              <a:rPr lang="tr-TR" dirty="0" err="1" smtClean="0"/>
              <a:t>karnitini</a:t>
            </a:r>
            <a:r>
              <a:rPr lang="tr-TR" dirty="0" smtClean="0"/>
              <a:t> </a:t>
            </a:r>
            <a:r>
              <a:rPr lang="tr-TR" dirty="0" err="1" smtClean="0"/>
              <a:t>LCFA’dan</a:t>
            </a:r>
            <a:r>
              <a:rPr lang="tr-TR" dirty="0" smtClean="0"/>
              <a:t> ayıran enzim, iç mitokondri </a:t>
            </a:r>
            <a:r>
              <a:rPr lang="tr-TR" dirty="0" err="1" smtClean="0"/>
              <a:t>membranında</a:t>
            </a:r>
            <a:r>
              <a:rPr lang="tr-TR" dirty="0" smtClean="0"/>
              <a:t> bulunan CAT-</a:t>
            </a:r>
            <a:r>
              <a:rPr lang="tr-TR" dirty="0" err="1" smtClean="0"/>
              <a:t>II’dir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3" r="25588" b="989"/>
          <a:stretch>
            <a:fillRect/>
          </a:stretch>
        </p:blipFill>
        <p:spPr bwMode="auto">
          <a:xfrm>
            <a:off x="467544" y="0"/>
            <a:ext cx="812855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14505</TotalTime>
  <Words>3470</Words>
  <Application>Microsoft Office PowerPoint</Application>
  <PresentationFormat>Ekran Gösterisi (4:3)</PresentationFormat>
  <Paragraphs>531</Paragraphs>
  <Slides>148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148</vt:i4>
      </vt:variant>
    </vt:vector>
  </HeadingPairs>
  <TitlesOfParts>
    <vt:vector size="149" baseType="lpstr">
      <vt:lpstr>Ofis Teması</vt:lpstr>
      <vt:lpstr>Lipit Metabolizması</vt:lpstr>
      <vt:lpstr>Lipit Metabolizması</vt:lpstr>
      <vt:lpstr>Lipitlerin Yapıları ve Genel Özellikleri</vt:lpstr>
      <vt:lpstr>Slayt 4</vt:lpstr>
      <vt:lpstr>1) Yağ asitleri</vt:lpstr>
      <vt:lpstr>Yağ Asitleri</vt:lpstr>
      <vt:lpstr>Slayt 7</vt:lpstr>
      <vt:lpstr>Yağ asitlerinin satürasyonu</vt:lpstr>
      <vt:lpstr>Slayt 9</vt:lpstr>
      <vt:lpstr>Slayt 10</vt:lpstr>
      <vt:lpstr>Slayt 11</vt:lpstr>
      <vt:lpstr>Slayt 12</vt:lpstr>
      <vt:lpstr>Numaralandırma</vt:lpstr>
      <vt:lpstr>Slayt 14</vt:lpstr>
      <vt:lpstr>Omega karbonu</vt:lpstr>
      <vt:lpstr>Slayt 16</vt:lpstr>
      <vt:lpstr>Omega-6 (ω-6, n-6) yağ asidi</vt:lpstr>
      <vt:lpstr>Omega-6 (ω-6, n-6) yağ asidi</vt:lpstr>
      <vt:lpstr>Slayt 19</vt:lpstr>
      <vt:lpstr>2) Triaçilgliseroller (Nötral Yağlar) (Depo Yağlar) </vt:lpstr>
      <vt:lpstr>Slayt 21</vt:lpstr>
      <vt:lpstr>Slayt 22</vt:lpstr>
      <vt:lpstr>Slayt 23</vt:lpstr>
      <vt:lpstr>3) Fosfolipitler</vt:lpstr>
      <vt:lpstr>Fosfolipitler</vt:lpstr>
      <vt:lpstr>Slayt 26</vt:lpstr>
      <vt:lpstr>Glisero-fosfolipitler</vt:lpstr>
      <vt:lpstr>Slayt 28</vt:lpstr>
      <vt:lpstr>Fosfatidik asit</vt:lpstr>
      <vt:lpstr>Serin</vt:lpstr>
      <vt:lpstr>Fosfatidilserin</vt:lpstr>
      <vt:lpstr>Slayt 32</vt:lpstr>
      <vt:lpstr>Etanolamin</vt:lpstr>
      <vt:lpstr>Fosfatidil etanolamin (Sefalin)</vt:lpstr>
      <vt:lpstr>Kolin</vt:lpstr>
      <vt:lpstr>Slayt 36</vt:lpstr>
      <vt:lpstr>Slayt 37</vt:lpstr>
      <vt:lpstr>Slayt 38</vt:lpstr>
      <vt:lpstr>Slayt 39</vt:lpstr>
      <vt:lpstr>Slayt 40</vt:lpstr>
      <vt:lpstr>Gliserol İçeren Bazı Özel Fosfolipitler</vt:lpstr>
      <vt:lpstr>Kardiyolipin</vt:lpstr>
      <vt:lpstr>Plazmalojenler</vt:lpstr>
      <vt:lpstr>Platelet-aktive edici faktör (PAF)</vt:lpstr>
      <vt:lpstr>Sfingofosfolipitler</vt:lpstr>
      <vt:lpstr>Slayt 46</vt:lpstr>
      <vt:lpstr>4) Glikolipitler</vt:lpstr>
      <vt:lpstr>Slayt 48</vt:lpstr>
      <vt:lpstr>Glikolipitler (Glikosfingolipitler)</vt:lpstr>
      <vt:lpstr>Slayt 50</vt:lpstr>
      <vt:lpstr>Glikolipitler</vt:lpstr>
      <vt:lpstr>Slayt 52</vt:lpstr>
      <vt:lpstr>NANA nedir?</vt:lpstr>
      <vt:lpstr>Nöraminik asit</vt:lpstr>
      <vt:lpstr>NANA (N-asetil nöraminik asit)</vt:lpstr>
      <vt:lpstr>Slayt 56</vt:lpstr>
      <vt:lpstr>Slayt 57</vt:lpstr>
      <vt:lpstr>5) Steroitler</vt:lpstr>
      <vt:lpstr>Steroitler</vt:lpstr>
      <vt:lpstr>Slayt 60</vt:lpstr>
      <vt:lpstr>Slayt 61</vt:lpstr>
      <vt:lpstr>Slayt 62</vt:lpstr>
      <vt:lpstr>Slayt 63</vt:lpstr>
      <vt:lpstr>Kolesterol</vt:lpstr>
      <vt:lpstr>Lipitlerin Sindirimi ve Emilimi </vt:lpstr>
      <vt:lpstr>Slayt 66</vt:lpstr>
      <vt:lpstr>Slayt 67</vt:lpstr>
      <vt:lpstr>Slayt 68</vt:lpstr>
      <vt:lpstr>Slayt 69</vt:lpstr>
      <vt:lpstr>Slayt 70</vt:lpstr>
      <vt:lpstr>Slayt 71</vt:lpstr>
      <vt:lpstr>Lipitlerin Emilimi</vt:lpstr>
      <vt:lpstr>Slayt 73</vt:lpstr>
      <vt:lpstr>Enterositlerde Yeniden Sentez İşlemi</vt:lpstr>
      <vt:lpstr>Enterositlerden Şilomikronların Salınımı </vt:lpstr>
      <vt:lpstr>Yağ Asitlerinin Sentezi</vt:lpstr>
      <vt:lpstr>Slayt 77</vt:lpstr>
      <vt:lpstr>Slayt 78</vt:lpstr>
      <vt:lpstr>Slayt 79</vt:lpstr>
      <vt:lpstr>Slayt 80</vt:lpstr>
      <vt:lpstr>Slayt 81</vt:lpstr>
      <vt:lpstr>Slayt 82</vt:lpstr>
      <vt:lpstr>Slayt 83</vt:lpstr>
      <vt:lpstr>Slayt 84</vt:lpstr>
      <vt:lpstr>Slayt 85</vt:lpstr>
      <vt:lpstr>Slayt 86</vt:lpstr>
      <vt:lpstr>Slayt 87</vt:lpstr>
      <vt:lpstr>Slayt 88</vt:lpstr>
      <vt:lpstr>Slayt 89</vt:lpstr>
      <vt:lpstr>Slayt 90</vt:lpstr>
      <vt:lpstr>Yağ Asitlerinin Oksidasyonu</vt:lpstr>
      <vt:lpstr>Slayt 92</vt:lpstr>
      <vt:lpstr>Slayt 93</vt:lpstr>
      <vt:lpstr>Slayt 94</vt:lpstr>
      <vt:lpstr>Slayt 95</vt:lpstr>
      <vt:lpstr>Slayt 96</vt:lpstr>
      <vt:lpstr>Slayt 97</vt:lpstr>
      <vt:lpstr>Slayt 98</vt:lpstr>
      <vt:lpstr>Slayt 99</vt:lpstr>
      <vt:lpstr>Slayt 100</vt:lpstr>
      <vt:lpstr>Slayt 101</vt:lpstr>
      <vt:lpstr>1 palmitik asit (16:0) molekülünden β-oksidasyonla ne kadar net enerji elde edilir? </vt:lpstr>
      <vt:lpstr>Slayt 103</vt:lpstr>
      <vt:lpstr>Tek karbon sayılı yağ asitlerinin oksidasyonu sonucu açığa çıkan propiyonil CoA’nın yıkılması</vt:lpstr>
      <vt:lpstr>Depo Yağların Sentezi</vt:lpstr>
      <vt:lpstr>Slayt 106</vt:lpstr>
      <vt:lpstr>Slayt 107</vt:lpstr>
      <vt:lpstr>Depo Yağların Mobilizasyonu</vt:lpstr>
      <vt:lpstr>Slayt 109</vt:lpstr>
      <vt:lpstr>Keton Cisimleri</vt:lpstr>
      <vt:lpstr>Slayt 111</vt:lpstr>
      <vt:lpstr>Slayt 112</vt:lpstr>
      <vt:lpstr>Slayt 113</vt:lpstr>
      <vt:lpstr>Slayt 114</vt:lpstr>
      <vt:lpstr>Keton Cisimleri</vt:lpstr>
      <vt:lpstr>Slayt 116</vt:lpstr>
      <vt:lpstr>Slayt 117</vt:lpstr>
      <vt:lpstr>Slayt 118</vt:lpstr>
      <vt:lpstr>Slayt 119</vt:lpstr>
      <vt:lpstr>Fosfolipit Sentezi</vt:lpstr>
      <vt:lpstr>Slayt 121</vt:lpstr>
      <vt:lpstr>Slayt 122</vt:lpstr>
      <vt:lpstr>Seramid Sentezi</vt:lpstr>
      <vt:lpstr>Fosfolipitlerin Parçalanması</vt:lpstr>
      <vt:lpstr>Slayt 125</vt:lpstr>
      <vt:lpstr>Slayt 126</vt:lpstr>
      <vt:lpstr>Glikolipitlerin Sentezi</vt:lpstr>
      <vt:lpstr>Slayt 128</vt:lpstr>
      <vt:lpstr>Glikolipitlerin Parçalanması</vt:lpstr>
      <vt:lpstr>Slayt 130</vt:lpstr>
      <vt:lpstr>Slayt 131</vt:lpstr>
      <vt:lpstr>Kolesterol Sentezi</vt:lpstr>
      <vt:lpstr>Slayt 133</vt:lpstr>
      <vt:lpstr>Slayt 134</vt:lpstr>
      <vt:lpstr>Slayt 135</vt:lpstr>
      <vt:lpstr>Slayt 136</vt:lpstr>
      <vt:lpstr>Kolesterolün Atılımı</vt:lpstr>
      <vt:lpstr>Slayt 138</vt:lpstr>
      <vt:lpstr>Safra Asitleri ve Safra Tuzları</vt:lpstr>
      <vt:lpstr>Slayt 140</vt:lpstr>
      <vt:lpstr>Slayt 141</vt:lpstr>
      <vt:lpstr>Slayt 142</vt:lpstr>
      <vt:lpstr>Slayt 143</vt:lpstr>
      <vt:lpstr>Slayt 144</vt:lpstr>
      <vt:lpstr>Slayt 145</vt:lpstr>
      <vt:lpstr>Slayt 146</vt:lpstr>
      <vt:lpstr>Slayt 147</vt:lpstr>
      <vt:lpstr>Slayt 148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Nükleik Asitlerin Yapısı ve Fonksiyonları</dc:title>
  <dc:creator>kaüfatih-tıp</dc:creator>
  <cp:lastModifiedBy>kaüfatih-tıp</cp:lastModifiedBy>
  <cp:revision>813</cp:revision>
  <dcterms:created xsi:type="dcterms:W3CDTF">2016-11-27T13:27:15Z</dcterms:created>
  <dcterms:modified xsi:type="dcterms:W3CDTF">2018-12-16T16:07:46Z</dcterms:modified>
</cp:coreProperties>
</file>