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321" r:id="rId5"/>
    <p:sldId id="258" r:id="rId6"/>
    <p:sldId id="377" r:id="rId7"/>
    <p:sldId id="326" r:id="rId8"/>
    <p:sldId id="327" r:id="rId9"/>
    <p:sldId id="328" r:id="rId10"/>
    <p:sldId id="324" r:id="rId11"/>
    <p:sldId id="259" r:id="rId12"/>
    <p:sldId id="329" r:id="rId13"/>
    <p:sldId id="337" r:id="rId14"/>
    <p:sldId id="339" r:id="rId15"/>
    <p:sldId id="330" r:id="rId16"/>
    <p:sldId id="340" r:id="rId17"/>
    <p:sldId id="332" r:id="rId18"/>
    <p:sldId id="334" r:id="rId19"/>
    <p:sldId id="335" r:id="rId20"/>
    <p:sldId id="405" r:id="rId21"/>
    <p:sldId id="341" r:id="rId22"/>
    <p:sldId id="342" r:id="rId23"/>
    <p:sldId id="343" r:id="rId24"/>
    <p:sldId id="378" r:id="rId25"/>
    <p:sldId id="347" r:id="rId26"/>
    <p:sldId id="349" r:id="rId27"/>
    <p:sldId id="348" r:id="rId28"/>
    <p:sldId id="331" r:id="rId29"/>
    <p:sldId id="350" r:id="rId30"/>
    <p:sldId id="260" r:id="rId31"/>
    <p:sldId id="359" r:id="rId32"/>
    <p:sldId id="262" r:id="rId33"/>
    <p:sldId id="353" r:id="rId34"/>
    <p:sldId id="336" r:id="rId35"/>
    <p:sldId id="351" r:id="rId36"/>
    <p:sldId id="352" r:id="rId37"/>
    <p:sldId id="360" r:id="rId38"/>
    <p:sldId id="354" r:id="rId39"/>
    <p:sldId id="355" r:id="rId40"/>
    <p:sldId id="434" r:id="rId41"/>
    <p:sldId id="427" r:id="rId42"/>
    <p:sldId id="428" r:id="rId43"/>
    <p:sldId id="431" r:id="rId44"/>
    <p:sldId id="433" r:id="rId45"/>
    <p:sldId id="435" r:id="rId46"/>
    <p:sldId id="358" r:id="rId47"/>
    <p:sldId id="429" r:id="rId48"/>
    <p:sldId id="333" r:id="rId49"/>
    <p:sldId id="383" r:id="rId50"/>
    <p:sldId id="371" r:id="rId51"/>
    <p:sldId id="362" r:id="rId52"/>
    <p:sldId id="386" r:id="rId53"/>
    <p:sldId id="388" r:id="rId54"/>
    <p:sldId id="389" r:id="rId55"/>
    <p:sldId id="385" r:id="rId56"/>
    <p:sldId id="387" r:id="rId57"/>
    <p:sldId id="372" r:id="rId58"/>
    <p:sldId id="367" r:id="rId59"/>
    <p:sldId id="391" r:id="rId60"/>
    <p:sldId id="394" r:id="rId61"/>
    <p:sldId id="392" r:id="rId62"/>
    <p:sldId id="364" r:id="rId63"/>
    <p:sldId id="384" r:id="rId64"/>
    <p:sldId id="398" r:id="rId65"/>
    <p:sldId id="397" r:id="rId66"/>
    <p:sldId id="420" r:id="rId67"/>
    <p:sldId id="399" r:id="rId68"/>
    <p:sldId id="404" r:id="rId69"/>
    <p:sldId id="400" r:id="rId70"/>
    <p:sldId id="403" r:id="rId71"/>
    <p:sldId id="401" r:id="rId72"/>
    <p:sldId id="414" r:id="rId73"/>
    <p:sldId id="402" r:id="rId74"/>
    <p:sldId id="426" r:id="rId75"/>
    <p:sldId id="425" r:id="rId76"/>
    <p:sldId id="396" r:id="rId77"/>
    <p:sldId id="421" r:id="rId78"/>
    <p:sldId id="363" r:id="rId79"/>
    <p:sldId id="413" r:id="rId80"/>
    <p:sldId id="422" r:id="rId81"/>
    <p:sldId id="423" r:id="rId82"/>
    <p:sldId id="411" r:id="rId83"/>
    <p:sldId id="410" r:id="rId84"/>
    <p:sldId id="419" r:id="rId8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A23720DD-5B6D-40BF-8493-A6B52D484E6B}" type="datetimeFigureOut">
              <a:rPr lang="tr-TR" smtClean="0"/>
              <a:pPr/>
              <a:t>28.05.2019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Lokomotor</a:t>
            </a:r>
            <a:r>
              <a:rPr lang="tr-TR" dirty="0" smtClean="0"/>
              <a:t> Sistem Biyokimyası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053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Östrojen, </a:t>
            </a:r>
          </a:p>
          <a:p>
            <a:pPr lvl="1"/>
            <a:r>
              <a:rPr lang="tr-TR" dirty="0" err="1" smtClean="0"/>
              <a:t>osteoprotegerin</a:t>
            </a:r>
            <a:r>
              <a:rPr lang="tr-TR" dirty="0" smtClean="0"/>
              <a:t> (OPG) üretimini artırır</a:t>
            </a:r>
          </a:p>
          <a:p>
            <a:pPr lvl="1"/>
            <a:r>
              <a:rPr lang="tr-TR" dirty="0" smtClean="0"/>
              <a:t>RANK ligandı (RANKL) sentezini azaltır</a:t>
            </a:r>
          </a:p>
          <a:p>
            <a:pPr lvl="1"/>
            <a:r>
              <a:rPr lang="tr-TR" dirty="0" smtClean="0"/>
              <a:t>RANK reseptörüyle ilişkili hücresel yolları baskılar</a:t>
            </a:r>
          </a:p>
          <a:p>
            <a:pPr lvl="1"/>
            <a:r>
              <a:rPr lang="tr-TR" dirty="0" err="1"/>
              <a:t>o</a:t>
            </a:r>
            <a:r>
              <a:rPr lang="tr-TR" dirty="0" err="1" smtClean="0"/>
              <a:t>steoklast</a:t>
            </a:r>
            <a:r>
              <a:rPr lang="tr-TR" dirty="0" smtClean="0"/>
              <a:t> </a:t>
            </a:r>
            <a:r>
              <a:rPr lang="tr-TR" dirty="0" err="1" smtClean="0"/>
              <a:t>apoptozunu</a:t>
            </a:r>
            <a:r>
              <a:rPr lang="tr-TR" dirty="0" smtClean="0"/>
              <a:t> artırır</a:t>
            </a:r>
          </a:p>
          <a:p>
            <a:pPr lvl="1"/>
            <a:r>
              <a:rPr lang="tr-TR" dirty="0" err="1" smtClean="0"/>
              <a:t>katepsin</a:t>
            </a:r>
            <a:r>
              <a:rPr lang="tr-TR" dirty="0" smtClean="0"/>
              <a:t> K aktivitesini baskılar ve böylece </a:t>
            </a:r>
            <a:r>
              <a:rPr lang="tr-TR" dirty="0" err="1" smtClean="0"/>
              <a:t>kollajenin</a:t>
            </a:r>
            <a:r>
              <a:rPr lang="tr-TR" dirty="0" smtClean="0"/>
              <a:t> yıkımını önler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err="1" smtClean="0"/>
              <a:t>Postmenopozal</a:t>
            </a:r>
            <a:r>
              <a:rPr lang="tr-TR" dirty="0" smtClean="0"/>
              <a:t> östrojen azalması: osteoporoz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www.</a:t>
            </a:r>
            <a:r>
              <a:rPr lang="tr-TR" dirty="0" err="1" smtClean="0"/>
              <a:t>youtube</a:t>
            </a:r>
            <a:r>
              <a:rPr lang="tr-TR" dirty="0" smtClean="0"/>
              <a:t>.com/</a:t>
            </a:r>
            <a:r>
              <a:rPr lang="tr-TR" dirty="0" err="1" smtClean="0"/>
              <a:t>watch</a:t>
            </a:r>
            <a:r>
              <a:rPr lang="tr-TR" dirty="0" smtClean="0"/>
              <a:t>?v=VwCkyf0lQwo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287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Kemikte</a:t>
            </a:r>
            <a:r>
              <a:rPr lang="tr-TR" dirty="0" smtClean="0"/>
              <a:t> yapım-yıkım dengesinin </a:t>
            </a:r>
            <a:r>
              <a:rPr lang="tr-TR" b="1" dirty="0" smtClean="0">
                <a:solidFill>
                  <a:srgbClr val="7030A0"/>
                </a:solidFill>
              </a:rPr>
              <a:t>yıkım</a:t>
            </a:r>
            <a:r>
              <a:rPr lang="tr-TR" dirty="0" smtClean="0"/>
              <a:t> lehine bozulması (</a:t>
            </a:r>
            <a:r>
              <a:rPr lang="tr-TR" b="1" u="sng" dirty="0" smtClean="0">
                <a:solidFill>
                  <a:srgbClr val="7030A0"/>
                </a:solidFill>
              </a:rPr>
              <a:t>kemik yoğunluğunun azalması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hafif düzeyde: </a:t>
            </a:r>
            <a:r>
              <a:rPr lang="tr-TR" b="1" dirty="0" err="1" smtClean="0">
                <a:solidFill>
                  <a:srgbClr val="7030A0"/>
                </a:solidFill>
              </a:rPr>
              <a:t>osteopeni</a:t>
            </a:r>
            <a:endParaRPr lang="tr-TR" b="1" dirty="0" smtClean="0">
              <a:solidFill>
                <a:srgbClr val="7030A0"/>
              </a:solidFill>
            </a:endParaRPr>
          </a:p>
          <a:p>
            <a:pPr lvl="1"/>
            <a:r>
              <a:rPr lang="tr-TR" dirty="0"/>
              <a:t>ş</a:t>
            </a:r>
            <a:r>
              <a:rPr lang="tr-TR" dirty="0" smtClean="0"/>
              <a:t>iddetli: </a:t>
            </a:r>
            <a:r>
              <a:rPr lang="tr-TR" b="1" dirty="0" smtClean="0">
                <a:solidFill>
                  <a:srgbClr val="7030A0"/>
                </a:solidFill>
              </a:rPr>
              <a:t>osteoporoz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Yetersiz </a:t>
            </a:r>
            <a:r>
              <a:rPr lang="tr-TR" b="1" dirty="0" err="1" smtClean="0">
                <a:solidFill>
                  <a:srgbClr val="FF0000"/>
                </a:solidFill>
              </a:rPr>
              <a:t>mineralizasyon</a:t>
            </a:r>
            <a:endParaRPr lang="tr-TR" b="1" dirty="0" smtClean="0">
              <a:solidFill>
                <a:srgbClr val="FF0000"/>
              </a:solidFill>
            </a:endParaRPr>
          </a:p>
          <a:p>
            <a:pPr lvl="1"/>
            <a:r>
              <a:rPr lang="tr-TR" dirty="0"/>
              <a:t>ç</a:t>
            </a:r>
            <a:r>
              <a:rPr lang="tr-TR" dirty="0" smtClean="0"/>
              <a:t>ocukta: </a:t>
            </a:r>
            <a:r>
              <a:rPr lang="tr-TR" b="1" dirty="0" err="1" smtClean="0">
                <a:solidFill>
                  <a:srgbClr val="FF0000"/>
                </a:solidFill>
              </a:rPr>
              <a:t>rikets</a:t>
            </a:r>
            <a:r>
              <a:rPr lang="tr-TR" b="1" dirty="0" smtClean="0">
                <a:solidFill>
                  <a:srgbClr val="FF0000"/>
                </a:solidFill>
              </a:rPr>
              <a:t> (raşitizm)</a:t>
            </a:r>
          </a:p>
          <a:p>
            <a:pPr lvl="1"/>
            <a:r>
              <a:rPr lang="tr-TR" dirty="0"/>
              <a:t>e</a:t>
            </a:r>
            <a:r>
              <a:rPr lang="tr-TR" dirty="0" smtClean="0"/>
              <a:t>rişkinde: </a:t>
            </a:r>
            <a:r>
              <a:rPr lang="tr-TR" b="1" dirty="0" err="1">
                <a:solidFill>
                  <a:srgbClr val="FF0000"/>
                </a:solidFill>
              </a:rPr>
              <a:t>o</a:t>
            </a:r>
            <a:r>
              <a:rPr lang="tr-TR" b="1" dirty="0" err="1" smtClean="0">
                <a:solidFill>
                  <a:srgbClr val="FF0000"/>
                </a:solidFill>
              </a:rPr>
              <a:t>steomalazi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8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Kalsiyum Metabolizması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732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82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Kalsiyum serumda 3 şekilde bulunur: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Proteine bağlı (%40)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 err="1" smtClean="0"/>
              <a:t>Sitrat</a:t>
            </a:r>
            <a:r>
              <a:rPr lang="tr-TR" dirty="0" smtClean="0"/>
              <a:t> ve fosfat gibi anyonlarla bileşik halde (%5-15)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Serbest (iyonize kalsiyum) (%45-55) (aktif form)</a:t>
            </a:r>
          </a:p>
          <a:p>
            <a:pPr lvl="2"/>
            <a:r>
              <a:rPr lang="tr-TR" dirty="0" smtClean="0"/>
              <a:t>Serbest kalsiyum düzeyi, PTH ve 1,25(OH)</a:t>
            </a:r>
            <a:r>
              <a:rPr lang="tr-TR" baseline="-25000" dirty="0" smtClean="0"/>
              <a:t>2</a:t>
            </a:r>
            <a:r>
              <a:rPr lang="tr-TR" dirty="0" smtClean="0"/>
              <a:t>D tarafından düzenlenir</a:t>
            </a:r>
          </a:p>
          <a:p>
            <a:pPr lvl="2"/>
            <a:r>
              <a:rPr lang="tr-TR" dirty="0" smtClean="0"/>
              <a:t>Kemik </a:t>
            </a:r>
            <a:r>
              <a:rPr lang="tr-TR" dirty="0" err="1" smtClean="0"/>
              <a:t>mineralizasyonu</a:t>
            </a:r>
            <a:r>
              <a:rPr lang="tr-TR" dirty="0" smtClean="0"/>
              <a:t> ve pıhtılaşma üzerinde etkili</a:t>
            </a:r>
          </a:p>
          <a:p>
            <a:pPr lvl="2"/>
            <a:r>
              <a:rPr lang="tr-TR" dirty="0" smtClean="0"/>
              <a:t>Azalmış serum serbest kalsiyum konsantrasyonu, </a:t>
            </a:r>
            <a:r>
              <a:rPr lang="tr-TR" dirty="0" err="1" smtClean="0"/>
              <a:t>tetaniye</a:t>
            </a:r>
            <a:r>
              <a:rPr lang="tr-TR" dirty="0" smtClean="0"/>
              <a:t> (istemsiz kas kasılması), </a:t>
            </a:r>
            <a:r>
              <a:rPr lang="tr-TR" dirty="0" err="1" smtClean="0"/>
              <a:t>paresteziye</a:t>
            </a:r>
            <a:r>
              <a:rPr lang="tr-TR" dirty="0" smtClean="0"/>
              <a:t> (karıncalanma, uyuşma) ve nöbetlere yol açabilir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50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Hipokalsemi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&lt;8.5 mg/</a:t>
            </a:r>
            <a:r>
              <a:rPr lang="tr-TR" dirty="0" err="1" smtClean="0"/>
              <a:t>dL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Hipoparatiroidi</a:t>
            </a:r>
            <a:r>
              <a:rPr lang="tr-TR" dirty="0" smtClean="0"/>
              <a:t> ve </a:t>
            </a:r>
            <a:r>
              <a:rPr lang="tr-TR" dirty="0" err="1" smtClean="0"/>
              <a:t>hipoalbüminemi</a:t>
            </a:r>
            <a:r>
              <a:rPr lang="tr-TR" dirty="0" smtClean="0"/>
              <a:t> </a:t>
            </a:r>
            <a:r>
              <a:rPr lang="tr-TR" dirty="0" err="1" smtClean="0"/>
              <a:t>hipokalseminin</a:t>
            </a:r>
            <a:r>
              <a:rPr lang="tr-TR" dirty="0" smtClean="0"/>
              <a:t> en önemli sebepleri arasında yer alır.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051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Hipokalsemi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Hipoalbuminemi</a:t>
            </a:r>
            <a:r>
              <a:rPr lang="tr-TR" dirty="0"/>
              <a:t>, </a:t>
            </a:r>
            <a:r>
              <a:rPr lang="tr-TR" dirty="0" err="1"/>
              <a:t>hipokalseminin</a:t>
            </a:r>
            <a:r>
              <a:rPr lang="tr-TR" dirty="0"/>
              <a:t> en yaygın sebeplerinden biridir (</a:t>
            </a:r>
            <a:r>
              <a:rPr lang="tr-TR" dirty="0" err="1"/>
              <a:t>psödo-hipokalsemi</a:t>
            </a:r>
            <a:r>
              <a:rPr lang="tr-TR" dirty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Plazmadaki kalsiyumun önemli bir kısmı, </a:t>
            </a:r>
            <a:r>
              <a:rPr lang="tr-TR" dirty="0" err="1" smtClean="0"/>
              <a:t>albumine</a:t>
            </a:r>
            <a:r>
              <a:rPr lang="tr-TR" dirty="0" smtClean="0"/>
              <a:t> bağlı olarak bulunur. 1 g/</a:t>
            </a:r>
            <a:r>
              <a:rPr lang="tr-TR" dirty="0" err="1" smtClean="0"/>
              <a:t>dL</a:t>
            </a:r>
            <a:r>
              <a:rPr lang="tr-TR" dirty="0" smtClean="0"/>
              <a:t> </a:t>
            </a:r>
            <a:r>
              <a:rPr lang="tr-TR" dirty="0" err="1" smtClean="0"/>
              <a:t>albumin</a:t>
            </a:r>
            <a:r>
              <a:rPr lang="tr-TR" dirty="0" smtClean="0"/>
              <a:t>, yaklaşık 0.8 mg/</a:t>
            </a:r>
            <a:r>
              <a:rPr lang="tr-TR" dirty="0" err="1" smtClean="0"/>
              <a:t>dL</a:t>
            </a:r>
            <a:r>
              <a:rPr lang="tr-TR" dirty="0" smtClean="0"/>
              <a:t> kalsiyum bağlar.</a:t>
            </a:r>
          </a:p>
          <a:p>
            <a:endParaRPr lang="tr-TR" dirty="0" smtClean="0"/>
          </a:p>
          <a:p>
            <a:r>
              <a:rPr lang="tr-TR" dirty="0" err="1" smtClean="0"/>
              <a:t>Hipoalbuminemi</a:t>
            </a:r>
            <a:r>
              <a:rPr lang="tr-TR" dirty="0" smtClean="0"/>
              <a:t> durumunda, kalsiyum düzeyleri bağımsız olarak değerlendirilmek istenirse ya düzeltilmiş total kalsiyum ya da serbest kalsiyum değerleri kullanılır.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146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Düzeltilmiş kalsiyum (mg/</a:t>
            </a:r>
            <a:r>
              <a:rPr lang="tr-TR" dirty="0" err="1" smtClean="0"/>
              <a:t>dL</a:t>
            </a:r>
            <a:r>
              <a:rPr lang="tr-TR" dirty="0" smtClean="0"/>
              <a:t>) </a:t>
            </a:r>
          </a:p>
          <a:p>
            <a:pPr lvl="1">
              <a:buNone/>
            </a:pPr>
            <a:r>
              <a:rPr lang="tr-TR" dirty="0" smtClean="0"/>
              <a:t>= Ölçülen kalsiyum (mg/</a:t>
            </a:r>
            <a:r>
              <a:rPr lang="tr-TR" dirty="0" err="1" smtClean="0"/>
              <a:t>dL</a:t>
            </a:r>
            <a:r>
              <a:rPr lang="tr-TR" dirty="0" smtClean="0"/>
              <a:t>) </a:t>
            </a:r>
          </a:p>
          <a:p>
            <a:pPr lvl="1">
              <a:buNone/>
            </a:pPr>
            <a:r>
              <a:rPr lang="tr-TR" dirty="0" smtClean="0"/>
              <a:t>			+ </a:t>
            </a:r>
          </a:p>
          <a:p>
            <a:pPr lvl="1">
              <a:buNone/>
            </a:pPr>
            <a:r>
              <a:rPr lang="tr-TR" dirty="0" smtClean="0"/>
              <a:t>0.8 x (4 – ölçülen </a:t>
            </a:r>
            <a:r>
              <a:rPr lang="tr-TR" dirty="0" err="1" smtClean="0"/>
              <a:t>albumin</a:t>
            </a:r>
            <a:r>
              <a:rPr lang="tr-TR" dirty="0" smtClean="0"/>
              <a:t> (g/</a:t>
            </a:r>
            <a:r>
              <a:rPr lang="tr-TR" dirty="0" err="1" smtClean="0"/>
              <a:t>dL</a:t>
            </a:r>
            <a:r>
              <a:rPr lang="tr-TR" dirty="0" smtClean="0"/>
              <a:t>))</a:t>
            </a:r>
          </a:p>
          <a:p>
            <a:endParaRPr lang="tr-TR" dirty="0"/>
          </a:p>
          <a:p>
            <a:r>
              <a:rPr lang="tr-TR" dirty="0" smtClean="0"/>
              <a:t>İyonize kalsiyum ölçümü için özel teknikler (iyon </a:t>
            </a:r>
            <a:r>
              <a:rPr lang="tr-TR" dirty="0" err="1" smtClean="0"/>
              <a:t>selektif</a:t>
            </a:r>
            <a:r>
              <a:rPr lang="tr-TR" dirty="0" smtClean="0"/>
              <a:t> elektrot) gereklidir.</a:t>
            </a:r>
          </a:p>
          <a:p>
            <a:endParaRPr lang="tr-TR" dirty="0" smtClean="0"/>
          </a:p>
          <a:p>
            <a:r>
              <a:rPr lang="tr-TR" dirty="0" err="1" smtClean="0"/>
              <a:t>Hipoalbuminemi</a:t>
            </a:r>
            <a:r>
              <a:rPr lang="tr-TR" dirty="0" smtClean="0"/>
              <a:t> durumunda, proteine-bağlı kalsiyum </a:t>
            </a:r>
            <a:r>
              <a:rPr lang="tr-TR" dirty="0" err="1" smtClean="0"/>
              <a:t>komponenti</a:t>
            </a:r>
            <a:r>
              <a:rPr lang="tr-TR" dirty="0" smtClean="0"/>
              <a:t> azalacağından dolayı serum total kalsiyum düzeyi düşer; ancak iyonize kalsiyum konsantrasyonu </a:t>
            </a:r>
            <a:r>
              <a:rPr lang="tr-TR" dirty="0" err="1" smtClean="0"/>
              <a:t>hipoalbüminemiden</a:t>
            </a:r>
            <a:r>
              <a:rPr lang="tr-TR" dirty="0" smtClean="0"/>
              <a:t> etkilenmeyeceğinden dolayı hasta </a:t>
            </a:r>
            <a:r>
              <a:rPr lang="tr-TR" dirty="0" err="1" smtClean="0"/>
              <a:t>hipokalsemi</a:t>
            </a:r>
            <a:r>
              <a:rPr lang="tr-TR" dirty="0" smtClean="0"/>
              <a:t> açısından </a:t>
            </a:r>
            <a:r>
              <a:rPr lang="tr-TR" dirty="0" err="1" smtClean="0"/>
              <a:t>asemptomatik</a:t>
            </a:r>
            <a:r>
              <a:rPr lang="tr-TR" dirty="0" smtClean="0"/>
              <a:t>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820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Hipokalsemi</a:t>
            </a:r>
            <a:r>
              <a:rPr lang="tr-TR" dirty="0" smtClean="0"/>
              <a:t> Sebepleri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hiperparatiroidi</a:t>
            </a:r>
            <a:r>
              <a:rPr lang="tr-TR" dirty="0" smtClean="0"/>
              <a:t> cerrahisi sonrası (aç kemik sendromu)</a:t>
            </a:r>
          </a:p>
          <a:p>
            <a:pPr lvl="1"/>
            <a:r>
              <a:rPr lang="tr-TR" dirty="0" smtClean="0"/>
              <a:t>Kemiklerin hızlı </a:t>
            </a:r>
            <a:r>
              <a:rPr lang="tr-TR" dirty="0" err="1" smtClean="0"/>
              <a:t>mineralizasyonuna</a:t>
            </a:r>
            <a:r>
              <a:rPr lang="tr-TR" dirty="0" smtClean="0"/>
              <a:t> bağlı</a:t>
            </a:r>
          </a:p>
          <a:p>
            <a:endParaRPr lang="tr-TR" dirty="0" smtClean="0"/>
          </a:p>
          <a:p>
            <a:r>
              <a:rPr lang="tr-TR" dirty="0" err="1" smtClean="0"/>
              <a:t>Hipoparatiroidizm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Vitamin D eksikliği (kalsiyumun bağırsak emiliminin bozulması)</a:t>
            </a:r>
          </a:p>
          <a:p>
            <a:endParaRPr lang="tr-TR" dirty="0" smtClean="0"/>
          </a:p>
          <a:p>
            <a:r>
              <a:rPr lang="tr-TR" dirty="0" smtClean="0"/>
              <a:t>Kronik </a:t>
            </a:r>
            <a:r>
              <a:rPr lang="tr-TR" dirty="0" err="1" smtClean="0"/>
              <a:t>renal</a:t>
            </a:r>
            <a:r>
              <a:rPr lang="tr-TR" dirty="0" smtClean="0"/>
              <a:t> yetmezlik (azalmış 1,25-di-OH-vit D3 sentezi, </a:t>
            </a:r>
            <a:r>
              <a:rPr lang="tr-TR" dirty="0" err="1" smtClean="0"/>
              <a:t>hipoalbuminemi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err="1" smtClean="0"/>
              <a:t>Hipomagnezemi</a:t>
            </a:r>
            <a:r>
              <a:rPr lang="tr-TR" dirty="0" smtClean="0"/>
              <a:t> (azalmış PTH </a:t>
            </a:r>
            <a:r>
              <a:rPr lang="tr-TR" dirty="0" err="1" smtClean="0"/>
              <a:t>sekresyonu</a:t>
            </a:r>
            <a:r>
              <a:rPr lang="tr-TR" dirty="0" smtClean="0"/>
              <a:t> ve artmış PTH direncine yol açar)</a:t>
            </a:r>
          </a:p>
          <a:p>
            <a:endParaRPr lang="tr-TR" dirty="0" smtClean="0"/>
          </a:p>
          <a:p>
            <a:r>
              <a:rPr lang="tr-TR" dirty="0" smtClean="0"/>
              <a:t>Akut </a:t>
            </a:r>
            <a:r>
              <a:rPr lang="tr-TR" dirty="0" err="1" smtClean="0"/>
              <a:t>pankreatit</a:t>
            </a:r>
            <a:endParaRPr lang="tr-TR" dirty="0"/>
          </a:p>
          <a:p>
            <a:pPr lvl="1"/>
            <a:r>
              <a:rPr lang="tr-TR" dirty="0" err="1"/>
              <a:t>AP'li</a:t>
            </a:r>
            <a:r>
              <a:rPr lang="tr-TR" dirty="0"/>
              <a:t>' hastaların %30-60'ında </a:t>
            </a:r>
            <a:r>
              <a:rPr lang="tr-TR" dirty="0" smtClean="0"/>
              <a:t>8mg/</a:t>
            </a:r>
            <a:r>
              <a:rPr lang="tr-TR" dirty="0" err="1" smtClean="0"/>
              <a:t>dL</a:t>
            </a:r>
            <a:r>
              <a:rPr lang="tr-TR" dirty="0" smtClean="0"/>
              <a:t> </a:t>
            </a:r>
            <a:r>
              <a:rPr lang="tr-TR" dirty="0"/>
              <a:t>altında </a:t>
            </a:r>
            <a:r>
              <a:rPr lang="tr-TR" dirty="0" err="1"/>
              <a:t>hipokalsemi</a:t>
            </a:r>
            <a:r>
              <a:rPr lang="tr-TR" dirty="0"/>
              <a:t> görülmektedir. </a:t>
            </a:r>
            <a:r>
              <a:rPr lang="tr-TR" dirty="0" err="1"/>
              <a:t>Hipokalsemi</a:t>
            </a:r>
            <a:r>
              <a:rPr lang="tr-TR" dirty="0"/>
              <a:t> hastalığın şiddetiyle doğrudan ilişkilidir ve kötü </a:t>
            </a:r>
            <a:r>
              <a:rPr lang="tr-TR" dirty="0" err="1"/>
              <a:t>prognozu</a:t>
            </a:r>
            <a:r>
              <a:rPr lang="tr-TR" dirty="0"/>
              <a:t> gösterir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Muhtemel sebepleri: çökme,  PTH azalması veya cevapsızlığı vb. faktörler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Hiperkalsemi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&gt;10.5 mg/</a:t>
            </a:r>
            <a:r>
              <a:rPr lang="tr-TR" dirty="0" err="1" smtClean="0"/>
              <a:t>dL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Hipokalsemide</a:t>
            </a:r>
            <a:r>
              <a:rPr lang="tr-TR" dirty="0" smtClean="0"/>
              <a:t> olduğu gibi, serum </a:t>
            </a:r>
            <a:r>
              <a:rPr lang="tr-TR" dirty="0" err="1" smtClean="0"/>
              <a:t>albumin</a:t>
            </a:r>
            <a:r>
              <a:rPr lang="tr-TR" dirty="0" smtClean="0"/>
              <a:t> düzeyleriyle birlikte değerlendirilmesi gerekir.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Hiperkalsemi</a:t>
            </a:r>
            <a:r>
              <a:rPr lang="tr-TR" dirty="0" smtClean="0"/>
              <a:t> Sebepleri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hiperparatiroidi</a:t>
            </a:r>
            <a:r>
              <a:rPr lang="tr-TR" dirty="0" smtClean="0"/>
              <a:t> (adenom (en sık), </a:t>
            </a:r>
            <a:r>
              <a:rPr lang="tr-TR" dirty="0" err="1" smtClean="0"/>
              <a:t>hiperplazi</a:t>
            </a:r>
            <a:r>
              <a:rPr lang="tr-TR" dirty="0" smtClean="0"/>
              <a:t>, </a:t>
            </a:r>
            <a:r>
              <a:rPr lang="tr-TR" dirty="0" err="1" smtClean="0"/>
              <a:t>karsinom</a:t>
            </a:r>
            <a:r>
              <a:rPr lang="tr-TR" dirty="0" smtClean="0"/>
              <a:t>)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Malignansi</a:t>
            </a:r>
            <a:endParaRPr lang="tr-TR" dirty="0" smtClean="0"/>
          </a:p>
          <a:p>
            <a:pPr lvl="1"/>
            <a:r>
              <a:rPr lang="tr-TR" dirty="0" err="1" smtClean="0"/>
              <a:t>Osteoklastik</a:t>
            </a:r>
            <a:r>
              <a:rPr lang="tr-TR" dirty="0" smtClean="0"/>
              <a:t> metastazlar (</a:t>
            </a:r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miyelom</a:t>
            </a:r>
            <a:r>
              <a:rPr lang="tr-TR" dirty="0" smtClean="0"/>
              <a:t> gibi)</a:t>
            </a:r>
          </a:p>
          <a:p>
            <a:pPr lvl="1"/>
            <a:r>
              <a:rPr lang="tr-TR" dirty="0" err="1" smtClean="0"/>
              <a:t>Humoral</a:t>
            </a:r>
            <a:r>
              <a:rPr lang="tr-TR" dirty="0" smtClean="0"/>
              <a:t> </a:t>
            </a:r>
            <a:r>
              <a:rPr lang="tr-TR" dirty="0" err="1" smtClean="0"/>
              <a:t>hiperkalsemi</a:t>
            </a:r>
            <a:endParaRPr lang="tr-TR" dirty="0" smtClean="0"/>
          </a:p>
          <a:p>
            <a:pPr lvl="2"/>
            <a:r>
              <a:rPr lang="tr-TR" dirty="0" err="1" smtClean="0"/>
              <a:t>PTHrP</a:t>
            </a:r>
            <a:r>
              <a:rPr lang="tr-TR" dirty="0" smtClean="0"/>
              <a:t> </a:t>
            </a:r>
            <a:r>
              <a:rPr lang="tr-TR" dirty="0" err="1" smtClean="0"/>
              <a:t>vd</a:t>
            </a:r>
            <a:r>
              <a:rPr lang="tr-TR" dirty="0" smtClean="0"/>
              <a:t>. faktörler</a:t>
            </a:r>
          </a:p>
          <a:p>
            <a:pPr lvl="1"/>
            <a:r>
              <a:rPr lang="tr-TR" dirty="0" err="1" smtClean="0"/>
              <a:t>Ektopik</a:t>
            </a:r>
            <a:r>
              <a:rPr lang="tr-TR" dirty="0" smtClean="0"/>
              <a:t> 1,25(OH)</a:t>
            </a:r>
            <a:r>
              <a:rPr lang="tr-TR" baseline="-25000" dirty="0" smtClean="0"/>
              <a:t>2</a:t>
            </a:r>
            <a:r>
              <a:rPr lang="tr-TR" dirty="0" smtClean="0"/>
              <a:t>D üretimi (</a:t>
            </a:r>
            <a:r>
              <a:rPr lang="tr-TR" dirty="0" err="1" smtClean="0"/>
              <a:t>lenfoma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Diğer </a:t>
            </a:r>
          </a:p>
          <a:p>
            <a:pPr lvl="1"/>
            <a:r>
              <a:rPr lang="tr-TR" dirty="0" smtClean="0"/>
              <a:t>Vitamin D </a:t>
            </a:r>
            <a:r>
              <a:rPr lang="tr-TR" dirty="0" err="1" smtClean="0"/>
              <a:t>entoksikasyonu</a:t>
            </a:r>
            <a:endParaRPr lang="tr-TR" dirty="0" smtClean="0"/>
          </a:p>
          <a:p>
            <a:pPr lvl="1"/>
            <a:r>
              <a:rPr lang="tr-TR" dirty="0"/>
              <a:t>Lityum kullanan hastalarda </a:t>
            </a:r>
            <a:r>
              <a:rPr lang="tr-TR" dirty="0" err="1"/>
              <a:t>hiperparatiroidizm</a:t>
            </a:r>
            <a:r>
              <a:rPr lang="tr-TR" dirty="0"/>
              <a:t> ile ilişkili </a:t>
            </a:r>
            <a:r>
              <a:rPr lang="tr-TR" dirty="0" err="1"/>
              <a:t>hiperkalsemi</a:t>
            </a:r>
            <a:r>
              <a:rPr lang="tr-TR" dirty="0"/>
              <a:t> görülme sıklığı %6.3 ile %50 arasında </a:t>
            </a:r>
            <a:r>
              <a:rPr lang="tr-TR" dirty="0" smtClean="0"/>
              <a:t>değişir</a:t>
            </a:r>
          </a:p>
          <a:p>
            <a:pPr lvl="1"/>
            <a:r>
              <a:rPr lang="tr-TR" dirty="0" smtClean="0"/>
              <a:t>Süt-alkali sendromu (aşırı kalsiyum alımı + aşırı alkali madde (</a:t>
            </a:r>
            <a:r>
              <a:rPr lang="tr-TR" dirty="0" err="1" smtClean="0"/>
              <a:t>antasit</a:t>
            </a:r>
            <a:r>
              <a:rPr lang="tr-TR" dirty="0" smtClean="0"/>
              <a:t> gibi) alımı)</a:t>
            </a:r>
          </a:p>
          <a:p>
            <a:pPr lvl="2"/>
            <a:r>
              <a:rPr lang="tr-TR" dirty="0" smtClean="0"/>
              <a:t>alkali maddeler kalsiyum emilimini artırır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Kemiğin Yapısı ve Fonksiyonları </a:t>
            </a:r>
          </a:p>
          <a:p>
            <a:pPr marL="514350" indent="-514350">
              <a:buAutoNum type="arabicPeriod"/>
            </a:pP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smtClean="0"/>
              <a:t>Kalsiyum Metabolizması</a:t>
            </a:r>
          </a:p>
          <a:p>
            <a:pPr marL="514350" indent="-514350">
              <a:buAutoNum type="arabicPeriod"/>
            </a:pP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smtClean="0"/>
              <a:t>Fosfat Metabolizması</a:t>
            </a:r>
          </a:p>
          <a:p>
            <a:pPr marL="514350" indent="-514350">
              <a:buAutoNum type="arabicPeriod"/>
            </a:pP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smtClean="0"/>
              <a:t>Magnezyum Metabolizması</a:t>
            </a:r>
          </a:p>
          <a:p>
            <a:pPr marL="514350" indent="-514350">
              <a:buAutoNum type="arabicPeriod"/>
            </a:pP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err="1" smtClean="0"/>
              <a:t>Hormonal</a:t>
            </a:r>
            <a:r>
              <a:rPr lang="tr-TR" dirty="0" smtClean="0"/>
              <a:t> Düzenleme (PTH ve D </a:t>
            </a:r>
            <a:r>
              <a:rPr lang="tr-TR" dirty="0" err="1" smtClean="0"/>
              <a:t>Vit</a:t>
            </a:r>
            <a:r>
              <a:rPr lang="tr-TR" dirty="0" smtClean="0"/>
              <a:t>.)</a:t>
            </a:r>
          </a:p>
          <a:p>
            <a:pPr marL="514350" indent="-514350">
              <a:buAutoNum type="arabicPeriod"/>
            </a:pP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smtClean="0"/>
              <a:t>Kemiğin Yapım ve Yıkım Belirteçleri</a:t>
            </a:r>
          </a:p>
          <a:p>
            <a:pPr marL="514350" indent="-514350">
              <a:buAutoNum type="arabicPeriod"/>
            </a:pP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smtClean="0"/>
              <a:t>Kemiği İlgilendiren Hastalıklara Biyokimyasal Bakış ve </a:t>
            </a:r>
            <a:r>
              <a:rPr lang="tr-TR" dirty="0" err="1" smtClean="0"/>
              <a:t>LaboratuvarTestlerinin</a:t>
            </a:r>
            <a:r>
              <a:rPr lang="tr-TR" dirty="0" smtClean="0"/>
              <a:t> Yorumlanması</a:t>
            </a:r>
          </a:p>
          <a:p>
            <a:pPr marL="514350" indent="-514350"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42551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Hiperkalsemi</a:t>
            </a:r>
            <a:r>
              <a:rPr lang="tr-TR" dirty="0" smtClean="0"/>
              <a:t> Belirtileri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Hafif </a:t>
            </a:r>
            <a:r>
              <a:rPr lang="tr-TR" dirty="0" err="1" smtClean="0"/>
              <a:t>Hiperkalsemi</a:t>
            </a:r>
            <a:r>
              <a:rPr lang="tr-TR" dirty="0" smtClean="0"/>
              <a:t> (&lt;12 mg/</a:t>
            </a:r>
            <a:r>
              <a:rPr lang="tr-TR" dirty="0" err="1" smtClean="0"/>
              <a:t>dL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Halsizlik/yorgunluk/güçsüzlük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Şiddetli </a:t>
            </a:r>
            <a:r>
              <a:rPr lang="tr-TR" dirty="0" err="1" smtClean="0"/>
              <a:t>Hiperkalsemi</a:t>
            </a:r>
            <a:r>
              <a:rPr lang="tr-TR" dirty="0" smtClean="0"/>
              <a:t> (&gt;12 mg/</a:t>
            </a:r>
            <a:r>
              <a:rPr lang="tr-TR" dirty="0" err="1" smtClean="0"/>
              <a:t>dL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Depresyon</a:t>
            </a:r>
          </a:p>
          <a:p>
            <a:pPr lvl="1"/>
            <a:r>
              <a:rPr lang="tr-TR" dirty="0" err="1" smtClean="0"/>
              <a:t>Apati</a:t>
            </a:r>
            <a:r>
              <a:rPr lang="tr-TR" dirty="0" smtClean="0"/>
              <a:t> (ilgisizlik)</a:t>
            </a:r>
          </a:p>
          <a:p>
            <a:pPr lvl="1"/>
            <a:r>
              <a:rPr lang="tr-TR" dirty="0" smtClean="0"/>
              <a:t>Konsantrasyon bozukluğu</a:t>
            </a:r>
          </a:p>
          <a:p>
            <a:endParaRPr lang="tr-TR" dirty="0" smtClean="0"/>
          </a:p>
          <a:p>
            <a:r>
              <a:rPr lang="tr-TR" dirty="0" err="1" smtClean="0"/>
              <a:t>Hiperkalsemi</a:t>
            </a:r>
            <a:r>
              <a:rPr lang="tr-TR" dirty="0" smtClean="0"/>
              <a:t>, hafif derecede </a:t>
            </a:r>
            <a:r>
              <a:rPr lang="tr-TR" dirty="0" err="1" smtClean="0"/>
              <a:t>nefrojenik</a:t>
            </a:r>
            <a:r>
              <a:rPr lang="tr-TR" dirty="0" smtClean="0"/>
              <a:t> </a:t>
            </a:r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 smtClean="0"/>
              <a:t>insipidusu</a:t>
            </a:r>
            <a:r>
              <a:rPr lang="tr-TR" dirty="0" smtClean="0"/>
              <a:t> indükleyebilir (sık idrara çıkma, susuzluk).</a:t>
            </a:r>
          </a:p>
          <a:p>
            <a:endParaRPr lang="tr-TR" dirty="0" smtClean="0"/>
          </a:p>
          <a:p>
            <a:r>
              <a:rPr lang="tr-TR" dirty="0" err="1" smtClean="0"/>
              <a:t>Hiperkalsemide</a:t>
            </a:r>
            <a:r>
              <a:rPr lang="tr-TR" dirty="0" smtClean="0"/>
              <a:t>; iştahsızlık, bulantı/kusma, kabızlık ve </a:t>
            </a:r>
            <a:r>
              <a:rPr lang="tr-TR" dirty="0" err="1" smtClean="0"/>
              <a:t>peptik</a:t>
            </a:r>
            <a:r>
              <a:rPr lang="tr-TR" dirty="0" smtClean="0"/>
              <a:t> ülser gibi GİS rahatsızlıkları/şikayetleri görülebilir.</a:t>
            </a:r>
          </a:p>
          <a:p>
            <a:endParaRPr lang="tr-TR" dirty="0" smtClean="0"/>
          </a:p>
          <a:p>
            <a:r>
              <a:rPr lang="tr-TR" dirty="0" smtClean="0"/>
              <a:t>Kronik </a:t>
            </a:r>
            <a:r>
              <a:rPr lang="tr-TR" dirty="0" err="1" smtClean="0"/>
              <a:t>hiperkalsiürik</a:t>
            </a:r>
            <a:r>
              <a:rPr lang="tr-TR" dirty="0" smtClean="0"/>
              <a:t> </a:t>
            </a:r>
            <a:r>
              <a:rPr lang="tr-TR" dirty="0" err="1" smtClean="0"/>
              <a:t>hiperkalsemi</a:t>
            </a:r>
            <a:r>
              <a:rPr lang="tr-TR" dirty="0" smtClean="0"/>
              <a:t>, kalsiyum içeren böbrek taşlarına yol açabilir ve bu durum bazı vakalarda yavaş gelişen bir böbrek yetmezliğine zemin hazırlayabilir.</a:t>
            </a:r>
          </a:p>
          <a:p>
            <a:endParaRPr lang="tr-TR" dirty="0" smtClean="0"/>
          </a:p>
          <a:p>
            <a:r>
              <a:rPr lang="tr-TR" dirty="0" err="1" smtClean="0"/>
              <a:t>Hiperkalsemiye</a:t>
            </a:r>
            <a:r>
              <a:rPr lang="tr-TR" dirty="0" smtClean="0"/>
              <a:t> bağlı hipertansiyon görülebilir.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Fosfat Metabolizması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Eksternal</a:t>
            </a:r>
            <a:r>
              <a:rPr lang="tr-TR" dirty="0" smtClean="0"/>
              <a:t> fosfat dengesi: Diyetle alınan miktar; idrar ve </a:t>
            </a:r>
            <a:r>
              <a:rPr lang="tr-TR" dirty="0" err="1" smtClean="0"/>
              <a:t>feçesle</a:t>
            </a:r>
            <a:r>
              <a:rPr lang="tr-TR" dirty="0" smtClean="0"/>
              <a:t> atılan miktara eşit olmalıdır.</a:t>
            </a:r>
          </a:p>
          <a:p>
            <a:endParaRPr lang="tr-TR" dirty="0"/>
          </a:p>
          <a:p>
            <a:r>
              <a:rPr lang="tr-TR" dirty="0" err="1" smtClean="0"/>
              <a:t>İnternal</a:t>
            </a:r>
            <a:r>
              <a:rPr lang="tr-TR" dirty="0" smtClean="0"/>
              <a:t> fosfat dengesi: Fosfatın </a:t>
            </a:r>
            <a:r>
              <a:rPr lang="tr-TR" dirty="0" err="1"/>
              <a:t>i</a:t>
            </a:r>
            <a:r>
              <a:rPr lang="tr-TR" dirty="0" err="1" smtClean="0"/>
              <a:t>ntrasellüler</a:t>
            </a:r>
            <a:r>
              <a:rPr lang="tr-TR" dirty="0" smtClean="0"/>
              <a:t> ve </a:t>
            </a:r>
            <a:r>
              <a:rPr lang="tr-TR" dirty="0" err="1" smtClean="0"/>
              <a:t>ekstrasellüler</a:t>
            </a:r>
            <a:r>
              <a:rPr lang="tr-TR" dirty="0" smtClean="0"/>
              <a:t> dağılımı arasındaki denge korunmalıdır.</a:t>
            </a:r>
          </a:p>
          <a:p>
            <a:endParaRPr lang="tr-TR" dirty="0" smtClean="0"/>
          </a:p>
          <a:p>
            <a:r>
              <a:rPr lang="tr-TR" dirty="0" smtClean="0"/>
              <a:t>Normali: 2.5-4.5 mg/</a:t>
            </a:r>
            <a:r>
              <a:rPr lang="tr-TR" dirty="0" err="1" smtClean="0"/>
              <a:t>dL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707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Hipofosfatemi</a:t>
            </a:r>
            <a:r>
              <a:rPr lang="tr-TR" dirty="0" smtClean="0"/>
              <a:t> Nedenleri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Diyetle yetersiz alım (uzamış açlık, antiasit kullanımı (fosfatı bağlayarak kaybını artırır))</a:t>
            </a:r>
          </a:p>
          <a:p>
            <a:endParaRPr lang="tr-TR" dirty="0"/>
          </a:p>
          <a:p>
            <a:r>
              <a:rPr lang="tr-TR" dirty="0" err="1" smtClean="0"/>
              <a:t>Renal</a:t>
            </a:r>
            <a:r>
              <a:rPr lang="tr-TR" dirty="0" smtClean="0"/>
              <a:t> kayıp (yüksek PTH, </a:t>
            </a:r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tübül</a:t>
            </a:r>
            <a:r>
              <a:rPr lang="tr-TR" dirty="0" smtClean="0"/>
              <a:t> hasarı, </a:t>
            </a:r>
            <a:r>
              <a:rPr lang="tr-TR" dirty="0" err="1" smtClean="0"/>
              <a:t>glukozüri</a:t>
            </a:r>
            <a:r>
              <a:rPr lang="tr-TR" dirty="0" smtClean="0"/>
              <a:t> (fosfat-</a:t>
            </a:r>
            <a:r>
              <a:rPr lang="tr-TR" dirty="0" err="1" smtClean="0"/>
              <a:t>glukoz</a:t>
            </a:r>
            <a:r>
              <a:rPr lang="tr-TR" dirty="0" smtClean="0"/>
              <a:t> rekabeti)) </a:t>
            </a:r>
          </a:p>
          <a:p>
            <a:endParaRPr lang="tr-TR" dirty="0"/>
          </a:p>
          <a:p>
            <a:r>
              <a:rPr lang="tr-TR" dirty="0" err="1" smtClean="0"/>
              <a:t>Gastrointestinal</a:t>
            </a:r>
            <a:r>
              <a:rPr lang="tr-TR" dirty="0" smtClean="0"/>
              <a:t> kayıp</a:t>
            </a:r>
          </a:p>
          <a:p>
            <a:endParaRPr lang="tr-TR" dirty="0"/>
          </a:p>
          <a:p>
            <a:r>
              <a:rPr lang="tr-TR" dirty="0" err="1" smtClean="0"/>
              <a:t>İnternal</a:t>
            </a:r>
            <a:r>
              <a:rPr lang="tr-TR" dirty="0" smtClean="0"/>
              <a:t> dengenin bozulması: </a:t>
            </a:r>
            <a:r>
              <a:rPr lang="tr-TR" dirty="0" err="1" smtClean="0"/>
              <a:t>respiratuar</a:t>
            </a:r>
            <a:r>
              <a:rPr lang="tr-TR" dirty="0" smtClean="0"/>
              <a:t> </a:t>
            </a:r>
            <a:r>
              <a:rPr lang="tr-TR" dirty="0" err="1" smtClean="0"/>
              <a:t>alkaloz</a:t>
            </a:r>
            <a:r>
              <a:rPr lang="tr-TR" dirty="0" smtClean="0"/>
              <a:t> -&gt; hücresel CO</a:t>
            </a:r>
            <a:r>
              <a:rPr lang="tr-TR" baseline="-25000" dirty="0" smtClean="0"/>
              <a:t>2</a:t>
            </a:r>
            <a:r>
              <a:rPr lang="tr-TR" dirty="0" smtClean="0"/>
              <a:t> azalması ve </a:t>
            </a:r>
            <a:r>
              <a:rPr lang="tr-TR" dirty="0" err="1" smtClean="0"/>
              <a:t>pH</a:t>
            </a:r>
            <a:r>
              <a:rPr lang="tr-TR" dirty="0" smtClean="0"/>
              <a:t> artışı -&gt; </a:t>
            </a:r>
            <a:r>
              <a:rPr lang="tr-TR" dirty="0" err="1" smtClean="0"/>
              <a:t>glikolizin</a:t>
            </a:r>
            <a:r>
              <a:rPr lang="tr-TR" dirty="0" smtClean="0"/>
              <a:t> uyarılması* -&gt; fosfatın kandan hücre içine doğru hareketi </a:t>
            </a:r>
          </a:p>
          <a:p>
            <a:pPr>
              <a:buNone/>
            </a:pPr>
            <a:r>
              <a:rPr lang="tr-TR" sz="1600" dirty="0" smtClean="0"/>
              <a:t>                    	*</a:t>
            </a:r>
            <a:r>
              <a:rPr lang="tr-TR" sz="1600" dirty="0" err="1" smtClean="0"/>
              <a:t>pH</a:t>
            </a:r>
            <a:r>
              <a:rPr lang="tr-TR" sz="1600" dirty="0" smtClean="0"/>
              <a:t> artışına bağlı olarak </a:t>
            </a:r>
            <a:r>
              <a:rPr lang="tr-TR" sz="1600" dirty="0" err="1" smtClean="0"/>
              <a:t>fosfofruktokinaz</a:t>
            </a:r>
            <a:r>
              <a:rPr lang="tr-TR" sz="1600" dirty="0" smtClean="0"/>
              <a:t> 1 (</a:t>
            </a:r>
            <a:r>
              <a:rPr lang="en-US" sz="1600" dirty="0" smtClean="0"/>
              <a:t>PFK</a:t>
            </a:r>
            <a:r>
              <a:rPr lang="tr-TR" sz="1600" dirty="0" smtClean="0"/>
              <a:t>1)’in aktivasyonu nedeniyle</a:t>
            </a:r>
            <a:endParaRPr lang="tr-TR" sz="1600" dirty="0"/>
          </a:p>
        </p:txBody>
      </p:sp>
    </p:spTree>
    <p:extLst>
      <p:ext uri="{BB962C8B-B14F-4D97-AF65-F5344CB8AC3E}">
        <p14:creationId xmlns="" xmlns:p14="http://schemas.microsoft.com/office/powerpoint/2010/main" val="27044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399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19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alkalosis phosphat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Hiperfosfatemi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Renal</a:t>
            </a:r>
            <a:r>
              <a:rPr lang="tr-TR" dirty="0" smtClean="0"/>
              <a:t> yetmezlik (fosfat atılımının azalması): GFR normalin %25’i kadar azaldığında </a:t>
            </a:r>
            <a:r>
              <a:rPr lang="tr-TR" dirty="0" err="1" smtClean="0"/>
              <a:t>hiperfosfatemi</a:t>
            </a:r>
            <a:r>
              <a:rPr lang="tr-TR" dirty="0" smtClean="0"/>
              <a:t> görülmeye başlar.</a:t>
            </a:r>
          </a:p>
          <a:p>
            <a:endParaRPr lang="tr-TR" dirty="0"/>
          </a:p>
          <a:p>
            <a:r>
              <a:rPr lang="tr-TR" dirty="0" err="1" smtClean="0"/>
              <a:t>Rabdomiyoliz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sellüler</a:t>
            </a:r>
            <a:r>
              <a:rPr lang="tr-TR" dirty="0" smtClean="0"/>
              <a:t> fosfat salınımı)</a:t>
            </a:r>
          </a:p>
          <a:p>
            <a:endParaRPr lang="tr-TR" dirty="0"/>
          </a:p>
          <a:p>
            <a:r>
              <a:rPr lang="tr-TR" dirty="0" smtClean="0"/>
              <a:t>Tümör </a:t>
            </a:r>
            <a:r>
              <a:rPr lang="tr-TR" dirty="0" err="1" smtClean="0"/>
              <a:t>lizis</a:t>
            </a:r>
            <a:r>
              <a:rPr lang="tr-TR" dirty="0" smtClean="0"/>
              <a:t> sendromu (KT ve RT nedeniyle, hızla yıkılan tümör hücrelerinden kana fosfat geçişi)</a:t>
            </a:r>
          </a:p>
          <a:p>
            <a:endParaRPr lang="tr-TR" dirty="0"/>
          </a:p>
          <a:p>
            <a:r>
              <a:rPr lang="tr-TR" dirty="0" smtClean="0"/>
              <a:t>Aşırı fosfat alımı</a:t>
            </a:r>
          </a:p>
          <a:p>
            <a:endParaRPr lang="tr-TR" dirty="0"/>
          </a:p>
          <a:p>
            <a:r>
              <a:rPr lang="tr-TR" dirty="0" err="1" smtClean="0"/>
              <a:t>Hipoparatiroidi</a:t>
            </a: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32845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Magnezyum Metabolizması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http://img.tfd.com/mk/M/X2604-M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806"/>
            <a:ext cx="6516134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20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Hipomagnezemi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tr-TR" dirty="0" smtClean="0"/>
              <a:t>&lt;1.8 mg/</a:t>
            </a:r>
            <a:r>
              <a:rPr lang="tr-TR" dirty="0" err="1" smtClean="0"/>
              <a:t>dL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Nedenleri:</a:t>
            </a:r>
          </a:p>
          <a:p>
            <a:pPr lvl="1"/>
            <a:r>
              <a:rPr lang="tr-TR" dirty="0" smtClean="0"/>
              <a:t>Diyetle yetersiz alım</a:t>
            </a:r>
          </a:p>
          <a:p>
            <a:pPr lvl="1"/>
            <a:r>
              <a:rPr lang="tr-TR" dirty="0" err="1" smtClean="0"/>
              <a:t>Malabsorpsiyon</a:t>
            </a:r>
            <a:endParaRPr lang="tr-TR" dirty="0" smtClean="0"/>
          </a:p>
          <a:p>
            <a:pPr lvl="1"/>
            <a:r>
              <a:rPr lang="tr-TR" dirty="0" err="1" smtClean="0"/>
              <a:t>Renal</a:t>
            </a:r>
            <a:r>
              <a:rPr lang="tr-TR" dirty="0" smtClean="0"/>
              <a:t> kayıp (</a:t>
            </a:r>
            <a:r>
              <a:rPr lang="tr-TR" dirty="0" err="1" smtClean="0"/>
              <a:t>tübüler</a:t>
            </a:r>
            <a:r>
              <a:rPr lang="tr-TR" dirty="0" smtClean="0"/>
              <a:t> hasar, </a:t>
            </a:r>
            <a:r>
              <a:rPr lang="tr-TR" dirty="0" err="1" smtClean="0"/>
              <a:t>furosemid</a:t>
            </a:r>
            <a:r>
              <a:rPr lang="tr-TR" dirty="0" smtClean="0"/>
              <a:t> gibi ilaçlar)</a:t>
            </a:r>
          </a:p>
        </p:txBody>
      </p:sp>
    </p:spTree>
    <p:extLst>
      <p:ext uri="{BB962C8B-B14F-4D97-AF65-F5344CB8AC3E}">
        <p14:creationId xmlns="" xmlns:p14="http://schemas.microsoft.com/office/powerpoint/2010/main" val="5429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Magnezyum eksikliği PTH </a:t>
            </a:r>
            <a:r>
              <a:rPr lang="tr-TR" dirty="0" err="1" smtClean="0"/>
              <a:t>sekresyonunu</a:t>
            </a:r>
            <a:r>
              <a:rPr lang="tr-TR" dirty="0" smtClean="0"/>
              <a:t> bozar ve PTH direncine yol açar. </a:t>
            </a:r>
          </a:p>
          <a:p>
            <a:endParaRPr lang="tr-TR" dirty="0"/>
          </a:p>
          <a:p>
            <a:r>
              <a:rPr lang="tr-TR" dirty="0" smtClean="0"/>
              <a:t>Bu etkiler </a:t>
            </a:r>
            <a:r>
              <a:rPr lang="tr-TR" dirty="0" err="1" smtClean="0"/>
              <a:t>hipokalsemiye</a:t>
            </a:r>
            <a:r>
              <a:rPr lang="tr-TR" dirty="0" smtClean="0"/>
              <a:t> neden olur (</a:t>
            </a:r>
            <a:r>
              <a:rPr lang="tr-TR" b="1" dirty="0" err="1" smtClean="0"/>
              <a:t>hipomagnezeminin</a:t>
            </a:r>
            <a:r>
              <a:rPr lang="tr-TR" b="1" dirty="0" smtClean="0"/>
              <a:t> </a:t>
            </a:r>
            <a:r>
              <a:rPr lang="tr-TR" b="1" dirty="0" err="1" smtClean="0"/>
              <a:t>hipokalsemik</a:t>
            </a:r>
            <a:r>
              <a:rPr lang="tr-TR" b="1" dirty="0" smtClean="0"/>
              <a:t> etkisi</a:t>
            </a:r>
            <a:r>
              <a:rPr lang="tr-T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Hipermagnezemi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fonksiyon bozukluğu</a:t>
            </a:r>
          </a:p>
          <a:p>
            <a:endParaRPr lang="tr-TR" dirty="0"/>
          </a:p>
          <a:p>
            <a:r>
              <a:rPr lang="tr-TR" dirty="0" smtClean="0"/>
              <a:t>Magnezyumun aşırı alımı (magnezyum içeren ilaçlar (antiasitler, iv. magnezyum))</a:t>
            </a:r>
          </a:p>
          <a:p>
            <a:pPr lvl="1"/>
            <a:r>
              <a:rPr lang="tr-TR" dirty="0" err="1"/>
              <a:t>i.v</a:t>
            </a:r>
            <a:r>
              <a:rPr lang="tr-TR" dirty="0"/>
              <a:t>. yolla </a:t>
            </a:r>
            <a:r>
              <a:rPr lang="tr-TR" dirty="0" err="1"/>
              <a:t>antikonvülsan</a:t>
            </a:r>
            <a:r>
              <a:rPr lang="tr-TR" dirty="0"/>
              <a:t> olarak </a:t>
            </a:r>
            <a:r>
              <a:rPr lang="tr-TR" dirty="0" err="1" smtClean="0"/>
              <a:t>eklampside</a:t>
            </a:r>
            <a:r>
              <a:rPr lang="tr-TR" dirty="0" smtClean="0"/>
              <a:t> kullanılır</a:t>
            </a:r>
          </a:p>
        </p:txBody>
      </p:sp>
    </p:spTree>
    <p:extLst>
      <p:ext uri="{BB962C8B-B14F-4D97-AF65-F5344CB8AC3E}">
        <p14:creationId xmlns="" xmlns:p14="http://schemas.microsoft.com/office/powerpoint/2010/main" val="39615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1. Kemiğin </a:t>
            </a:r>
            <a:r>
              <a:rPr lang="tr-TR" dirty="0"/>
              <a:t>Yapısı ve Fonksiyonları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Matriks</a:t>
            </a:r>
            <a:endParaRPr lang="tr-TR" dirty="0" smtClean="0"/>
          </a:p>
          <a:p>
            <a:pPr lvl="1"/>
            <a:r>
              <a:rPr lang="tr-TR" dirty="0" smtClean="0"/>
              <a:t>%90 tip I </a:t>
            </a:r>
            <a:r>
              <a:rPr lang="tr-TR" dirty="0" err="1" smtClean="0"/>
              <a:t>kollajen</a:t>
            </a:r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Mineralizasyon</a:t>
            </a:r>
            <a:endParaRPr lang="tr-TR" dirty="0" smtClean="0"/>
          </a:p>
          <a:p>
            <a:pPr lvl="1"/>
            <a:r>
              <a:rPr lang="tr-TR" dirty="0" smtClean="0"/>
              <a:t>kalsiyum, fosfat, magnezyum</a:t>
            </a:r>
          </a:p>
          <a:p>
            <a:pPr lvl="1"/>
            <a:r>
              <a:rPr lang="tr-TR" dirty="0" smtClean="0"/>
              <a:t>kemikler vücutta kalsiyumun %99’unu, fosfatın %85’ini ve magnezyumun %55’ini ihtiva eder  </a:t>
            </a:r>
          </a:p>
          <a:p>
            <a:endParaRPr lang="tr-TR" dirty="0"/>
          </a:p>
          <a:p>
            <a:r>
              <a:rPr lang="tr-TR" dirty="0" smtClean="0"/>
              <a:t>Hücresel elemanlar</a:t>
            </a:r>
          </a:p>
          <a:p>
            <a:pPr lvl="1"/>
            <a:r>
              <a:rPr lang="tr-TR" dirty="0" err="1" smtClean="0"/>
              <a:t>Osteoblast</a:t>
            </a:r>
            <a:r>
              <a:rPr lang="tr-TR" dirty="0" smtClean="0"/>
              <a:t> (yapım)</a:t>
            </a:r>
            <a:endParaRPr lang="tr-TR" dirty="0"/>
          </a:p>
          <a:p>
            <a:pPr lvl="1"/>
            <a:r>
              <a:rPr lang="tr-TR" dirty="0" err="1" smtClean="0"/>
              <a:t>Osteoklast</a:t>
            </a:r>
            <a:r>
              <a:rPr lang="tr-TR" dirty="0" smtClean="0"/>
              <a:t> (</a:t>
            </a:r>
            <a:r>
              <a:rPr lang="tr-TR" smtClean="0"/>
              <a:t>yıkım</a:t>
            </a:r>
            <a:r>
              <a:rPr lang="tr-TR" smtClean="0"/>
              <a:t>)</a:t>
            </a:r>
          </a:p>
          <a:p>
            <a:pPr lvl="1"/>
            <a:r>
              <a:rPr lang="tr-TR" smtClean="0"/>
              <a:t>Osteosit (regülasyon)</a:t>
            </a: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1239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5.a. </a:t>
            </a:r>
            <a:r>
              <a:rPr lang="tr-TR" dirty="0" err="1" smtClean="0"/>
              <a:t>Parathormon</a:t>
            </a:r>
            <a:r>
              <a:rPr lang="tr-TR" dirty="0" smtClean="0"/>
              <a:t> (PTH)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Hipokalsemiye</a:t>
            </a:r>
            <a:r>
              <a:rPr lang="tr-TR" dirty="0" smtClean="0"/>
              <a:t> cevap olarak salgılanır.</a:t>
            </a:r>
          </a:p>
          <a:p>
            <a:endParaRPr lang="tr-TR" dirty="0"/>
          </a:p>
          <a:p>
            <a:r>
              <a:rPr lang="tr-TR" dirty="0" smtClean="0"/>
              <a:t>Amacı kan kalsiyum seviyesini artırmaktır:</a:t>
            </a:r>
          </a:p>
          <a:p>
            <a:pPr lvl="1"/>
            <a:r>
              <a:rPr lang="tr-TR" dirty="0"/>
              <a:t>k</a:t>
            </a:r>
            <a:r>
              <a:rPr lang="tr-TR" dirty="0" smtClean="0"/>
              <a:t>emikten kalsiyum çıkışını artırır (kemik </a:t>
            </a:r>
            <a:r>
              <a:rPr lang="tr-TR" dirty="0" err="1" smtClean="0"/>
              <a:t>rezorpsiyonu</a:t>
            </a:r>
            <a:r>
              <a:rPr lang="tr-TR" dirty="0" smtClean="0"/>
              <a:t>)</a:t>
            </a:r>
          </a:p>
          <a:p>
            <a:pPr lvl="1"/>
            <a:r>
              <a:rPr lang="tr-TR" dirty="0"/>
              <a:t>b</a:t>
            </a:r>
            <a:r>
              <a:rPr lang="tr-TR" dirty="0" smtClean="0"/>
              <a:t>öbrekten kalsiyum geri emilimini artırır</a:t>
            </a:r>
          </a:p>
          <a:p>
            <a:pPr lvl="1"/>
            <a:r>
              <a:rPr lang="tr-TR" dirty="0" smtClean="0"/>
              <a:t>1,25-dihidroksi-Vit D3 (</a:t>
            </a:r>
            <a:r>
              <a:rPr lang="tr-TR" dirty="0" err="1" smtClean="0"/>
              <a:t>kalsitriol</a:t>
            </a:r>
            <a:r>
              <a:rPr lang="tr-TR" dirty="0" smtClean="0"/>
              <a:t>) sentezini artırır (bu sayede bağırsaktan kalsiyum emilimini artırmış olur)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748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-580" t="2743" r="31033" b="277"/>
          <a:stretch>
            <a:fillRect/>
          </a:stretch>
        </p:blipFill>
        <p:spPr bwMode="auto">
          <a:xfrm>
            <a:off x="1763688" y="0"/>
            <a:ext cx="5724128" cy="688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3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Hipoparatiroidi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En yaygın (%90) nedeni; boyun cerrahisi esnasında </a:t>
            </a:r>
            <a:r>
              <a:rPr lang="tr-TR" dirty="0" err="1" smtClean="0"/>
              <a:t>paratiroid</a:t>
            </a:r>
            <a:r>
              <a:rPr lang="tr-TR" dirty="0" smtClean="0"/>
              <a:t> </a:t>
            </a:r>
            <a:r>
              <a:rPr lang="tr-TR" dirty="0" err="1" smtClean="0"/>
              <a:t>glandın</a:t>
            </a:r>
            <a:r>
              <a:rPr lang="tr-TR" dirty="0" smtClean="0"/>
              <a:t> çıkarılması veya hasarıdır.</a:t>
            </a:r>
          </a:p>
          <a:p>
            <a:endParaRPr lang="tr-TR" dirty="0" smtClean="0"/>
          </a:p>
          <a:p>
            <a:r>
              <a:rPr lang="tr-TR" dirty="0" err="1" smtClean="0"/>
              <a:t>Psödohipoparatiroidi</a:t>
            </a:r>
            <a:r>
              <a:rPr lang="tr-TR" dirty="0" smtClean="0"/>
              <a:t>, PTH artışı ve rezistansı ile karakterizedir.</a:t>
            </a:r>
          </a:p>
          <a:p>
            <a:pPr lvl="1"/>
            <a:r>
              <a:rPr lang="tr-TR" dirty="0" smtClean="0"/>
              <a:t>PTH yüksek bulunur; ancak </a:t>
            </a:r>
            <a:r>
              <a:rPr lang="tr-TR" dirty="0" err="1" smtClean="0"/>
              <a:t>hipoparatiroidi</a:t>
            </a:r>
            <a:r>
              <a:rPr lang="tr-TR" dirty="0" smtClean="0"/>
              <a:t> kliniği vardır</a:t>
            </a:r>
          </a:p>
          <a:p>
            <a:pPr lvl="1"/>
            <a:r>
              <a:rPr lang="tr-TR" dirty="0" err="1" smtClean="0"/>
              <a:t>Hipokalsemi</a:t>
            </a:r>
            <a:r>
              <a:rPr lang="tr-TR" dirty="0" smtClean="0"/>
              <a:t> + </a:t>
            </a:r>
            <a:r>
              <a:rPr lang="tr-TR" dirty="0" err="1" smtClean="0"/>
              <a:t>hiperfosfatemi</a:t>
            </a:r>
            <a:r>
              <a:rPr lang="tr-TR" dirty="0" smtClean="0"/>
              <a:t> olur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128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Hipoparatiroidi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PTH </a:t>
            </a:r>
            <a:r>
              <a:rPr lang="tr-TR" dirty="0" smtClean="0">
                <a:latin typeface="Times New Roman"/>
                <a:cs typeface="Times New Roman"/>
              </a:rPr>
              <a:t>↓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PTH yetmezliği </a:t>
            </a:r>
            <a:r>
              <a:rPr lang="tr-TR" dirty="0" err="1" smtClean="0"/>
              <a:t>hipokalsemiye</a:t>
            </a:r>
            <a:r>
              <a:rPr lang="tr-TR" dirty="0" smtClean="0"/>
              <a:t> neden olur.</a:t>
            </a:r>
          </a:p>
          <a:p>
            <a:endParaRPr lang="tr-TR" dirty="0"/>
          </a:p>
          <a:p>
            <a:r>
              <a:rPr lang="tr-TR" dirty="0" smtClean="0"/>
              <a:t>Genellikle </a:t>
            </a:r>
            <a:r>
              <a:rPr lang="tr-TR" dirty="0" err="1" smtClean="0"/>
              <a:t>hiperfosfatemi</a:t>
            </a:r>
            <a:r>
              <a:rPr lang="tr-TR" dirty="0" smtClean="0"/>
              <a:t> görülür (</a:t>
            </a:r>
            <a:r>
              <a:rPr lang="tr-TR" dirty="0" err="1" smtClean="0"/>
              <a:t>renal</a:t>
            </a:r>
            <a:r>
              <a:rPr lang="tr-TR" dirty="0" smtClean="0"/>
              <a:t> atılımın azalması).</a:t>
            </a:r>
          </a:p>
          <a:p>
            <a:endParaRPr lang="tr-TR" dirty="0"/>
          </a:p>
          <a:p>
            <a:r>
              <a:rPr lang="tr-TR" smtClean="0"/>
              <a:t>Hipokalsemi</a:t>
            </a:r>
            <a:r>
              <a:rPr lang="tr-TR" dirty="0" smtClean="0"/>
              <a:t> + </a:t>
            </a:r>
            <a:r>
              <a:rPr lang="tr-TR" dirty="0" err="1"/>
              <a:t>hiperfosfatemi</a:t>
            </a:r>
            <a:r>
              <a:rPr lang="tr-TR" dirty="0"/>
              <a:t> → </a:t>
            </a:r>
            <a:r>
              <a:rPr lang="tr-TR" dirty="0" err="1" smtClean="0"/>
              <a:t>hipoparatiroidiyi</a:t>
            </a:r>
            <a:r>
              <a:rPr lang="tr-TR" dirty="0" smtClean="0"/>
              <a:t> düşündüren temel laboratuvar bulguları.</a:t>
            </a:r>
          </a:p>
        </p:txBody>
      </p:sp>
    </p:spTree>
    <p:extLst>
      <p:ext uri="{BB962C8B-B14F-4D97-AF65-F5344CB8AC3E}">
        <p14:creationId xmlns="" xmlns:p14="http://schemas.microsoft.com/office/powerpoint/2010/main" val="1789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Hiperparatiroidi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Hiperkalsemi</a:t>
            </a:r>
            <a:r>
              <a:rPr lang="tr-TR" dirty="0" smtClean="0"/>
              <a:t> vardır ancak PTH </a:t>
            </a:r>
            <a:r>
              <a:rPr lang="tr-TR" dirty="0" err="1" smtClean="0"/>
              <a:t>süprese</a:t>
            </a:r>
            <a:r>
              <a:rPr lang="tr-TR" dirty="0" smtClean="0"/>
              <a:t> olmuş değildir.</a:t>
            </a:r>
          </a:p>
          <a:p>
            <a:endParaRPr lang="tr-TR" dirty="0" smtClean="0"/>
          </a:p>
          <a:p>
            <a:r>
              <a:rPr lang="tr-TR" dirty="0" err="1" smtClean="0"/>
              <a:t>Hiperkalseminin</a:t>
            </a:r>
            <a:r>
              <a:rPr lang="tr-TR" dirty="0" smtClean="0"/>
              <a:t> diğer sebeplerinde, PTH </a:t>
            </a:r>
            <a:r>
              <a:rPr lang="tr-TR" dirty="0" err="1" smtClean="0"/>
              <a:t>süprese</a:t>
            </a:r>
            <a:r>
              <a:rPr lang="tr-TR" dirty="0" smtClean="0"/>
              <a:t> olur.</a:t>
            </a:r>
          </a:p>
          <a:p>
            <a:endParaRPr lang="tr-TR" dirty="0" smtClean="0"/>
          </a:p>
          <a:p>
            <a:r>
              <a:rPr lang="tr-TR" dirty="0" smtClean="0"/>
              <a:t>PTH, 1,25-di-OH </a:t>
            </a:r>
            <a:r>
              <a:rPr lang="tr-TR" dirty="0" err="1" smtClean="0"/>
              <a:t>Vit</a:t>
            </a:r>
            <a:r>
              <a:rPr lang="tr-TR" dirty="0" smtClean="0"/>
              <a:t> D3 üretimini uyarır.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PTH, kan kalsiyum düzeyini artırdığı için; kalsiyumun </a:t>
            </a:r>
            <a:r>
              <a:rPr lang="tr-TR" dirty="0" err="1" smtClean="0"/>
              <a:t>renal</a:t>
            </a:r>
            <a:r>
              <a:rPr lang="tr-TR" dirty="0" smtClean="0"/>
              <a:t> geri emilimi de artmış olmakla birlikte, </a:t>
            </a:r>
            <a:r>
              <a:rPr lang="tr-TR" b="1" dirty="0" smtClean="0"/>
              <a:t>idrarla kalsiyum atılımı genellikle artmıştır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Bu durum böbrek taşı oluşumuna yol açabilir.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95643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Laboratuvar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PTH yüksekliği </a:t>
            </a:r>
          </a:p>
          <a:p>
            <a:pPr lvl="1"/>
            <a:r>
              <a:rPr lang="tr-TR" dirty="0" err="1" smtClean="0"/>
              <a:t>Hiperkalsemiye</a:t>
            </a:r>
            <a:r>
              <a:rPr lang="tr-TR" dirty="0" smtClean="0"/>
              <a:t> rağmen PTH yüksekliği tanıda önemli</a:t>
            </a:r>
          </a:p>
          <a:p>
            <a:r>
              <a:rPr lang="tr-TR" dirty="0" err="1" smtClean="0"/>
              <a:t>Hiperkalsemi</a:t>
            </a:r>
            <a:r>
              <a:rPr lang="tr-TR" dirty="0"/>
              <a:t> </a:t>
            </a:r>
            <a:r>
              <a:rPr lang="tr-TR" dirty="0" smtClean="0"/>
              <a:t>(en temel bulgu)</a:t>
            </a:r>
          </a:p>
          <a:p>
            <a:r>
              <a:rPr lang="tr-TR" dirty="0" err="1" smtClean="0"/>
              <a:t>Hipofosfatemi</a:t>
            </a:r>
            <a:r>
              <a:rPr lang="tr-TR" dirty="0" smtClean="0"/>
              <a:t> (genellikle eşlik eder)</a:t>
            </a:r>
          </a:p>
          <a:p>
            <a:r>
              <a:rPr lang="tr-TR" dirty="0" err="1" smtClean="0"/>
              <a:t>Hiperkalsiüri</a:t>
            </a:r>
            <a:r>
              <a:rPr lang="tr-TR" dirty="0" smtClean="0"/>
              <a:t> (2/3 vakada görülür; 1/3 vakada görülmez)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83111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***Önemli***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0" y="1571614"/>
          <a:ext cx="9144000" cy="34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3259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Hastalığın Adı: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Hipoparatiroidi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Primer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Hiperparatiroidi</a:t>
                      </a:r>
                      <a:endParaRPr lang="tr-TR" dirty="0"/>
                    </a:p>
                  </a:txBody>
                  <a:tcPr/>
                </a:tc>
              </a:tr>
              <a:tr h="43259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Patoloji: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PTH eksikliği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Otonom aşırı PTH üretimi</a:t>
                      </a:r>
                      <a:endParaRPr lang="tr-TR" dirty="0"/>
                    </a:p>
                  </a:txBody>
                  <a:tcPr/>
                </a:tc>
              </a:tr>
              <a:tr h="43259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Serum PTH Düzeyi: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</a:t>
                      </a:r>
                      <a:endParaRPr lang="tr-TR" dirty="0"/>
                    </a:p>
                  </a:txBody>
                  <a:tcPr/>
                </a:tc>
              </a:tr>
              <a:tr h="43259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Serum Kalsiyum</a:t>
                      </a:r>
                      <a:r>
                        <a:rPr lang="tr-TR" baseline="0" dirty="0" smtClean="0"/>
                        <a:t> Düzeyi: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</a:t>
                      </a:r>
                      <a:endParaRPr lang="tr-TR" dirty="0"/>
                    </a:p>
                  </a:txBody>
                  <a:tcPr/>
                </a:tc>
              </a:tr>
              <a:tr h="43259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Serum Fosfat Düzeyi: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</a:t>
                      </a:r>
                      <a:r>
                        <a:rPr lang="tr-TR" baseline="30000" dirty="0" smtClean="0"/>
                        <a:t>1</a:t>
                      </a:r>
                      <a:endParaRPr lang="tr-T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  <a:r>
                        <a:rPr lang="tr-TR" baseline="30000" dirty="0" smtClean="0"/>
                        <a:t>2</a:t>
                      </a:r>
                      <a:endParaRPr lang="tr-TR" baseline="30000" dirty="0"/>
                    </a:p>
                  </a:txBody>
                  <a:tcPr/>
                </a:tc>
              </a:tr>
              <a:tr h="43259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ALP: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Normal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</a:t>
                      </a:r>
                      <a:r>
                        <a:rPr lang="tr-TR" baseline="30000" dirty="0" smtClean="0"/>
                        <a:t>3</a:t>
                      </a:r>
                      <a:endParaRPr lang="tr-TR" baseline="30000" dirty="0"/>
                    </a:p>
                  </a:txBody>
                  <a:tcPr/>
                </a:tc>
              </a:tr>
              <a:tr h="43259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Kalsiyum</a:t>
                      </a:r>
                      <a:r>
                        <a:rPr lang="tr-TR" baseline="0" dirty="0" smtClean="0"/>
                        <a:t>u: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</a:t>
                      </a:r>
                      <a:r>
                        <a:rPr lang="tr-TR" baseline="30000" dirty="0" smtClean="0"/>
                        <a:t>4</a:t>
                      </a:r>
                      <a:endParaRPr lang="tr-TR" baseline="30000" dirty="0"/>
                    </a:p>
                  </a:txBody>
                  <a:tcPr/>
                </a:tc>
              </a:tr>
              <a:tr h="43259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Fosfatı: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  <a:r>
                        <a:rPr lang="tr-TR" baseline="30000" dirty="0" smtClean="0"/>
                        <a:t>1</a:t>
                      </a:r>
                      <a:endParaRPr lang="tr-T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</a:t>
                      </a:r>
                      <a:r>
                        <a:rPr lang="tr-TR" baseline="30000" dirty="0" smtClean="0"/>
                        <a:t>2</a:t>
                      </a:r>
                      <a:endParaRPr lang="tr-TR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1214414" y="5214950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aseline="30000" dirty="0" smtClean="0"/>
              <a:t>1</a:t>
            </a:r>
            <a:r>
              <a:rPr lang="tr-TR" dirty="0" smtClean="0"/>
              <a:t>PTH ile fosfatın böbreklerden </a:t>
            </a:r>
            <a:r>
              <a:rPr lang="tr-TR" u="sng" dirty="0" smtClean="0"/>
              <a:t>atılamamasından</a:t>
            </a:r>
            <a:r>
              <a:rPr lang="tr-TR" dirty="0" smtClean="0"/>
              <a:t> dolayı</a:t>
            </a:r>
          </a:p>
          <a:p>
            <a:r>
              <a:rPr lang="tr-TR" baseline="30000" dirty="0" smtClean="0"/>
              <a:t>2</a:t>
            </a:r>
            <a:r>
              <a:rPr lang="tr-TR" dirty="0" smtClean="0"/>
              <a:t>PTH ile fosfatın böbreklerden </a:t>
            </a:r>
            <a:r>
              <a:rPr lang="tr-TR" u="sng" dirty="0" smtClean="0"/>
              <a:t>atılmasından</a:t>
            </a:r>
            <a:r>
              <a:rPr lang="tr-TR" dirty="0" smtClean="0"/>
              <a:t> dolayı</a:t>
            </a:r>
          </a:p>
          <a:p>
            <a:r>
              <a:rPr lang="tr-TR" baseline="30000" dirty="0" smtClean="0"/>
              <a:t>3</a:t>
            </a:r>
            <a:r>
              <a:rPr lang="tr-TR" dirty="0" smtClean="0"/>
              <a:t>PTH’nın </a:t>
            </a:r>
            <a:r>
              <a:rPr lang="tr-TR" dirty="0" err="1" smtClean="0"/>
              <a:t>immatür</a:t>
            </a:r>
            <a:r>
              <a:rPr lang="tr-TR" dirty="0" smtClean="0"/>
              <a:t> </a:t>
            </a:r>
            <a:r>
              <a:rPr lang="tr-TR" dirty="0" err="1" smtClean="0"/>
              <a:t>osteoblastlar</a:t>
            </a:r>
            <a:r>
              <a:rPr lang="tr-TR" dirty="0" smtClean="0"/>
              <a:t> üzerindeki </a:t>
            </a:r>
            <a:r>
              <a:rPr lang="tr-TR" dirty="0" err="1" smtClean="0"/>
              <a:t>stimülan</a:t>
            </a:r>
            <a:r>
              <a:rPr lang="tr-TR" dirty="0" smtClean="0"/>
              <a:t> etkisinden dolayı</a:t>
            </a:r>
          </a:p>
          <a:p>
            <a:r>
              <a:rPr lang="tr-TR" baseline="30000" dirty="0" smtClean="0"/>
              <a:t>4</a:t>
            </a:r>
            <a:r>
              <a:rPr lang="tr-TR" dirty="0" smtClean="0"/>
              <a:t>Böbreklerden kalsiyum geri emilimi artmış olmasına rağmen, aşırı yüksek serum kalsiyum düzeyleri nedeniyle, genellikle idrar kalsiyum düzeyleri yükselir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dirty="0"/>
              <a:t>5.b. D Vitamini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877272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Bitkilerde: </a:t>
            </a:r>
            <a:r>
              <a:rPr lang="tr-TR" b="1" dirty="0" err="1" smtClean="0"/>
              <a:t>ergokalsiferol</a:t>
            </a:r>
            <a:r>
              <a:rPr lang="tr-TR" b="1" dirty="0" smtClean="0"/>
              <a:t> (vitamin D2) </a:t>
            </a:r>
          </a:p>
          <a:p>
            <a:pPr lvl="1"/>
            <a:r>
              <a:rPr lang="tr-TR" dirty="0" smtClean="0"/>
              <a:t>Diyetle alınır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Hayvan dokularında: </a:t>
            </a:r>
            <a:r>
              <a:rPr lang="tr-TR" b="1" dirty="0" err="1" smtClean="0"/>
              <a:t>kolekalsiferol</a:t>
            </a:r>
            <a:r>
              <a:rPr lang="tr-TR" b="1" dirty="0" smtClean="0"/>
              <a:t> (vitamin D3)</a:t>
            </a:r>
          </a:p>
          <a:p>
            <a:pPr lvl="1"/>
            <a:r>
              <a:rPr lang="tr-TR" dirty="0" smtClean="0"/>
              <a:t>Diyetle alınır veya deride 7-</a:t>
            </a:r>
            <a:r>
              <a:rPr lang="tr-TR" dirty="0" err="1" smtClean="0"/>
              <a:t>dehidrokolesterolden</a:t>
            </a:r>
            <a:r>
              <a:rPr lang="tr-TR" dirty="0" smtClean="0"/>
              <a:t> güneş ışınlarının (UVB) </a:t>
            </a:r>
            <a:r>
              <a:rPr lang="tr-TR" smtClean="0"/>
              <a:t>etkisiyle </a:t>
            </a:r>
            <a:r>
              <a:rPr lang="tr-TR" smtClean="0"/>
              <a:t>sentezlenir</a:t>
            </a:r>
          </a:p>
          <a:p>
            <a:endParaRPr lang="tr-TR" smtClean="0"/>
          </a:p>
          <a:p>
            <a:r>
              <a:rPr lang="tr-TR" smtClean="0"/>
              <a:t>Vitamin D1, tarihi bir isimdir; sonradan ayrı bir molekül olmadığı (bir karışım olduğu) anlaşılmıştır.</a:t>
            </a: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Vitamin D2 ve D3, karaciğerde 25-</a:t>
            </a:r>
            <a:r>
              <a:rPr lang="tr-TR" dirty="0" err="1" smtClean="0"/>
              <a:t>hidroksi</a:t>
            </a:r>
            <a:r>
              <a:rPr lang="tr-TR" dirty="0" smtClean="0"/>
              <a:t>-</a:t>
            </a:r>
            <a:r>
              <a:rPr lang="tr-TR" dirty="0" err="1" smtClean="0"/>
              <a:t>kolekalsiferole</a:t>
            </a:r>
            <a:r>
              <a:rPr lang="tr-TR" dirty="0" smtClean="0"/>
              <a:t> (25-OH-D) ve böbrekte aktif form olan 1,25-</a:t>
            </a:r>
            <a:r>
              <a:rPr lang="tr-TR" dirty="0" err="1" smtClean="0"/>
              <a:t>dihidroksikolekalsiferole</a:t>
            </a:r>
            <a:r>
              <a:rPr lang="tr-TR" dirty="0" smtClean="0"/>
              <a:t> (1,25-(OH)</a:t>
            </a:r>
            <a:r>
              <a:rPr lang="tr-TR" baseline="-25000" dirty="0" smtClean="0"/>
              <a:t>2</a:t>
            </a:r>
            <a:r>
              <a:rPr lang="tr-TR" dirty="0" smtClean="0"/>
              <a:t>D = </a:t>
            </a:r>
            <a:r>
              <a:rPr lang="tr-TR" dirty="0" err="1" smtClean="0"/>
              <a:t>kalsitriol</a:t>
            </a:r>
            <a:r>
              <a:rPr lang="tr-TR" dirty="0" smtClean="0"/>
              <a:t>) dönüştürülür.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Başlıca depo şekli (</a:t>
            </a:r>
            <a:r>
              <a:rPr lang="tr-TR" b="1" dirty="0" smtClean="0"/>
              <a:t>ölçülen form</a:t>
            </a:r>
            <a:r>
              <a:rPr lang="tr-TR" dirty="0" smtClean="0"/>
              <a:t>): </a:t>
            </a:r>
            <a:r>
              <a:rPr lang="tr-TR" b="1" dirty="0" smtClean="0"/>
              <a:t>25-OH-</a:t>
            </a:r>
            <a:r>
              <a:rPr lang="tr-TR" b="1" dirty="0" err="1" smtClean="0"/>
              <a:t>kolekalsiferol</a:t>
            </a:r>
            <a:r>
              <a:rPr lang="tr-TR" dirty="0" smtClean="0"/>
              <a:t> (25-OH-</a:t>
            </a:r>
            <a:r>
              <a:rPr lang="tr-TR" dirty="0" err="1" smtClean="0"/>
              <a:t>Vit</a:t>
            </a:r>
            <a:r>
              <a:rPr lang="tr-TR" dirty="0" smtClean="0"/>
              <a:t> D3) (</a:t>
            </a:r>
            <a:r>
              <a:rPr lang="tr-TR" dirty="0" err="1" smtClean="0"/>
              <a:t>kalsidiol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pPr lvl="1"/>
            <a:r>
              <a:rPr lang="tr-TR" b="1" dirty="0" smtClean="0"/>
              <a:t>Aktif form: 1,25-</a:t>
            </a:r>
            <a:r>
              <a:rPr lang="tr-TR" b="1" dirty="0" err="1" smtClean="0"/>
              <a:t>dihidroksikolekalsiferol</a:t>
            </a:r>
            <a:r>
              <a:rPr lang="tr-TR" dirty="0" smtClean="0"/>
              <a:t> (</a:t>
            </a:r>
            <a:r>
              <a:rPr lang="tr-TR" dirty="0" err="1" smtClean="0"/>
              <a:t>kalsitriol</a:t>
            </a:r>
            <a:r>
              <a:rPr lang="tr-TR" dirty="0" smtClean="0"/>
              <a:t>).</a:t>
            </a:r>
          </a:p>
          <a:p>
            <a:pPr lvl="1"/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96612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38100"/>
            <a:ext cx="68961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116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Kemik; başlıca tip I </a:t>
            </a:r>
            <a:r>
              <a:rPr lang="tr-TR" dirty="0" err="1" smtClean="0"/>
              <a:t>kollajenden</a:t>
            </a:r>
            <a:r>
              <a:rPr lang="tr-TR" dirty="0" smtClean="0"/>
              <a:t> oluşan ağın (</a:t>
            </a:r>
            <a:r>
              <a:rPr lang="tr-TR" dirty="0" err="1" smtClean="0"/>
              <a:t>matriks</a:t>
            </a:r>
            <a:r>
              <a:rPr lang="tr-TR" dirty="0" smtClean="0"/>
              <a:t>) kalsiyum tuzlarıyla </a:t>
            </a:r>
            <a:r>
              <a:rPr lang="tr-TR" dirty="0" err="1" smtClean="0"/>
              <a:t>mineralizasyonu</a:t>
            </a:r>
            <a:r>
              <a:rPr lang="tr-TR" dirty="0" smtClean="0"/>
              <a:t> sonucu oluşur (</a:t>
            </a:r>
            <a:r>
              <a:rPr lang="tr-TR" dirty="0" err="1" smtClean="0"/>
              <a:t>mineralize</a:t>
            </a:r>
            <a:r>
              <a:rPr lang="tr-TR" dirty="0" smtClean="0"/>
              <a:t> bağ dokusu).</a:t>
            </a:r>
          </a:p>
          <a:p>
            <a:pPr>
              <a:buNone/>
            </a:pPr>
            <a:endParaRPr lang="tr-TR" dirty="0"/>
          </a:p>
          <a:p>
            <a:r>
              <a:rPr lang="tr-TR" dirty="0" smtClean="0"/>
              <a:t>Kemik sürekli bir yıkım (</a:t>
            </a:r>
            <a:r>
              <a:rPr lang="tr-TR" dirty="0" err="1" smtClean="0"/>
              <a:t>osteoklastlarla</a:t>
            </a:r>
            <a:r>
              <a:rPr lang="tr-TR" dirty="0" smtClean="0"/>
              <a:t>) ve yapım (</a:t>
            </a:r>
            <a:r>
              <a:rPr lang="tr-TR" dirty="0" err="1" smtClean="0"/>
              <a:t>osteoblastlarca</a:t>
            </a:r>
            <a:r>
              <a:rPr lang="tr-TR" dirty="0" smtClean="0"/>
              <a:t>) süreci içerisinde bulunur.</a:t>
            </a:r>
          </a:p>
          <a:p>
            <a:pPr lvl="1"/>
            <a:r>
              <a:rPr lang="tr-TR" dirty="0" smtClean="0"/>
              <a:t>yapım + yıkım = </a:t>
            </a:r>
            <a:r>
              <a:rPr lang="tr-TR" dirty="0" err="1" smtClean="0"/>
              <a:t>remodelling</a:t>
            </a:r>
            <a:endParaRPr lang="tr-TR" dirty="0" smtClean="0"/>
          </a:p>
          <a:p>
            <a:pPr lvl="1"/>
            <a:r>
              <a:rPr lang="tr-TR" dirty="0" smtClean="0"/>
              <a:t>çocuklarda yapım, yaşlılarda yıkım ön planda </a:t>
            </a:r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820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tr-TR" smtClean="0"/>
              <a:t>Öğle saatlerinde (10.00-14.00) UVB miktarı fazla olduğundan, D vitamini sentezi açısından, bu saatlerde güneşlenmek daha uygundur.</a:t>
            </a:r>
          </a:p>
          <a:p>
            <a:endParaRPr lang="tr-TR" smtClean="0"/>
          </a:p>
          <a:p>
            <a:r>
              <a:rPr lang="tr-TR" smtClean="0"/>
              <a:t>Diğer saatlerde UVB miktarı azdır. UVA, D vitamini sentezletemez. Aksine, UVA cildi bronzlaştıracağından dolayı, D vitamini sentezini engelleyici etki gösterir.</a:t>
            </a:r>
          </a:p>
          <a:p>
            <a:endParaRPr lang="tr-TR" smtClean="0"/>
          </a:p>
          <a:p>
            <a:r>
              <a:rPr lang="tr-TR" smtClean="0"/>
              <a:t>UVB camdan geçemez. Bulutlu ve kirli hava UVB geçişini azaltır. D vitamini sentezi için; doğrudan güneşe çıkmak gerekir.</a:t>
            </a:r>
          </a:p>
          <a:p>
            <a:endParaRPr lang="tr-TR" smtClean="0"/>
          </a:p>
          <a:p>
            <a:r>
              <a:rPr lang="tr-TR" smtClean="0"/>
              <a:t>Güneş koruyucu kremler, UVB’nin cilde ulaşmasını çok büyük oranda engeller. Güneş kremi kullanımı D vitamini eksikliği için bir risk faktörüdür.</a:t>
            </a:r>
          </a:p>
          <a:p>
            <a:endParaRPr lang="tr-TR" smtClean="0"/>
          </a:p>
          <a:p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VB UVA daytim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r="-635" b="17361"/>
          <a:stretch>
            <a:fillRect/>
          </a:stretch>
        </p:blipFill>
        <p:spPr bwMode="auto">
          <a:xfrm>
            <a:off x="0" y="260648"/>
            <a:ext cx="9144000" cy="6021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4210" name="Picture 2" descr="UVB UVA daytim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r="4047" b="10622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UVA tanning sunburn UVB cancer ag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876256" cy="566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Solaryum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Reklam: Solaryumlar, Ultraviyole A lambalarına sahiptir. </a:t>
            </a:r>
            <a:r>
              <a:rPr lang="tr-TR" dirty="0" err="1" smtClean="0"/>
              <a:t>UVA’nın</a:t>
            </a:r>
            <a:r>
              <a:rPr lang="tr-TR" dirty="0" smtClean="0"/>
              <a:t> zararı yoktur; sadece cildi bronzlaştırır. Bronzlaşma, Güneş ışınlarına karşı koruma sağlar. </a:t>
            </a:r>
          </a:p>
          <a:p>
            <a:endParaRPr lang="tr-TR" dirty="0" smtClean="0"/>
          </a:p>
          <a:p>
            <a:r>
              <a:rPr lang="tr-TR" dirty="0" smtClean="0"/>
              <a:t>Gerçek: </a:t>
            </a:r>
            <a:r>
              <a:rPr lang="tr-TR" dirty="0" err="1" smtClean="0"/>
              <a:t>UVA’nın</a:t>
            </a:r>
            <a:r>
              <a:rPr lang="tr-TR" dirty="0" smtClean="0"/>
              <a:t> birtakım </a:t>
            </a:r>
            <a:r>
              <a:rPr lang="tr-TR" smtClean="0"/>
              <a:t>zararları </a:t>
            </a:r>
            <a:r>
              <a:rPr lang="tr-TR" smtClean="0"/>
              <a:t>vardır (cilt kırışıklıkları, cildin yaşlanması, cilt kanseri riski). Bronzlaşma, </a:t>
            </a:r>
            <a:r>
              <a:rPr lang="tr-TR" dirty="0" smtClean="0"/>
              <a:t>D vitamini sentezini azaltır. D vitamini, kansere karşı koruma sağlar.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20000"/>
          </a:bodyPr>
          <a:lstStyle/>
          <a:p>
            <a:r>
              <a:rPr lang="tr-TR" smtClean="0"/>
              <a:t>Her gün, öğle saatlerinde, günde 15-20 dakika kadar eller ve yüzün doğrudan güneşlenmesi; yeterli D vitamini üretimini sağlayabilir.</a:t>
            </a:r>
          </a:p>
          <a:p>
            <a:endParaRPr lang="tr-TR" smtClean="0"/>
          </a:p>
          <a:p>
            <a:r>
              <a:rPr lang="tr-TR" smtClean="0"/>
              <a:t>Güneşlendikten sonra cildin sabunla yıkanması, deri üzerindeki yağ tabakasıyla birlikte D vitamini kaybına yol açabilir.</a:t>
            </a:r>
          </a:p>
          <a:p>
            <a:endParaRPr lang="tr-TR" smtClean="0"/>
          </a:p>
          <a:p>
            <a:r>
              <a:rPr lang="tr-TR" smtClean="0"/>
              <a:t>Açık renkli cilt bölgeleri, D vitamini sentezi için daha elverişlidir.</a:t>
            </a:r>
          </a:p>
          <a:p>
            <a:endParaRPr lang="tr-TR" smtClean="0"/>
          </a:p>
          <a:p>
            <a:r>
              <a:rPr lang="tr-TR" smtClean="0"/>
              <a:t>Obez kişilerde sentezlenen D vitamini düzeyi azalmaz; ancak yağ dokuya geçişin etkisiyle kandaki seviyeler daha düşük olur.</a:t>
            </a:r>
            <a:endParaRPr lang="tr-TR" smtClean="0"/>
          </a:p>
          <a:p>
            <a:endParaRPr lang="tr-T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Böbrekte meydana gelen </a:t>
            </a:r>
            <a:r>
              <a:rPr lang="tr-TR" dirty="0" err="1" smtClean="0"/>
              <a:t>hidroksilasyon</a:t>
            </a:r>
            <a:r>
              <a:rPr lang="tr-TR" dirty="0" smtClean="0"/>
              <a:t> (1-hidroksilaz), PTH tarafından ve ayrıca </a:t>
            </a:r>
            <a:r>
              <a:rPr lang="tr-TR" dirty="0" err="1" smtClean="0"/>
              <a:t>hipofosfatemi</a:t>
            </a:r>
            <a:r>
              <a:rPr lang="tr-TR" dirty="0" smtClean="0"/>
              <a:t> durumunda indüklenir.</a:t>
            </a:r>
          </a:p>
          <a:p>
            <a:endParaRPr lang="tr-TR" dirty="0"/>
          </a:p>
          <a:p>
            <a:r>
              <a:rPr lang="tr-TR" dirty="0" err="1" smtClean="0"/>
              <a:t>Kalsitriol</a:t>
            </a:r>
            <a:r>
              <a:rPr lang="tr-TR" dirty="0" smtClean="0"/>
              <a:t>;</a:t>
            </a:r>
          </a:p>
          <a:p>
            <a:pPr lvl="1"/>
            <a:r>
              <a:rPr lang="tr-TR" b="1" dirty="0" smtClean="0"/>
              <a:t>İnce bağırsaktan kalsiyum (ve fosfat) emilimini artırır</a:t>
            </a:r>
          </a:p>
          <a:p>
            <a:pPr lvl="1"/>
            <a:r>
              <a:rPr lang="tr-TR" sz="2600" dirty="0" smtClean="0"/>
              <a:t>Böbrekten kalsiyum (ve fosfat) kaybını azaltır.</a:t>
            </a:r>
          </a:p>
          <a:p>
            <a:pPr lvl="1"/>
            <a:r>
              <a:rPr lang="tr-TR" sz="2600" dirty="0" smtClean="0"/>
              <a:t>Kemikte </a:t>
            </a:r>
            <a:r>
              <a:rPr lang="tr-TR" sz="2600" dirty="0" err="1" smtClean="0"/>
              <a:t>osteoblastlar</a:t>
            </a:r>
            <a:r>
              <a:rPr lang="tr-TR" sz="2600" dirty="0" smtClean="0"/>
              <a:t> üzerinden kalsifikasyonu uyarır.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45045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Güneş girmeyen eve, doktor girer!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8252"/>
            <a:ext cx="9144000" cy="493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 vitamini eksikliğinde,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25-OH-VitD düşük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Kalsiyum düşük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PTH yüksek (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hiperparatiroidi</a:t>
            </a:r>
            <a:r>
              <a:rPr lang="tr-TR" dirty="0" smtClean="0"/>
              <a:t>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6. Kemik Yapım ve Yıkım Belirteçleri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Osteoklast</a:t>
            </a:r>
            <a:r>
              <a:rPr lang="tr-TR" dirty="0" smtClean="0"/>
              <a:t>: Kemik yıkımından sorumlu hücre.</a:t>
            </a:r>
          </a:p>
          <a:p>
            <a:pPr lvl="1"/>
            <a:r>
              <a:rPr lang="tr-TR" dirty="0" smtClean="0"/>
              <a:t>Hidrojen iyonları → mineral </a:t>
            </a:r>
            <a:r>
              <a:rPr lang="tr-TR" dirty="0" err="1" smtClean="0"/>
              <a:t>mobilizasyonu</a:t>
            </a:r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err="1" smtClean="0"/>
              <a:t>Lizozomal</a:t>
            </a:r>
            <a:r>
              <a:rPr lang="tr-TR" dirty="0" smtClean="0"/>
              <a:t> enzimlerin aktivasyonu → organik </a:t>
            </a:r>
            <a:r>
              <a:rPr lang="tr-TR" dirty="0" err="1" smtClean="0"/>
              <a:t>matriksin</a:t>
            </a:r>
            <a:r>
              <a:rPr lang="tr-TR" dirty="0" smtClean="0"/>
              <a:t> sindirimi </a:t>
            </a:r>
          </a:p>
        </p:txBody>
      </p:sp>
    </p:spTree>
    <p:extLst>
      <p:ext uri="{BB962C8B-B14F-4D97-AF65-F5344CB8AC3E}">
        <p14:creationId xmlns="" xmlns:p14="http://schemas.microsoft.com/office/powerpoint/2010/main" val="31039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Kemik Yapımı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Osteoblastlarca</a:t>
            </a:r>
            <a:r>
              <a:rPr lang="tr-TR" dirty="0" smtClean="0"/>
              <a:t> gerçekleştirilir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Tip I </a:t>
            </a:r>
            <a:r>
              <a:rPr lang="tr-TR" dirty="0" err="1" smtClean="0"/>
              <a:t>kollajenin</a:t>
            </a:r>
            <a:r>
              <a:rPr lang="tr-TR" dirty="0" smtClean="0"/>
              <a:t> sentezi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Nonkollajen</a:t>
            </a:r>
            <a:r>
              <a:rPr lang="tr-TR" dirty="0" smtClean="0"/>
              <a:t> proteinlerin sentezi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Osteoidin</a:t>
            </a:r>
            <a:r>
              <a:rPr lang="tr-TR" dirty="0" smtClean="0"/>
              <a:t> </a:t>
            </a:r>
            <a:r>
              <a:rPr lang="tr-TR" dirty="0" err="1" smtClean="0"/>
              <a:t>mineralizasyonu</a:t>
            </a:r>
            <a:endParaRPr lang="tr-TR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Yapım Belirteçleri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Kemiğe spesifik </a:t>
            </a:r>
            <a:r>
              <a:rPr lang="tr-TR" dirty="0" err="1" smtClean="0"/>
              <a:t>alkalen</a:t>
            </a:r>
            <a:r>
              <a:rPr lang="tr-TR" dirty="0" smtClean="0"/>
              <a:t> </a:t>
            </a:r>
            <a:r>
              <a:rPr lang="tr-TR" dirty="0" err="1" smtClean="0"/>
              <a:t>fosfataz</a:t>
            </a:r>
            <a:r>
              <a:rPr lang="tr-TR" dirty="0" smtClean="0"/>
              <a:t> </a:t>
            </a:r>
            <a:r>
              <a:rPr lang="tr-TR" b="1" dirty="0" smtClean="0"/>
              <a:t>(BALP)</a:t>
            </a:r>
          </a:p>
          <a:p>
            <a:pPr lvl="1"/>
            <a:r>
              <a:rPr lang="tr-TR" dirty="0" err="1" smtClean="0"/>
              <a:t>Osteoblast</a:t>
            </a:r>
            <a:r>
              <a:rPr lang="tr-TR" dirty="0" smtClean="0"/>
              <a:t> enzimi</a:t>
            </a:r>
          </a:p>
          <a:p>
            <a:endParaRPr lang="tr-TR" dirty="0" smtClean="0"/>
          </a:p>
          <a:p>
            <a:r>
              <a:rPr lang="tr-TR" dirty="0" smtClean="0"/>
              <a:t>Tip I </a:t>
            </a:r>
            <a:r>
              <a:rPr lang="tr-TR" dirty="0" err="1" smtClean="0"/>
              <a:t>Kollajen</a:t>
            </a:r>
            <a:r>
              <a:rPr lang="tr-TR" dirty="0" smtClean="0"/>
              <a:t> </a:t>
            </a:r>
            <a:r>
              <a:rPr lang="tr-TR" dirty="0" err="1" smtClean="0"/>
              <a:t>Propeptitleri</a:t>
            </a:r>
            <a:endParaRPr lang="tr-TR" dirty="0" smtClean="0"/>
          </a:p>
          <a:p>
            <a:pPr lvl="1"/>
            <a:r>
              <a:rPr lang="tr-TR" b="1" dirty="0" smtClean="0"/>
              <a:t>PICP</a:t>
            </a:r>
            <a:r>
              <a:rPr lang="tr-TR" dirty="0" smtClean="0"/>
              <a:t>: </a:t>
            </a:r>
            <a:r>
              <a:rPr lang="tr-TR" dirty="0" err="1" smtClean="0"/>
              <a:t>Prokollajen</a:t>
            </a:r>
            <a:r>
              <a:rPr lang="tr-TR" dirty="0" smtClean="0"/>
              <a:t> tip I </a:t>
            </a:r>
            <a:r>
              <a:rPr lang="tr-TR" dirty="0" err="1" smtClean="0"/>
              <a:t>karboksi</a:t>
            </a:r>
            <a:r>
              <a:rPr lang="tr-TR" dirty="0" smtClean="0"/>
              <a:t>-terminal </a:t>
            </a:r>
            <a:r>
              <a:rPr lang="tr-TR" dirty="0" err="1" smtClean="0"/>
              <a:t>propeptit</a:t>
            </a:r>
            <a:endParaRPr lang="tr-TR" dirty="0" smtClean="0"/>
          </a:p>
          <a:p>
            <a:pPr lvl="1"/>
            <a:r>
              <a:rPr lang="tr-TR" b="1" dirty="0" smtClean="0"/>
              <a:t>PINP</a:t>
            </a:r>
            <a:r>
              <a:rPr lang="tr-TR" dirty="0" smtClean="0"/>
              <a:t>: </a:t>
            </a:r>
            <a:r>
              <a:rPr lang="tr-TR" dirty="0" err="1" smtClean="0"/>
              <a:t>Prokollajen</a:t>
            </a:r>
            <a:r>
              <a:rPr lang="tr-TR" dirty="0" smtClean="0"/>
              <a:t> tip I N-terminal </a:t>
            </a:r>
            <a:r>
              <a:rPr lang="tr-TR" dirty="0" err="1" smtClean="0"/>
              <a:t>propeptit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Osteokalsin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Kemiğe Spesifik </a:t>
            </a:r>
            <a:r>
              <a:rPr lang="tr-TR" dirty="0" err="1" smtClean="0"/>
              <a:t>Alkalen</a:t>
            </a:r>
            <a:r>
              <a:rPr lang="tr-TR" dirty="0" smtClean="0"/>
              <a:t> </a:t>
            </a:r>
            <a:r>
              <a:rPr lang="tr-TR" dirty="0" err="1" smtClean="0"/>
              <a:t>Fosfataz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ALP, çeşitli moleküllerden fosfat gruplarının ayrılmasını sağlayan bir </a:t>
            </a:r>
            <a:r>
              <a:rPr lang="tr-TR" dirty="0" err="1" smtClean="0"/>
              <a:t>hidrolazdır</a:t>
            </a:r>
            <a:r>
              <a:rPr lang="tr-TR" dirty="0" smtClean="0"/>
              <a:t>. Başlıca kemik, karaciğer, bağırsak ve böbrekte bulunur.</a:t>
            </a:r>
          </a:p>
          <a:p>
            <a:endParaRPr lang="tr-TR" dirty="0" smtClean="0"/>
          </a:p>
          <a:p>
            <a:r>
              <a:rPr lang="tr-TR" dirty="0" smtClean="0"/>
              <a:t>Kemiğe spesifik ALP (Bone-ALP; BALP), </a:t>
            </a:r>
            <a:r>
              <a:rPr lang="tr-TR" dirty="0" err="1" smtClean="0"/>
              <a:t>matriksin</a:t>
            </a:r>
            <a:r>
              <a:rPr lang="tr-TR" dirty="0" smtClean="0"/>
              <a:t> </a:t>
            </a:r>
            <a:r>
              <a:rPr lang="tr-TR" dirty="0" err="1" smtClean="0"/>
              <a:t>maturasyon</a:t>
            </a:r>
            <a:r>
              <a:rPr lang="tr-TR" dirty="0" smtClean="0"/>
              <a:t> fazında, yeni sentezlenmiş </a:t>
            </a:r>
            <a:r>
              <a:rPr lang="tr-TR" dirty="0" err="1" smtClean="0"/>
              <a:t>kollajen</a:t>
            </a:r>
            <a:r>
              <a:rPr lang="tr-TR" dirty="0" smtClean="0"/>
              <a:t> </a:t>
            </a:r>
            <a:r>
              <a:rPr lang="tr-TR" dirty="0" err="1" smtClean="0"/>
              <a:t>matriks</a:t>
            </a:r>
            <a:r>
              <a:rPr lang="tr-TR" dirty="0" smtClean="0"/>
              <a:t> </a:t>
            </a:r>
            <a:r>
              <a:rPr lang="tr-TR" dirty="0" err="1" smtClean="0"/>
              <a:t>mineralizasyon</a:t>
            </a:r>
            <a:r>
              <a:rPr lang="tr-TR" dirty="0" smtClean="0"/>
              <a:t> için hazırlanmışken, </a:t>
            </a:r>
            <a:r>
              <a:rPr lang="tr-TR" dirty="0" err="1" smtClean="0"/>
              <a:t>osteoblastlarca</a:t>
            </a:r>
            <a:r>
              <a:rPr lang="tr-TR" dirty="0" smtClean="0"/>
              <a:t> üretilir ve </a:t>
            </a:r>
            <a:r>
              <a:rPr lang="tr-TR" dirty="0" err="1" smtClean="0"/>
              <a:t>pirofosfatı</a:t>
            </a:r>
            <a:r>
              <a:rPr lang="tr-TR" dirty="0" smtClean="0"/>
              <a:t> hidroliz ederek fosfat gruplarını birbirinden ayırır.</a:t>
            </a:r>
          </a:p>
          <a:p>
            <a:endParaRPr lang="tr-TR" dirty="0" smtClean="0"/>
          </a:p>
          <a:p>
            <a:r>
              <a:rPr lang="tr-TR" dirty="0" smtClean="0"/>
              <a:t>B-ALP, uzun yarılanma ömründen dolayı, akut değişikliklere diğer yapım belirteçlerine göre daha az duyarlıdır.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63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Tip I </a:t>
            </a:r>
            <a:r>
              <a:rPr lang="tr-TR" dirty="0" err="1" smtClean="0"/>
              <a:t>Prokollajenin</a:t>
            </a:r>
            <a:r>
              <a:rPr lang="tr-TR" dirty="0" smtClean="0"/>
              <a:t> </a:t>
            </a:r>
            <a:r>
              <a:rPr lang="tr-TR" dirty="0" err="1" smtClean="0"/>
              <a:t>Propeptitleri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Tip I </a:t>
            </a:r>
            <a:r>
              <a:rPr lang="tr-TR" dirty="0" err="1" smtClean="0"/>
              <a:t>kollajen</a:t>
            </a:r>
            <a:r>
              <a:rPr lang="tr-TR" dirty="0" smtClean="0"/>
              <a:t>, kemiğin organik </a:t>
            </a:r>
            <a:r>
              <a:rPr lang="tr-TR" dirty="0" err="1" smtClean="0"/>
              <a:t>matriksinin</a:t>
            </a:r>
            <a:r>
              <a:rPr lang="tr-TR" dirty="0" smtClean="0"/>
              <a:t> %90’ını oluşturur.</a:t>
            </a:r>
          </a:p>
          <a:p>
            <a:endParaRPr lang="tr-TR" dirty="0" smtClean="0"/>
          </a:p>
          <a:p>
            <a:r>
              <a:rPr lang="tr-TR" dirty="0" smtClean="0"/>
              <a:t>Tip I </a:t>
            </a:r>
            <a:r>
              <a:rPr lang="tr-TR" dirty="0" err="1" smtClean="0"/>
              <a:t>kollajen</a:t>
            </a:r>
            <a:r>
              <a:rPr lang="tr-TR" dirty="0" smtClean="0"/>
              <a:t>, önce Tip I </a:t>
            </a:r>
            <a:r>
              <a:rPr lang="tr-TR" dirty="0" err="1" smtClean="0"/>
              <a:t>prokollajen</a:t>
            </a:r>
            <a:r>
              <a:rPr lang="tr-TR" dirty="0" smtClean="0"/>
              <a:t> olarak sentezlenir.  Bu öncülün her iki ucunda (N- ve C-) </a:t>
            </a:r>
            <a:r>
              <a:rPr lang="tr-TR" dirty="0" err="1" smtClean="0"/>
              <a:t>propeptit</a:t>
            </a:r>
            <a:r>
              <a:rPr lang="tr-TR" dirty="0" smtClean="0"/>
              <a:t> bölgeleri bulunur. </a:t>
            </a:r>
          </a:p>
          <a:p>
            <a:endParaRPr lang="tr-TR" dirty="0" smtClean="0"/>
          </a:p>
          <a:p>
            <a:r>
              <a:rPr lang="tr-TR" dirty="0" err="1" smtClean="0"/>
              <a:t>Prokollajenden</a:t>
            </a:r>
            <a:r>
              <a:rPr lang="tr-TR" dirty="0" smtClean="0"/>
              <a:t> </a:t>
            </a:r>
            <a:r>
              <a:rPr lang="tr-TR" dirty="0" err="1" smtClean="0"/>
              <a:t>kollajen</a:t>
            </a:r>
            <a:r>
              <a:rPr lang="tr-TR" dirty="0" smtClean="0"/>
              <a:t> oluşurken, </a:t>
            </a:r>
            <a:r>
              <a:rPr lang="tr-TR" dirty="0" err="1" smtClean="0"/>
              <a:t>propeptit</a:t>
            </a:r>
            <a:r>
              <a:rPr lang="tr-TR" dirty="0" smtClean="0"/>
              <a:t> uçları (PINP ve PICP) ayrılır ve dolaşıma salınır (kemik yapımının belirteçleri).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Osteokalsin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Kemikte,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kollajen</a:t>
            </a:r>
            <a:r>
              <a:rPr lang="tr-TR" dirty="0" smtClean="0"/>
              <a:t> proteinler arasında, en bol miktarda bulunanıdır.</a:t>
            </a:r>
          </a:p>
          <a:p>
            <a:endParaRPr lang="tr-TR" dirty="0" smtClean="0"/>
          </a:p>
          <a:p>
            <a:r>
              <a:rPr lang="tr-TR" dirty="0" err="1" smtClean="0"/>
              <a:t>Osteoblastlarca</a:t>
            </a:r>
            <a:r>
              <a:rPr lang="tr-TR" dirty="0" smtClean="0"/>
              <a:t> sentezlenir.</a:t>
            </a:r>
          </a:p>
          <a:p>
            <a:endParaRPr lang="tr-TR" dirty="0" smtClean="0"/>
          </a:p>
          <a:p>
            <a:r>
              <a:rPr lang="tr-TR" dirty="0" smtClean="0"/>
              <a:t>Kemik </a:t>
            </a:r>
            <a:r>
              <a:rPr lang="tr-TR" dirty="0" err="1" smtClean="0"/>
              <a:t>mineralizasyonunda</a:t>
            </a:r>
            <a:r>
              <a:rPr lang="tr-TR" dirty="0" smtClean="0"/>
              <a:t> ve kalsiyum </a:t>
            </a:r>
            <a:r>
              <a:rPr lang="tr-TR" dirty="0" err="1" smtClean="0"/>
              <a:t>homeostazında</a:t>
            </a:r>
            <a:r>
              <a:rPr lang="tr-TR" dirty="0" smtClean="0"/>
              <a:t> rol oynadığı düşünülmekle birlikte, fizyolojik rolü tam olarak anlaşılamamıştır. </a:t>
            </a:r>
          </a:p>
          <a:p>
            <a:pPr lvl="1"/>
            <a:r>
              <a:rPr lang="tr-TR" dirty="0" err="1" smtClean="0"/>
              <a:t>İnsülin</a:t>
            </a:r>
            <a:r>
              <a:rPr lang="tr-TR" dirty="0" smtClean="0"/>
              <a:t> salgılatıcı ve </a:t>
            </a:r>
            <a:r>
              <a:rPr lang="tr-TR" dirty="0" err="1" smtClean="0"/>
              <a:t>insülin</a:t>
            </a:r>
            <a:r>
              <a:rPr lang="tr-TR" dirty="0" smtClean="0"/>
              <a:t> duyarlılığını artırıcı </a:t>
            </a:r>
            <a:r>
              <a:rPr lang="tr-TR" dirty="0" err="1" smtClean="0"/>
              <a:t>metabolik</a:t>
            </a:r>
            <a:r>
              <a:rPr lang="tr-TR" dirty="0" smtClean="0"/>
              <a:t> etkileri tespit edilmiştir. </a:t>
            </a:r>
          </a:p>
          <a:p>
            <a:endParaRPr lang="tr-TR" dirty="0" smtClean="0"/>
          </a:p>
          <a:p>
            <a:r>
              <a:rPr lang="tr-TR" dirty="0" smtClean="0"/>
              <a:t>Kemik yapım belirteci olduğu ifade edilmekle birlikte, kemik </a:t>
            </a:r>
            <a:r>
              <a:rPr lang="tr-TR" dirty="0" err="1" smtClean="0"/>
              <a:t>rezorpsiyonu</a:t>
            </a:r>
            <a:r>
              <a:rPr lang="tr-TR" dirty="0" smtClean="0"/>
              <a:t> esnasında da salınır.  </a:t>
            </a: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Kemik Yıkımı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Osteoklastlarca</a:t>
            </a:r>
            <a:r>
              <a:rPr lang="tr-TR" dirty="0" smtClean="0"/>
              <a:t> (büyük, </a:t>
            </a:r>
            <a:r>
              <a:rPr lang="tr-TR" dirty="0" err="1" smtClean="0"/>
              <a:t>multinükleer</a:t>
            </a:r>
            <a:r>
              <a:rPr lang="tr-TR" dirty="0" smtClean="0"/>
              <a:t> hücreler) gerçekleştirilir.</a:t>
            </a:r>
          </a:p>
          <a:p>
            <a:endParaRPr lang="tr-TR" dirty="0" smtClean="0"/>
          </a:p>
          <a:p>
            <a:r>
              <a:rPr lang="tr-TR" dirty="0" err="1" smtClean="0"/>
              <a:t>Katepsin</a:t>
            </a:r>
            <a:r>
              <a:rPr lang="tr-TR" dirty="0" smtClean="0"/>
              <a:t> K, kemik </a:t>
            </a:r>
            <a:r>
              <a:rPr lang="tr-TR" dirty="0" err="1" smtClean="0"/>
              <a:t>kollajenini</a:t>
            </a:r>
            <a:r>
              <a:rPr lang="tr-TR" dirty="0" smtClean="0"/>
              <a:t> yıkan başlıca enzimdir.</a:t>
            </a:r>
          </a:p>
          <a:p>
            <a:endParaRPr lang="tr-TR" dirty="0" smtClean="0"/>
          </a:p>
          <a:p>
            <a:r>
              <a:rPr lang="tr-TR" dirty="0" err="1" smtClean="0"/>
              <a:t>Osteoklastlar</a:t>
            </a:r>
            <a:r>
              <a:rPr lang="tr-TR" dirty="0" smtClean="0"/>
              <a:t> ayrıca </a:t>
            </a:r>
            <a:r>
              <a:rPr lang="tr-TR" dirty="0" err="1" smtClean="0"/>
              <a:t>matriks</a:t>
            </a:r>
            <a:r>
              <a:rPr lang="tr-TR" dirty="0" smtClean="0"/>
              <a:t> </a:t>
            </a:r>
            <a:r>
              <a:rPr lang="tr-TR" dirty="0" err="1" smtClean="0"/>
              <a:t>metalloproteinazlarını</a:t>
            </a:r>
            <a:r>
              <a:rPr lang="tr-TR" dirty="0" smtClean="0"/>
              <a:t> da üretir.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Yıkım Belirteçleri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Tip I </a:t>
            </a:r>
            <a:r>
              <a:rPr lang="tr-TR" dirty="0" err="1" smtClean="0"/>
              <a:t>Kollajenin</a:t>
            </a:r>
            <a:r>
              <a:rPr lang="tr-TR" dirty="0" smtClean="0"/>
              <a:t> Yıkım Ürünleri</a:t>
            </a:r>
          </a:p>
          <a:p>
            <a:pPr lvl="1"/>
            <a:r>
              <a:rPr lang="tr-TR" dirty="0" smtClean="0"/>
              <a:t>Tip I </a:t>
            </a:r>
            <a:r>
              <a:rPr lang="tr-TR" dirty="0" err="1" smtClean="0"/>
              <a:t>Kollajen</a:t>
            </a:r>
            <a:r>
              <a:rPr lang="tr-TR" dirty="0" smtClean="0"/>
              <a:t> </a:t>
            </a:r>
            <a:r>
              <a:rPr lang="tr-TR" dirty="0" err="1" smtClean="0"/>
              <a:t>Telopeptitleri</a:t>
            </a:r>
            <a:endParaRPr lang="tr-TR" dirty="0" smtClean="0"/>
          </a:p>
          <a:p>
            <a:pPr lvl="2"/>
            <a:r>
              <a:rPr lang="tr-TR" dirty="0" err="1" smtClean="0"/>
              <a:t>NTx</a:t>
            </a:r>
            <a:r>
              <a:rPr lang="tr-TR" dirty="0" smtClean="0"/>
              <a:t> (N-</a:t>
            </a:r>
            <a:r>
              <a:rPr lang="tr-TR" dirty="0" err="1" smtClean="0"/>
              <a:t>telopeptit</a:t>
            </a:r>
            <a:r>
              <a:rPr lang="tr-TR" dirty="0" smtClean="0"/>
              <a:t>)</a:t>
            </a:r>
          </a:p>
          <a:p>
            <a:pPr lvl="2"/>
            <a:r>
              <a:rPr lang="tr-TR" dirty="0" err="1" smtClean="0"/>
              <a:t>CTx</a:t>
            </a:r>
            <a:r>
              <a:rPr lang="tr-TR" dirty="0" smtClean="0"/>
              <a:t>: Tip I </a:t>
            </a:r>
            <a:r>
              <a:rPr lang="tr-TR" dirty="0" err="1" smtClean="0"/>
              <a:t>kollajenin</a:t>
            </a:r>
            <a:r>
              <a:rPr lang="tr-TR" dirty="0" smtClean="0"/>
              <a:t> </a:t>
            </a:r>
            <a:r>
              <a:rPr lang="tr-TR" dirty="0" err="1" smtClean="0"/>
              <a:t>katepsin</a:t>
            </a:r>
            <a:r>
              <a:rPr lang="tr-TR" dirty="0" smtClean="0"/>
              <a:t> K tarafından yıkılması sonucu oluşan </a:t>
            </a:r>
            <a:r>
              <a:rPr lang="tr-TR" dirty="0" err="1" smtClean="0"/>
              <a:t>karboksi</a:t>
            </a:r>
            <a:r>
              <a:rPr lang="tr-TR" dirty="0" smtClean="0"/>
              <a:t>-terminal </a:t>
            </a:r>
            <a:r>
              <a:rPr lang="tr-TR" dirty="0" err="1" smtClean="0"/>
              <a:t>telopeptit</a:t>
            </a:r>
            <a:endParaRPr lang="tr-TR" dirty="0" smtClean="0"/>
          </a:p>
          <a:p>
            <a:pPr lvl="2"/>
            <a:r>
              <a:rPr lang="tr-TR" dirty="0" smtClean="0"/>
              <a:t>ICTP: Tip I </a:t>
            </a:r>
            <a:r>
              <a:rPr lang="tr-TR" dirty="0" err="1" smtClean="0"/>
              <a:t>kollajenin</a:t>
            </a:r>
            <a:r>
              <a:rPr lang="tr-TR" dirty="0" smtClean="0"/>
              <a:t> </a:t>
            </a:r>
            <a:r>
              <a:rPr lang="tr-TR" dirty="0" err="1" smtClean="0"/>
              <a:t>matriks</a:t>
            </a:r>
            <a:r>
              <a:rPr lang="tr-TR" dirty="0" smtClean="0"/>
              <a:t> </a:t>
            </a:r>
            <a:r>
              <a:rPr lang="tr-TR" dirty="0" err="1" smtClean="0"/>
              <a:t>metalloproteinazları</a:t>
            </a:r>
            <a:r>
              <a:rPr lang="tr-TR" dirty="0" smtClean="0"/>
              <a:t> tarafından yıkılması sonucu oluşan </a:t>
            </a:r>
            <a:r>
              <a:rPr lang="tr-TR" dirty="0" err="1" smtClean="0"/>
              <a:t>karboksi</a:t>
            </a:r>
            <a:r>
              <a:rPr lang="tr-TR" dirty="0" smtClean="0"/>
              <a:t>-terminal </a:t>
            </a:r>
            <a:r>
              <a:rPr lang="tr-TR" dirty="0" err="1" smtClean="0"/>
              <a:t>telopeptit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Piridinyum</a:t>
            </a:r>
            <a:r>
              <a:rPr lang="tr-TR" dirty="0" smtClean="0"/>
              <a:t> Çapraz Bağları</a:t>
            </a:r>
          </a:p>
          <a:p>
            <a:pPr lvl="2"/>
            <a:r>
              <a:rPr lang="tr-TR" dirty="0" err="1" smtClean="0"/>
              <a:t>Piridinolin</a:t>
            </a:r>
            <a:r>
              <a:rPr lang="tr-TR" dirty="0" smtClean="0"/>
              <a:t> (PYD) ve </a:t>
            </a:r>
            <a:r>
              <a:rPr lang="tr-TR" dirty="0" err="1" smtClean="0"/>
              <a:t>deoksipiridinolin</a:t>
            </a:r>
            <a:r>
              <a:rPr lang="tr-TR" dirty="0" smtClean="0"/>
              <a:t> (DPD)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TRACP5b (</a:t>
            </a:r>
            <a:r>
              <a:rPr lang="tr-TR" dirty="0" err="1" smtClean="0"/>
              <a:t>Tartrata</a:t>
            </a:r>
            <a:r>
              <a:rPr lang="tr-TR" dirty="0" smtClean="0"/>
              <a:t> dirençli asit </a:t>
            </a:r>
            <a:r>
              <a:rPr lang="tr-TR" dirty="0" err="1" smtClean="0"/>
              <a:t>fosfataz</a:t>
            </a:r>
            <a:r>
              <a:rPr lang="tr-TR" dirty="0" smtClean="0"/>
              <a:t> 5b):</a:t>
            </a:r>
          </a:p>
          <a:p>
            <a:pPr lvl="1"/>
            <a:r>
              <a:rPr lang="tr-TR" dirty="0" err="1" smtClean="0"/>
              <a:t>Osteoklast</a:t>
            </a:r>
            <a:r>
              <a:rPr lang="tr-TR" dirty="0" smtClean="0"/>
              <a:t> enzimi</a:t>
            </a:r>
          </a:p>
          <a:p>
            <a:pPr lvl="1"/>
            <a:r>
              <a:rPr lang="tr-TR" dirty="0" smtClean="0"/>
              <a:t>Kemik </a:t>
            </a:r>
            <a:r>
              <a:rPr lang="tr-TR" dirty="0" err="1" smtClean="0"/>
              <a:t>fosfoproteinlerini</a:t>
            </a:r>
            <a:r>
              <a:rPr lang="tr-TR" dirty="0" smtClean="0"/>
              <a:t> </a:t>
            </a:r>
            <a:r>
              <a:rPr lang="tr-TR" dirty="0" err="1" smtClean="0"/>
              <a:t>defosforile</a:t>
            </a:r>
            <a:r>
              <a:rPr lang="tr-TR" dirty="0" smtClean="0"/>
              <a:t> ederek, </a:t>
            </a:r>
            <a:r>
              <a:rPr lang="tr-TR" dirty="0" err="1" smtClean="0"/>
              <a:t>rezorpsiyon</a:t>
            </a:r>
            <a:r>
              <a:rPr lang="tr-TR" dirty="0" smtClean="0"/>
              <a:t> için </a:t>
            </a:r>
            <a:r>
              <a:rPr lang="tr-TR" dirty="0" err="1" smtClean="0"/>
              <a:t>osteoklast</a:t>
            </a:r>
            <a:r>
              <a:rPr lang="tr-TR" dirty="0" smtClean="0"/>
              <a:t> hareketine imkan sağladığı düşünülmektedir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Kollajenin</a:t>
            </a:r>
            <a:r>
              <a:rPr lang="tr-TR" dirty="0" smtClean="0"/>
              <a:t> Yıkım Ürünleri</a:t>
            </a:r>
            <a:endParaRPr lang="tr-TR" dirty="0"/>
          </a:p>
        </p:txBody>
      </p:sp>
      <p:pic>
        <p:nvPicPr>
          <p:cNvPr id="64514" name="Picture 2" descr="telopeptide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3543" t="26900" r="2607" b="8001"/>
          <a:stretch>
            <a:fillRect/>
          </a:stretch>
        </p:blipFill>
        <p:spPr bwMode="auto">
          <a:xfrm>
            <a:off x="0" y="1556792"/>
            <a:ext cx="9144000" cy="476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Osteoblastlar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organik </a:t>
            </a:r>
            <a:r>
              <a:rPr lang="tr-TR" dirty="0" err="1" smtClean="0"/>
              <a:t>matriksin</a:t>
            </a:r>
            <a:r>
              <a:rPr lang="tr-TR" dirty="0" smtClean="0"/>
              <a:t> sentezi (başlıca tip I </a:t>
            </a:r>
            <a:r>
              <a:rPr lang="tr-TR" dirty="0" err="1" smtClean="0"/>
              <a:t>kollajen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mineralizasyon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RANK (</a:t>
            </a:r>
            <a:r>
              <a:rPr lang="en-US" dirty="0" smtClean="0"/>
              <a:t>Receptor Activator of Nuclear Factor </a:t>
            </a:r>
            <a:r>
              <a:rPr lang="en-US" dirty="0" err="1" smtClean="0"/>
              <a:t>κB</a:t>
            </a:r>
            <a:r>
              <a:rPr lang="tr-TR" dirty="0" smtClean="0"/>
              <a:t>) </a:t>
            </a:r>
            <a:r>
              <a:rPr lang="tr-TR" dirty="0" err="1" smtClean="0"/>
              <a:t>ligandını</a:t>
            </a:r>
            <a:r>
              <a:rPr lang="tr-TR" dirty="0" smtClean="0"/>
              <a:t> üretir</a:t>
            </a:r>
          </a:p>
          <a:p>
            <a:pPr lvl="2"/>
            <a:r>
              <a:rPr lang="tr-TR" dirty="0" smtClean="0"/>
              <a:t>RANK ligandı, </a:t>
            </a:r>
            <a:r>
              <a:rPr lang="tr-TR" dirty="0" err="1" smtClean="0"/>
              <a:t>osteoklast</a:t>
            </a:r>
            <a:r>
              <a:rPr lang="tr-TR" dirty="0" smtClean="0"/>
              <a:t> </a:t>
            </a:r>
            <a:r>
              <a:rPr lang="tr-TR" dirty="0" err="1" smtClean="0"/>
              <a:t>projenitör</a:t>
            </a:r>
            <a:r>
              <a:rPr lang="tr-TR" dirty="0" smtClean="0"/>
              <a:t> hücreleri üzerindeki reseptörüne bağlanarak, </a:t>
            </a:r>
            <a:r>
              <a:rPr lang="tr-TR" dirty="0" err="1" smtClean="0"/>
              <a:t>osteoklast</a:t>
            </a:r>
            <a:r>
              <a:rPr lang="tr-TR" dirty="0" smtClean="0"/>
              <a:t> farklılaşmasını ve aktivitesini artırır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Osteoprotegerin</a:t>
            </a:r>
            <a:r>
              <a:rPr lang="tr-TR" dirty="0" smtClean="0"/>
              <a:t> (OPG) üretir </a:t>
            </a:r>
          </a:p>
          <a:p>
            <a:pPr lvl="2"/>
            <a:r>
              <a:rPr lang="tr-TR" dirty="0" smtClean="0"/>
              <a:t>RANK ligandı için bir tuzak reseptör. RANK </a:t>
            </a:r>
            <a:r>
              <a:rPr lang="tr-TR" dirty="0" err="1" smtClean="0"/>
              <a:t>ligandını</a:t>
            </a:r>
            <a:r>
              <a:rPr lang="tr-TR" dirty="0" smtClean="0"/>
              <a:t> bağlayarak, onun </a:t>
            </a:r>
            <a:r>
              <a:rPr lang="tr-TR" dirty="0" err="1" smtClean="0"/>
              <a:t>osteoklast</a:t>
            </a:r>
            <a:r>
              <a:rPr lang="tr-TR" dirty="0" smtClean="0"/>
              <a:t> aktive edici etkisini önler</a:t>
            </a:r>
          </a:p>
          <a:p>
            <a:pPr lvl="2"/>
            <a:endParaRPr lang="tr-TR" dirty="0" smtClean="0"/>
          </a:p>
          <a:p>
            <a:pPr lvl="1"/>
            <a:r>
              <a:rPr lang="tr-TR" dirty="0" smtClean="0"/>
              <a:t>RANKL ve OPG normalde denge halinde.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Hem </a:t>
            </a:r>
            <a:r>
              <a:rPr lang="en-US" dirty="0" smtClean="0"/>
              <a:t>PYD </a:t>
            </a:r>
            <a:r>
              <a:rPr lang="tr-TR" dirty="0" smtClean="0"/>
              <a:t>hem de</a:t>
            </a:r>
            <a:r>
              <a:rPr lang="en-US" dirty="0" smtClean="0"/>
              <a:t> DPD </a:t>
            </a:r>
            <a:r>
              <a:rPr lang="tr-TR" dirty="0" smtClean="0"/>
              <a:t>kemikte ve kıkırdakta mevcut olmakla birlikte; PYD çoğunlukla kıkırdakta, </a:t>
            </a:r>
            <a:r>
              <a:rPr lang="en-US" dirty="0" smtClean="0"/>
              <a:t>DPD</a:t>
            </a:r>
            <a:r>
              <a:rPr lang="tr-TR" dirty="0" smtClean="0"/>
              <a:t> ise kemikte bulunur.</a:t>
            </a:r>
          </a:p>
          <a:p>
            <a:endParaRPr lang="tr-TR" dirty="0" smtClean="0"/>
          </a:p>
          <a:p>
            <a:r>
              <a:rPr lang="en-US" dirty="0" smtClean="0"/>
              <a:t>PYD </a:t>
            </a:r>
            <a:r>
              <a:rPr lang="tr-TR" dirty="0" smtClean="0"/>
              <a:t>ve</a:t>
            </a:r>
            <a:r>
              <a:rPr lang="en-US" dirty="0" smtClean="0"/>
              <a:t> DPD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tr-TR" dirty="0" smtClean="0"/>
              <a:t>dolaşıma salındıktan sonra idrarla atılır.</a:t>
            </a:r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ICTP için serum; DPD için idrar; </a:t>
            </a:r>
            <a:r>
              <a:rPr lang="tr-TR" dirty="0" err="1" smtClean="0"/>
              <a:t>NTx</a:t>
            </a:r>
            <a:r>
              <a:rPr lang="tr-TR" dirty="0" smtClean="0"/>
              <a:t> ve </a:t>
            </a:r>
            <a:r>
              <a:rPr lang="tr-TR" dirty="0" err="1" smtClean="0"/>
              <a:t>CTx</a:t>
            </a:r>
            <a:r>
              <a:rPr lang="tr-TR" dirty="0" smtClean="0"/>
              <a:t> içinse hem serum hem de idrar ölçümleri tanımlanmıştır.</a:t>
            </a:r>
          </a:p>
          <a:p>
            <a:endParaRPr lang="tr-TR" dirty="0" smtClean="0"/>
          </a:p>
          <a:p>
            <a:r>
              <a:rPr lang="tr-TR" dirty="0" err="1" smtClean="0"/>
              <a:t>Osteoklastlar</a:t>
            </a:r>
            <a:r>
              <a:rPr lang="tr-TR" dirty="0" smtClean="0"/>
              <a:t> tarafından üretilen </a:t>
            </a:r>
            <a:r>
              <a:rPr lang="tr-TR" dirty="0" err="1" smtClean="0"/>
              <a:t>tartrata</a:t>
            </a:r>
            <a:r>
              <a:rPr lang="tr-TR" dirty="0" smtClean="0"/>
              <a:t> dirençli asit </a:t>
            </a:r>
            <a:r>
              <a:rPr lang="tr-TR" dirty="0" err="1" smtClean="0"/>
              <a:t>fosfataz</a:t>
            </a:r>
            <a:r>
              <a:rPr lang="tr-TR" dirty="0" smtClean="0"/>
              <a:t> 5b (TRACP5b) enziminin de serum ölçümleri yapılabilmektedir.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42" name="Picture 2" descr="alkaline phosphatase bone ile ilgili görsel sonucu"/>
          <p:cNvPicPr>
            <a:picLocks noChangeAspect="1" noChangeArrowheads="1"/>
          </p:cNvPicPr>
          <p:nvPr/>
        </p:nvPicPr>
        <p:blipFill>
          <a:blip r:embed="rId2" cstate="print"/>
          <a:srcRect b="13250"/>
          <a:stretch>
            <a:fillRect/>
          </a:stretch>
        </p:blipFill>
        <p:spPr bwMode="auto">
          <a:xfrm>
            <a:off x="0" y="332656"/>
            <a:ext cx="9144000" cy="5949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3528392"/>
          </a:xfrm>
        </p:spPr>
        <p:txBody>
          <a:bodyPr>
            <a:normAutofit/>
          </a:bodyPr>
          <a:lstStyle/>
          <a:p>
            <a:r>
              <a:rPr lang="tr-TR" dirty="0" smtClean="0"/>
              <a:t>7. Kemiği İlgilendiren Hastalıklara Biyokimyasal Bakış ve </a:t>
            </a:r>
            <a:r>
              <a:rPr lang="tr-TR" dirty="0" err="1" smtClean="0"/>
              <a:t>LaboratuvarTestlerinin</a:t>
            </a:r>
            <a:r>
              <a:rPr lang="tr-TR" dirty="0" smtClean="0"/>
              <a:t> Yorumlanması</a:t>
            </a:r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Osteopeni</a:t>
            </a:r>
            <a:r>
              <a:rPr lang="tr-TR" dirty="0" smtClean="0"/>
              <a:t>/Osteoporoz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Rikets</a:t>
            </a:r>
            <a:r>
              <a:rPr lang="tr-TR" dirty="0" smtClean="0"/>
              <a:t>/</a:t>
            </a:r>
            <a:r>
              <a:rPr lang="tr-TR" dirty="0" err="1" smtClean="0"/>
              <a:t>Osteomalazi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Osteodistrofi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Paget</a:t>
            </a:r>
            <a:r>
              <a:rPr lang="tr-TR" dirty="0" smtClean="0"/>
              <a:t> Hastalığı</a:t>
            </a:r>
          </a:p>
          <a:p>
            <a:endParaRPr lang="tr-TR" dirty="0" smtClean="0"/>
          </a:p>
          <a:p>
            <a:r>
              <a:rPr lang="tr-TR" dirty="0" smtClean="0"/>
              <a:t>Tümöre Bağlı </a:t>
            </a:r>
            <a:r>
              <a:rPr lang="tr-TR" dirty="0" err="1" smtClean="0"/>
              <a:t>Hiperkalsemi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Osteopeni</a:t>
            </a:r>
            <a:r>
              <a:rPr lang="tr-TR" dirty="0" smtClean="0"/>
              <a:t>/Osteoporoz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Kemik </a:t>
            </a:r>
            <a:r>
              <a:rPr lang="tr-TR" dirty="0" err="1" smtClean="0"/>
              <a:t>turn</a:t>
            </a:r>
            <a:r>
              <a:rPr lang="tr-TR" dirty="0" smtClean="0"/>
              <a:t>-</a:t>
            </a:r>
            <a:r>
              <a:rPr lang="tr-TR" dirty="0" err="1" smtClean="0"/>
              <a:t>over</a:t>
            </a:r>
            <a:r>
              <a:rPr lang="tr-TR" dirty="0" smtClean="0"/>
              <a:t> belirteçleri osteoporoz için tanısal değildir. </a:t>
            </a:r>
          </a:p>
          <a:p>
            <a:endParaRPr lang="tr-TR" dirty="0" smtClean="0"/>
          </a:p>
          <a:p>
            <a:r>
              <a:rPr lang="tr-TR" dirty="0" err="1" smtClean="0"/>
              <a:t>Osteopeni</a:t>
            </a:r>
            <a:r>
              <a:rPr lang="tr-TR" dirty="0" smtClean="0"/>
              <a:t> ve osteoporoz tanısı, DEXA (</a:t>
            </a:r>
            <a:r>
              <a:rPr lang="es-ES" dirty="0" smtClean="0"/>
              <a:t>dual enerji x-ray absorpsiyometri</a:t>
            </a:r>
            <a:r>
              <a:rPr lang="tr-TR" dirty="0" smtClean="0"/>
              <a:t>) görüntülemesi ile konulmaktadır.</a:t>
            </a:r>
          </a:p>
          <a:p>
            <a:endParaRPr lang="tr-TR" dirty="0" smtClean="0"/>
          </a:p>
          <a:p>
            <a:r>
              <a:rPr lang="tr-TR" dirty="0" smtClean="0"/>
              <a:t>Bununla birlikte, kemiğin yapım ve yıkım belirteçleri; </a:t>
            </a:r>
            <a:r>
              <a:rPr lang="tr-TR" dirty="0" err="1" smtClean="0"/>
              <a:t>antirezorptif</a:t>
            </a:r>
            <a:r>
              <a:rPr lang="tr-TR" dirty="0" smtClean="0"/>
              <a:t> tedavinin etkinliğini takip etmek açısından faydalı olabilir (örneğin; </a:t>
            </a:r>
            <a:r>
              <a:rPr lang="tr-TR" dirty="0" err="1" smtClean="0"/>
              <a:t>teriparatit</a:t>
            </a:r>
            <a:r>
              <a:rPr lang="tr-TR" dirty="0" smtClean="0"/>
              <a:t> tedavisinin etkinliğini izlemek için sıklıkla PINP veya </a:t>
            </a:r>
            <a:r>
              <a:rPr lang="tr-TR" dirty="0" err="1" smtClean="0"/>
              <a:t>osteokalsin</a:t>
            </a:r>
            <a:r>
              <a:rPr lang="tr-TR" dirty="0" smtClean="0"/>
              <a:t> kullanılmaktadır).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Rikets</a:t>
            </a:r>
            <a:r>
              <a:rPr lang="tr-TR" dirty="0" smtClean="0"/>
              <a:t>/</a:t>
            </a:r>
            <a:r>
              <a:rPr lang="tr-TR" dirty="0" err="1" smtClean="0"/>
              <a:t>Osteomalazi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Rikets</a:t>
            </a:r>
            <a:r>
              <a:rPr lang="tr-TR" dirty="0" smtClean="0"/>
              <a:t> ve </a:t>
            </a:r>
            <a:r>
              <a:rPr lang="tr-TR" dirty="0" err="1" smtClean="0"/>
              <a:t>osteomalazide</a:t>
            </a:r>
            <a:r>
              <a:rPr lang="tr-TR" dirty="0" smtClean="0"/>
              <a:t>, </a:t>
            </a:r>
            <a:r>
              <a:rPr lang="tr-TR" dirty="0" err="1" smtClean="0"/>
              <a:t>mineralize</a:t>
            </a:r>
            <a:r>
              <a:rPr lang="tr-TR" dirty="0" smtClean="0"/>
              <a:t> olmayan </a:t>
            </a:r>
            <a:r>
              <a:rPr lang="tr-TR" dirty="0" err="1" smtClean="0"/>
              <a:t>osteoidde</a:t>
            </a:r>
            <a:r>
              <a:rPr lang="tr-TR" dirty="0" smtClean="0"/>
              <a:t>, artmış </a:t>
            </a:r>
            <a:r>
              <a:rPr lang="tr-TR" dirty="0" err="1" smtClean="0"/>
              <a:t>osteoblastik</a:t>
            </a:r>
            <a:r>
              <a:rPr lang="tr-TR" dirty="0" smtClean="0"/>
              <a:t> aktivite nedeniyle ALP artışı tipiktir.</a:t>
            </a:r>
          </a:p>
          <a:p>
            <a:endParaRPr lang="tr-TR" dirty="0" smtClean="0"/>
          </a:p>
          <a:p>
            <a:r>
              <a:rPr lang="tr-TR" dirty="0" smtClean="0"/>
              <a:t>Vitamin D eksikliğini değerlendirmek için en iyi test 25(OH)</a:t>
            </a:r>
            <a:r>
              <a:rPr lang="tr-TR" dirty="0" err="1" smtClean="0"/>
              <a:t>D’dir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Vitamin D eksikliğinde kalsiyum konsantrasyonu düşük veya normal sınırlardadır. Fosfat da başlangıçta referansın altında veya normal olabilmekle birlikte; </a:t>
            </a:r>
            <a:r>
              <a:rPr lang="tr-TR" u="sng" dirty="0" err="1" smtClean="0"/>
              <a:t>sekonder</a:t>
            </a:r>
            <a:r>
              <a:rPr lang="tr-TR" u="sng" dirty="0" smtClean="0"/>
              <a:t> </a:t>
            </a:r>
            <a:r>
              <a:rPr lang="tr-TR" u="sng" dirty="0" err="1" smtClean="0"/>
              <a:t>hiperparatiroidizm</a:t>
            </a:r>
            <a:r>
              <a:rPr lang="tr-TR" dirty="0" err="1" smtClean="0"/>
              <a:t>in</a:t>
            </a:r>
            <a:r>
              <a:rPr lang="tr-TR" dirty="0" smtClean="0"/>
              <a:t> gelişimiyle birlikte giderek düşer.</a:t>
            </a:r>
          </a:p>
          <a:p>
            <a:endParaRPr lang="tr-TR" dirty="0" smtClean="0"/>
          </a:p>
          <a:p>
            <a:r>
              <a:rPr lang="tr-TR" dirty="0" smtClean="0"/>
              <a:t>Vitamin D eksikliğinde ALP yükselir.</a:t>
            </a:r>
          </a:p>
          <a:p>
            <a:pPr lvl="1"/>
            <a:r>
              <a:rPr lang="tr-TR" dirty="0" err="1" smtClean="0"/>
              <a:t>Kompansatuar</a:t>
            </a:r>
            <a:r>
              <a:rPr lang="tr-TR" dirty="0" smtClean="0"/>
              <a:t> </a:t>
            </a:r>
            <a:r>
              <a:rPr lang="tr-TR" dirty="0" err="1" smtClean="0"/>
              <a:t>osteoblastik</a:t>
            </a:r>
            <a:r>
              <a:rPr lang="tr-TR" dirty="0" smtClean="0"/>
              <a:t> aktivite artışı</a:t>
            </a:r>
          </a:p>
          <a:p>
            <a:pPr lvl="1"/>
            <a:r>
              <a:rPr lang="tr-TR" dirty="0" err="1" smtClean="0"/>
              <a:t>PTH’nın</a:t>
            </a:r>
            <a:r>
              <a:rPr lang="tr-TR" dirty="0" smtClean="0"/>
              <a:t> </a:t>
            </a:r>
            <a:r>
              <a:rPr lang="tr-TR" dirty="0" err="1" smtClean="0"/>
              <a:t>immatür</a:t>
            </a:r>
            <a:r>
              <a:rPr lang="tr-TR" dirty="0" smtClean="0"/>
              <a:t> </a:t>
            </a:r>
            <a:r>
              <a:rPr lang="tr-TR" dirty="0" err="1" smtClean="0"/>
              <a:t>osteoblastlar</a:t>
            </a:r>
            <a:r>
              <a:rPr lang="tr-TR" dirty="0" smtClean="0"/>
              <a:t> üzerindeki </a:t>
            </a:r>
            <a:r>
              <a:rPr lang="tr-TR" dirty="0" err="1" smtClean="0"/>
              <a:t>stimülan</a:t>
            </a:r>
            <a:r>
              <a:rPr lang="tr-TR" dirty="0" smtClean="0"/>
              <a:t> etkisi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osteodistrofi</a:t>
            </a:r>
            <a:r>
              <a:rPr lang="tr-TR" dirty="0" smtClean="0"/>
              <a:t>, kronik </a:t>
            </a:r>
            <a:r>
              <a:rPr lang="tr-TR" dirty="0" err="1" smtClean="0"/>
              <a:t>renal</a:t>
            </a:r>
            <a:r>
              <a:rPr lang="tr-TR" dirty="0" smtClean="0"/>
              <a:t> yetmezlikle ilişkili olarak böbreklerin endokrinolojik ve atılım fonksiyonlarındaki bozulmadan kaynaklanır.</a:t>
            </a:r>
          </a:p>
          <a:p>
            <a:endParaRPr lang="tr-TR" dirty="0" smtClean="0"/>
          </a:p>
          <a:p>
            <a:r>
              <a:rPr lang="tr-TR" dirty="0" smtClean="0"/>
              <a:t>Kronik </a:t>
            </a:r>
            <a:r>
              <a:rPr lang="tr-TR" dirty="0" err="1" smtClean="0"/>
              <a:t>renal</a:t>
            </a:r>
            <a:r>
              <a:rPr lang="tr-TR" dirty="0" smtClean="0"/>
              <a:t> yetmezlikte </a:t>
            </a:r>
            <a:r>
              <a:rPr lang="tr-TR" dirty="0" err="1" smtClean="0"/>
              <a:t>hipokalsemi</a:t>
            </a:r>
            <a:r>
              <a:rPr lang="tr-TR" dirty="0" smtClean="0"/>
              <a:t> sebepleri;</a:t>
            </a:r>
          </a:p>
          <a:p>
            <a:pPr lvl="1"/>
            <a:r>
              <a:rPr lang="tr-TR" dirty="0" err="1" smtClean="0"/>
              <a:t>Hipoproteinemi</a:t>
            </a:r>
            <a:endParaRPr lang="tr-TR" dirty="0" smtClean="0"/>
          </a:p>
          <a:p>
            <a:pPr lvl="1"/>
            <a:r>
              <a:rPr lang="tr-TR" dirty="0" smtClean="0"/>
              <a:t>Azalmış 1,25 (OH)</a:t>
            </a:r>
            <a:r>
              <a:rPr lang="tr-TR" baseline="-25000" dirty="0" smtClean="0"/>
              <a:t>2</a:t>
            </a:r>
            <a:r>
              <a:rPr lang="tr-TR" dirty="0" smtClean="0"/>
              <a:t>D sentezi</a:t>
            </a:r>
          </a:p>
          <a:p>
            <a:pPr lvl="2"/>
            <a:r>
              <a:rPr lang="tr-TR" dirty="0" err="1" smtClean="0"/>
              <a:t>KRY’ye</a:t>
            </a:r>
            <a:r>
              <a:rPr lang="tr-TR" dirty="0" smtClean="0"/>
              <a:t> bağlı </a:t>
            </a:r>
            <a:r>
              <a:rPr lang="tr-TR" dirty="0" err="1" smtClean="0"/>
              <a:t>hiperfosfatemi</a:t>
            </a:r>
            <a:r>
              <a:rPr lang="tr-TR" dirty="0" smtClean="0"/>
              <a:t>; 1,25 (OH)</a:t>
            </a:r>
            <a:r>
              <a:rPr lang="tr-TR" baseline="-25000" dirty="0" smtClean="0"/>
              <a:t>2</a:t>
            </a:r>
            <a:r>
              <a:rPr lang="tr-TR" dirty="0" smtClean="0"/>
              <a:t>D sentezini daha da bozar.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Osteodistrofi</a:t>
            </a:r>
            <a:endParaRPr lang="tr-T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osteodistrofinin</a:t>
            </a:r>
            <a:r>
              <a:rPr lang="tr-TR" dirty="0" smtClean="0"/>
              <a:t> iki tipi vardır: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Yüksek </a:t>
            </a:r>
            <a:r>
              <a:rPr lang="tr-TR" dirty="0" err="1" smtClean="0"/>
              <a:t>turn</a:t>
            </a:r>
            <a:r>
              <a:rPr lang="tr-TR" dirty="0" smtClean="0"/>
              <a:t>-</a:t>
            </a:r>
            <a:r>
              <a:rPr lang="tr-TR" dirty="0" err="1" smtClean="0"/>
              <a:t>over</a:t>
            </a:r>
            <a:r>
              <a:rPr lang="tr-TR" dirty="0" smtClean="0"/>
              <a:t>: vitamin D eksikliği (sentezin bozulması ve </a:t>
            </a:r>
            <a:r>
              <a:rPr lang="tr-TR" dirty="0" err="1" smtClean="0"/>
              <a:t>hiperfosfatemiye</a:t>
            </a:r>
            <a:r>
              <a:rPr lang="tr-TR" dirty="0" smtClean="0"/>
              <a:t> bağlı </a:t>
            </a:r>
            <a:r>
              <a:rPr lang="tr-TR" dirty="0" err="1" smtClean="0"/>
              <a:t>inhibisyon</a:t>
            </a:r>
            <a:r>
              <a:rPr lang="tr-TR" dirty="0" smtClean="0"/>
              <a:t>) -&gt; </a:t>
            </a:r>
            <a:r>
              <a:rPr lang="tr-TR" dirty="0" err="1" smtClean="0"/>
              <a:t>hipokalsemi</a:t>
            </a:r>
            <a:r>
              <a:rPr lang="tr-TR" dirty="0" smtClean="0"/>
              <a:t> (+fosfat atılım bozukluğuna bağlı </a:t>
            </a:r>
            <a:r>
              <a:rPr lang="tr-TR" dirty="0" err="1" smtClean="0"/>
              <a:t>hiperfosfatemi</a:t>
            </a:r>
            <a:r>
              <a:rPr lang="tr-TR" dirty="0" smtClean="0"/>
              <a:t>) -&gt;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hiperparatiroidi</a:t>
            </a:r>
            <a:r>
              <a:rPr lang="tr-TR" dirty="0" smtClean="0"/>
              <a:t> -&gt; </a:t>
            </a:r>
            <a:r>
              <a:rPr lang="tr-TR" dirty="0" err="1" smtClean="0"/>
              <a:t>osteitis</a:t>
            </a:r>
            <a:r>
              <a:rPr lang="tr-TR" dirty="0" smtClean="0"/>
              <a:t> </a:t>
            </a:r>
            <a:r>
              <a:rPr lang="tr-TR" dirty="0" err="1" smtClean="0"/>
              <a:t>fibroza</a:t>
            </a:r>
            <a:r>
              <a:rPr lang="tr-TR" dirty="0" smtClean="0"/>
              <a:t> </a:t>
            </a:r>
            <a:r>
              <a:rPr lang="tr-TR" dirty="0" err="1" smtClean="0"/>
              <a:t>sistika</a:t>
            </a:r>
            <a:r>
              <a:rPr lang="tr-TR" dirty="0" smtClean="0"/>
              <a:t> (yumuşak, deforme ve </a:t>
            </a:r>
            <a:r>
              <a:rPr lang="tr-TR" dirty="0" err="1" smtClean="0"/>
              <a:t>kistik</a:t>
            </a:r>
            <a:r>
              <a:rPr lang="tr-TR" dirty="0" smtClean="0"/>
              <a:t> kemik)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Düşük </a:t>
            </a:r>
            <a:r>
              <a:rPr lang="tr-TR" dirty="0" err="1" smtClean="0"/>
              <a:t>turn</a:t>
            </a:r>
            <a:r>
              <a:rPr lang="tr-TR" dirty="0" smtClean="0"/>
              <a:t>-</a:t>
            </a:r>
            <a:r>
              <a:rPr lang="tr-TR" dirty="0" err="1" smtClean="0"/>
              <a:t>over</a:t>
            </a:r>
            <a:r>
              <a:rPr lang="tr-TR" dirty="0" smtClean="0"/>
              <a:t>: </a:t>
            </a:r>
            <a:r>
              <a:rPr lang="tr-TR" dirty="0" err="1" smtClean="0"/>
              <a:t>osteomalazi</a:t>
            </a:r>
            <a:r>
              <a:rPr lang="tr-TR" dirty="0" smtClean="0"/>
              <a:t> ve </a:t>
            </a:r>
            <a:r>
              <a:rPr lang="tr-TR" dirty="0" err="1" smtClean="0"/>
              <a:t>adinamik</a:t>
            </a:r>
            <a:r>
              <a:rPr lang="tr-TR" dirty="0" smtClean="0"/>
              <a:t> kemik hastalığı</a:t>
            </a:r>
          </a:p>
          <a:p>
            <a:pPr lvl="2"/>
            <a:r>
              <a:rPr lang="tr-TR" dirty="0" err="1" smtClean="0"/>
              <a:t>Adinamik</a:t>
            </a:r>
            <a:r>
              <a:rPr lang="tr-TR" dirty="0" smtClean="0"/>
              <a:t> kemik hastalığı: azalmış </a:t>
            </a:r>
            <a:r>
              <a:rPr lang="tr-TR" dirty="0" err="1" smtClean="0"/>
              <a:t>osteoblast</a:t>
            </a:r>
            <a:r>
              <a:rPr lang="tr-TR" dirty="0" smtClean="0"/>
              <a:t> ve </a:t>
            </a:r>
            <a:r>
              <a:rPr lang="tr-TR" dirty="0" err="1" smtClean="0"/>
              <a:t>osteoklast</a:t>
            </a:r>
            <a:r>
              <a:rPr lang="tr-TR" dirty="0" smtClean="0"/>
              <a:t> (günümüzde ana sebebi; hastalar tarafından aşırı </a:t>
            </a:r>
            <a:r>
              <a:rPr lang="tr-TR" dirty="0" err="1" smtClean="0"/>
              <a:t>vit</a:t>
            </a:r>
            <a:r>
              <a:rPr lang="tr-TR" dirty="0" smtClean="0"/>
              <a:t> D ve </a:t>
            </a:r>
            <a:r>
              <a:rPr lang="tr-TR" dirty="0" err="1" smtClean="0"/>
              <a:t>Ca</a:t>
            </a:r>
            <a:r>
              <a:rPr lang="tr-TR" dirty="0" smtClean="0"/>
              <a:t> alımı, yüksek kalsiyumlu diyaliz solüsyonları)</a:t>
            </a:r>
          </a:p>
          <a:p>
            <a:pPr lvl="2"/>
            <a:r>
              <a:rPr lang="tr-TR" dirty="0" err="1" smtClean="0"/>
              <a:t>Osteomalazi</a:t>
            </a:r>
            <a:r>
              <a:rPr lang="tr-TR" dirty="0" smtClean="0"/>
              <a:t> (</a:t>
            </a:r>
            <a:r>
              <a:rPr lang="tr-TR" dirty="0" err="1" smtClean="0"/>
              <a:t>riketsin</a:t>
            </a:r>
            <a:r>
              <a:rPr lang="tr-TR" dirty="0" smtClean="0"/>
              <a:t> erişkin versiyonu): </a:t>
            </a:r>
            <a:r>
              <a:rPr lang="tr-TR" dirty="0" err="1" smtClean="0"/>
              <a:t>osteoidin</a:t>
            </a:r>
            <a:r>
              <a:rPr lang="tr-TR" dirty="0" smtClean="0"/>
              <a:t> yetersiz ya da gecikmiş </a:t>
            </a:r>
            <a:r>
              <a:rPr lang="tr-TR" dirty="0" err="1" smtClean="0"/>
              <a:t>mineralizasyonu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59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Kronik </a:t>
            </a:r>
            <a:r>
              <a:rPr lang="tr-TR" dirty="0" err="1" smtClean="0"/>
              <a:t>renal</a:t>
            </a:r>
            <a:r>
              <a:rPr lang="tr-TR" dirty="0" smtClean="0"/>
              <a:t> yetmezlikte biyokimyasal bulgular:</a:t>
            </a:r>
          </a:p>
          <a:p>
            <a:pPr lvl="1"/>
            <a:r>
              <a:rPr lang="tr-TR" dirty="0" err="1" smtClean="0"/>
              <a:t>Hipokalsemi</a:t>
            </a:r>
            <a:r>
              <a:rPr lang="tr-TR" dirty="0" smtClean="0"/>
              <a:t> (</a:t>
            </a:r>
            <a:r>
              <a:rPr lang="tr-TR" dirty="0" err="1" smtClean="0"/>
              <a:t>Hipoproteinemi</a:t>
            </a:r>
            <a:r>
              <a:rPr lang="tr-TR" dirty="0" smtClean="0"/>
              <a:t> + </a:t>
            </a:r>
            <a:r>
              <a:rPr lang="tr-TR" dirty="0" err="1" smtClean="0"/>
              <a:t>kalsitriol</a:t>
            </a:r>
            <a:r>
              <a:rPr lang="tr-TR" dirty="0" smtClean="0"/>
              <a:t> sentezinin bozulması)</a:t>
            </a:r>
          </a:p>
          <a:p>
            <a:pPr lvl="1"/>
            <a:r>
              <a:rPr lang="tr-TR" dirty="0" err="1" smtClean="0"/>
              <a:t>Hiperfosfatemi</a:t>
            </a:r>
            <a:r>
              <a:rPr lang="tr-TR" dirty="0" smtClean="0"/>
              <a:t> (GFR azalması)</a:t>
            </a:r>
          </a:p>
          <a:p>
            <a:pPr lvl="1"/>
            <a:r>
              <a:rPr lang="tr-TR" dirty="0" smtClean="0"/>
              <a:t>PTH artışı (</a:t>
            </a:r>
            <a:r>
              <a:rPr lang="tr-TR" dirty="0" err="1" smtClean="0"/>
              <a:t>hipokalsemiye</a:t>
            </a:r>
            <a:r>
              <a:rPr lang="tr-TR" dirty="0" smtClean="0"/>
              <a:t> bağlı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hiperparatiroidi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ALP artışı (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hiperparatiroidi</a:t>
            </a:r>
            <a:r>
              <a:rPr lang="tr-TR" dirty="0" smtClean="0"/>
              <a:t> veya </a:t>
            </a:r>
            <a:r>
              <a:rPr lang="tr-TR" dirty="0" err="1" smtClean="0"/>
              <a:t>osteomalazide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Tersiyer </a:t>
            </a:r>
            <a:r>
              <a:rPr lang="tr-TR" dirty="0" err="1" smtClean="0"/>
              <a:t>hiperparatiroidi</a:t>
            </a:r>
            <a:r>
              <a:rPr lang="tr-TR" dirty="0" smtClean="0"/>
              <a:t>, uzun süre devam eden </a:t>
            </a:r>
            <a:r>
              <a:rPr lang="tr-TR" dirty="0" err="1" smtClean="0"/>
              <a:t>hipokalsemi</a:t>
            </a:r>
            <a:r>
              <a:rPr lang="tr-TR" dirty="0" smtClean="0"/>
              <a:t> ve buna bağlı olarak gelişen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hiperparatiroidi</a:t>
            </a:r>
            <a:r>
              <a:rPr lang="tr-TR" dirty="0" smtClean="0"/>
              <a:t> sonucu; altta yatan neden tedavi edildikten sonra bile PTH yüksekliğinin devam etmesi durumudur.</a:t>
            </a:r>
          </a:p>
          <a:p>
            <a:pPr lvl="1"/>
            <a:r>
              <a:rPr lang="tr-TR" dirty="0" smtClean="0"/>
              <a:t>Tersiyer </a:t>
            </a:r>
            <a:r>
              <a:rPr lang="tr-TR" dirty="0" err="1" smtClean="0"/>
              <a:t>hiperparatiroidi</a:t>
            </a:r>
            <a:r>
              <a:rPr lang="tr-TR" dirty="0" smtClean="0"/>
              <a:t> en sık böbrek nakillerinin ardından görülür.</a:t>
            </a:r>
          </a:p>
          <a:p>
            <a:pPr lvl="1"/>
            <a:r>
              <a:rPr lang="tr-TR" dirty="0" smtClean="0"/>
              <a:t>Mekanizma: uzun süreli </a:t>
            </a:r>
            <a:r>
              <a:rPr lang="tr-TR" dirty="0" err="1" smtClean="0"/>
              <a:t>hipokalsemi</a:t>
            </a:r>
            <a:r>
              <a:rPr lang="tr-TR" dirty="0" smtClean="0"/>
              <a:t> -&gt; </a:t>
            </a:r>
            <a:r>
              <a:rPr lang="tr-TR" dirty="0" err="1" smtClean="0"/>
              <a:t>paratiroid</a:t>
            </a:r>
            <a:r>
              <a:rPr lang="tr-TR" dirty="0" smtClean="0"/>
              <a:t> şef hücre </a:t>
            </a:r>
            <a:r>
              <a:rPr lang="tr-TR" dirty="0" err="1" smtClean="0"/>
              <a:t>hiperplazisi</a:t>
            </a:r>
            <a:r>
              <a:rPr lang="tr-TR" dirty="0" smtClean="0"/>
              <a:t> -&gt; (altta yatan sebep düzeltildiği halde) PTH salgısı.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16360" r="21693" b="12766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Paget</a:t>
            </a:r>
            <a:r>
              <a:rPr lang="tr-TR" b="1" dirty="0" smtClean="0"/>
              <a:t> Hastalığı (artmış kaotik </a:t>
            </a:r>
            <a:r>
              <a:rPr lang="tr-TR" b="1" dirty="0" err="1" smtClean="0"/>
              <a:t>remodelling</a:t>
            </a:r>
            <a:r>
              <a:rPr lang="tr-TR" dirty="0" smtClean="0"/>
              <a:t>):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sebebi tam bilinmeyen bir şekilde (genetik + </a:t>
            </a:r>
            <a:r>
              <a:rPr lang="tr-TR" dirty="0" err="1" smtClean="0"/>
              <a:t>viral</a:t>
            </a:r>
            <a:r>
              <a:rPr lang="tr-TR" dirty="0" smtClean="0"/>
              <a:t>?), lokal </a:t>
            </a:r>
            <a:r>
              <a:rPr lang="tr-TR" dirty="0" err="1" smtClean="0"/>
              <a:t>osteoklast</a:t>
            </a:r>
            <a:r>
              <a:rPr lang="tr-TR" dirty="0" smtClean="0"/>
              <a:t> aktivitesi artar -&gt; </a:t>
            </a:r>
            <a:r>
              <a:rPr lang="tr-TR" dirty="0" err="1" smtClean="0"/>
              <a:t>kompansatuar</a:t>
            </a:r>
            <a:r>
              <a:rPr lang="tr-TR" dirty="0" smtClean="0"/>
              <a:t> olarak </a:t>
            </a:r>
            <a:r>
              <a:rPr lang="tr-TR" dirty="0" err="1" smtClean="0"/>
              <a:t>osteoblast</a:t>
            </a:r>
            <a:r>
              <a:rPr lang="tr-TR" dirty="0" smtClean="0"/>
              <a:t> aktivitesi artar -&gt; </a:t>
            </a:r>
            <a:r>
              <a:rPr lang="tr-TR" b="1" dirty="0" smtClean="0"/>
              <a:t>kemik </a:t>
            </a:r>
            <a:r>
              <a:rPr lang="tr-TR" b="1" dirty="0" err="1" smtClean="0"/>
              <a:t>remodellinginde</a:t>
            </a:r>
            <a:r>
              <a:rPr lang="tr-TR" b="1" dirty="0" smtClean="0"/>
              <a:t> artış </a:t>
            </a:r>
            <a:r>
              <a:rPr lang="tr-TR" dirty="0" smtClean="0"/>
              <a:t>-&gt; </a:t>
            </a:r>
            <a:r>
              <a:rPr lang="tr-TR" b="1" dirty="0" smtClean="0"/>
              <a:t>kaotik/düzensiz kemik yapısı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hem yapım hem yıkım belirteçleri artar</a:t>
            </a:r>
          </a:p>
          <a:p>
            <a:pPr lvl="2"/>
            <a:r>
              <a:rPr lang="tr-TR" dirty="0" smtClean="0"/>
              <a:t>ALP artışı (10 kata kadar)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Tümöre Bağlı </a:t>
            </a:r>
            <a:r>
              <a:rPr lang="tr-TR" dirty="0" err="1" smtClean="0"/>
              <a:t>Hiperkalsemi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Başlıca, </a:t>
            </a:r>
            <a:r>
              <a:rPr lang="tr-TR" dirty="0" err="1" smtClean="0"/>
              <a:t>paratiroid</a:t>
            </a:r>
            <a:r>
              <a:rPr lang="tr-TR" dirty="0" smtClean="0"/>
              <a:t> hormon ilişkili protein (PTH-</a:t>
            </a:r>
            <a:r>
              <a:rPr lang="tr-TR" dirty="0" err="1" smtClean="0"/>
              <a:t>related</a:t>
            </a:r>
            <a:r>
              <a:rPr lang="tr-TR" dirty="0" smtClean="0"/>
              <a:t> protein) üretimine veya direkt kemiğe metastaza bağlı</a:t>
            </a:r>
          </a:p>
          <a:p>
            <a:endParaRPr lang="tr-TR" dirty="0" smtClean="0"/>
          </a:p>
          <a:p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miyelom</a:t>
            </a:r>
            <a:r>
              <a:rPr lang="tr-TR" dirty="0" smtClean="0"/>
              <a:t> (plazma </a:t>
            </a:r>
            <a:r>
              <a:rPr lang="tr-TR" dirty="0" err="1" smtClean="0"/>
              <a:t>hc</a:t>
            </a:r>
            <a:r>
              <a:rPr lang="tr-TR" dirty="0" smtClean="0"/>
              <a:t>. kanseri) -&gt; </a:t>
            </a:r>
            <a:r>
              <a:rPr lang="tr-TR" dirty="0" err="1" smtClean="0"/>
              <a:t>PTHrP</a:t>
            </a:r>
            <a:r>
              <a:rPr lang="tr-TR" dirty="0" smtClean="0"/>
              <a:t> + </a:t>
            </a:r>
            <a:r>
              <a:rPr lang="tr-TR" dirty="0" err="1" smtClean="0"/>
              <a:t>Sitokinler</a:t>
            </a:r>
            <a:r>
              <a:rPr lang="tr-TR" dirty="0" smtClean="0"/>
              <a:t> -&gt; </a:t>
            </a:r>
            <a:r>
              <a:rPr lang="tr-TR" dirty="0" err="1" smtClean="0"/>
              <a:t>Hiperkalsemi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Bazı </a:t>
            </a:r>
            <a:r>
              <a:rPr lang="tr-TR" dirty="0" err="1" smtClean="0"/>
              <a:t>lenfomalarda</a:t>
            </a:r>
            <a:r>
              <a:rPr lang="tr-TR" dirty="0" smtClean="0"/>
              <a:t> aşırı 1,25(OH)</a:t>
            </a:r>
            <a:r>
              <a:rPr lang="tr-TR" baseline="-25000" dirty="0" smtClean="0"/>
              <a:t>2</a:t>
            </a:r>
            <a:r>
              <a:rPr lang="tr-TR" dirty="0" smtClean="0"/>
              <a:t>D üretilir.</a:t>
            </a:r>
          </a:p>
          <a:p>
            <a:pPr lvl="1"/>
            <a:r>
              <a:rPr lang="tr-TR" dirty="0" smtClean="0"/>
              <a:t>1,25(OH)2D3’ün </a:t>
            </a:r>
            <a:r>
              <a:rPr lang="tr-TR" dirty="0" err="1" smtClean="0"/>
              <a:t>ekstrarenal</a:t>
            </a:r>
            <a:r>
              <a:rPr lang="tr-TR" dirty="0" smtClean="0"/>
              <a:t> üretimi (PMID:12619944)</a:t>
            </a:r>
            <a:endParaRPr lang="tr-T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Kemik metastazları:</a:t>
            </a:r>
          </a:p>
          <a:p>
            <a:pPr lvl="1"/>
            <a:r>
              <a:rPr lang="tr-TR" dirty="0" err="1" smtClean="0"/>
              <a:t>Osteolitik</a:t>
            </a:r>
            <a:r>
              <a:rPr lang="tr-TR" dirty="0" smtClean="0"/>
              <a:t> hakimiyet (</a:t>
            </a:r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miyelom</a:t>
            </a:r>
            <a:r>
              <a:rPr lang="tr-TR" dirty="0" smtClean="0"/>
              <a:t> ve meme) </a:t>
            </a:r>
          </a:p>
          <a:p>
            <a:pPr lvl="1"/>
            <a:r>
              <a:rPr lang="tr-TR" dirty="0" err="1" smtClean="0"/>
              <a:t>Osteoblastik</a:t>
            </a:r>
            <a:r>
              <a:rPr lang="tr-TR" dirty="0" smtClean="0"/>
              <a:t> hakimiyet (prostat)</a:t>
            </a:r>
          </a:p>
          <a:p>
            <a:pPr lvl="1"/>
            <a:r>
              <a:rPr lang="tr-TR" dirty="0" smtClean="0"/>
              <a:t>Genellikle </a:t>
            </a:r>
            <a:r>
              <a:rPr lang="tr-TR" dirty="0" err="1" smtClean="0"/>
              <a:t>mikst</a:t>
            </a:r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Maligniteye</a:t>
            </a:r>
            <a:r>
              <a:rPr lang="tr-TR" dirty="0" smtClean="0"/>
              <a:t> bağlı </a:t>
            </a:r>
            <a:r>
              <a:rPr lang="tr-TR" dirty="0" err="1" smtClean="0"/>
              <a:t>humoral</a:t>
            </a:r>
            <a:r>
              <a:rPr lang="tr-TR" dirty="0" smtClean="0"/>
              <a:t> </a:t>
            </a:r>
            <a:r>
              <a:rPr lang="tr-TR" dirty="0" err="1" smtClean="0"/>
              <a:t>hiperkalsemi</a:t>
            </a:r>
            <a:r>
              <a:rPr lang="tr-TR" dirty="0" smtClean="0"/>
              <a:t>: Uzak tümör hücrelerinden salınan faktörlerin (PTH-ilişkili protein (</a:t>
            </a:r>
            <a:r>
              <a:rPr lang="tr-TR" dirty="0" err="1" smtClean="0"/>
              <a:t>PTHrP</a:t>
            </a:r>
            <a:r>
              <a:rPr lang="tr-TR" dirty="0" smtClean="0"/>
              <a:t>) gibi) yol açtığı kemik </a:t>
            </a:r>
            <a:r>
              <a:rPr lang="tr-TR" dirty="0" err="1" smtClean="0"/>
              <a:t>rezorpsiyonuna</a:t>
            </a:r>
            <a:r>
              <a:rPr lang="tr-TR" dirty="0" smtClean="0"/>
              <a:t> bağlı </a:t>
            </a:r>
            <a:r>
              <a:rPr lang="tr-TR" dirty="0" err="1" smtClean="0"/>
              <a:t>hiperkalsemi</a:t>
            </a:r>
            <a:r>
              <a:rPr lang="tr-TR" dirty="0" smtClean="0"/>
              <a:t>. 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935088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tr-TR" dirty="0" smtClean="0"/>
              <a:t>Konuyla İlişkili Biyokimyasal Testlerin Yorumlanması</a:t>
            </a:r>
            <a:br>
              <a:rPr lang="tr-TR" dirty="0" smtClean="0"/>
            </a:br>
            <a:r>
              <a:rPr lang="tr-TR" b="1" u="sng" dirty="0" smtClean="0">
                <a:solidFill>
                  <a:srgbClr val="FF0000"/>
                </a:solidFill>
              </a:rPr>
              <a:t>(ÖNEMLİ)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0" y="-1"/>
          <a:ext cx="9144000" cy="689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2232248"/>
                <a:gridCol w="864096"/>
                <a:gridCol w="936104"/>
                <a:gridCol w="864096"/>
                <a:gridCol w="936104"/>
                <a:gridCol w="648072"/>
                <a:gridCol w="683568"/>
              </a:tblGrid>
              <a:tr h="58731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Hastalık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Problem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Serum PTH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Serum </a:t>
                      </a:r>
                      <a:r>
                        <a:rPr lang="tr-TR" dirty="0" err="1" smtClean="0"/>
                        <a:t>Ca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Serum 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Serum ALP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</a:t>
                      </a:r>
                      <a:r>
                        <a:rPr lang="tr-TR" dirty="0" err="1" smtClean="0"/>
                        <a:t>Ca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P</a:t>
                      </a:r>
                      <a:endParaRPr lang="tr-TR" dirty="0"/>
                    </a:p>
                  </a:txBody>
                  <a:tcPr/>
                </a:tc>
              </a:tr>
              <a:tr h="335607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Hipoparatiroidizm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PTH eksikliği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↓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↓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↑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</a:t>
                      </a:r>
                    </a:p>
                  </a:txBody>
                  <a:tcPr/>
                </a:tc>
              </a:tr>
              <a:tr h="1090721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Primer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Hiperparatiroidizm</a:t>
                      </a:r>
                      <a:r>
                        <a:rPr lang="tr-TR" dirty="0" smtClean="0"/>
                        <a:t> (veya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ektopik</a:t>
                      </a:r>
                      <a:r>
                        <a:rPr lang="tr-TR" baseline="0" dirty="0" smtClean="0"/>
                        <a:t> PTH salgısı)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Otonomik</a:t>
                      </a:r>
                      <a:r>
                        <a:rPr lang="tr-TR" dirty="0" smtClean="0"/>
                        <a:t> aşırı PTH üretimi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83901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Tümöre bağlı, PTH ilişkili protein (</a:t>
                      </a:r>
                      <a:r>
                        <a:rPr lang="tr-TR" dirty="0" err="1" smtClean="0"/>
                        <a:t>PTHrP</a:t>
                      </a:r>
                      <a:r>
                        <a:rPr lang="tr-TR" dirty="0" smtClean="0"/>
                        <a:t>) salgısı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PTH-</a:t>
                      </a:r>
                      <a:r>
                        <a:rPr lang="tr-TR" dirty="0" err="1" smtClean="0"/>
                        <a:t>related</a:t>
                      </a:r>
                      <a:r>
                        <a:rPr lang="tr-TR" dirty="0" smtClean="0"/>
                        <a:t> protein üretimi (PTH etkilerini taklit eder)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</a:txBody>
                  <a:tcPr/>
                </a:tc>
              </a:tr>
              <a:tr h="1090721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Osteolitik</a:t>
                      </a:r>
                      <a:r>
                        <a:rPr lang="tr-TR" dirty="0" smtClean="0"/>
                        <a:t> Kemik Tümörü (</a:t>
                      </a:r>
                      <a:r>
                        <a:rPr lang="tr-TR" dirty="0" err="1" smtClean="0"/>
                        <a:t>Multiple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Miyelom</a:t>
                      </a:r>
                      <a:r>
                        <a:rPr lang="tr-TR" dirty="0" smtClean="0"/>
                        <a:t> vb.)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Aşırı kemik </a:t>
                      </a:r>
                      <a:r>
                        <a:rPr lang="tr-TR" dirty="0" err="1" smtClean="0"/>
                        <a:t>rezorpsiyonu</a:t>
                      </a:r>
                      <a:r>
                        <a:rPr lang="tr-TR" dirty="0" smtClean="0"/>
                        <a:t> ve kana </a:t>
                      </a:r>
                      <a:r>
                        <a:rPr lang="tr-TR" dirty="0" err="1" smtClean="0"/>
                        <a:t>Ca</a:t>
                      </a:r>
                      <a:r>
                        <a:rPr lang="tr-TR" dirty="0" smtClean="0"/>
                        <a:t> ve P </a:t>
                      </a:r>
                      <a:r>
                        <a:rPr lang="tr-TR" dirty="0" err="1" smtClean="0"/>
                        <a:t>mobilizasyonu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</a:txBody>
                  <a:tcPr/>
                </a:tc>
              </a:tr>
              <a:tr h="58731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Kronik </a:t>
                      </a:r>
                      <a:r>
                        <a:rPr lang="tr-TR" dirty="0" err="1" smtClean="0"/>
                        <a:t>Renal</a:t>
                      </a:r>
                      <a:r>
                        <a:rPr lang="tr-TR" dirty="0" smtClean="0"/>
                        <a:t> Yetmezlik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1,25-(OH)</a:t>
                      </a:r>
                      <a:r>
                        <a:rPr lang="tr-TR" baseline="-25000" dirty="0" smtClean="0"/>
                        <a:t>2</a:t>
                      </a:r>
                      <a:r>
                        <a:rPr lang="tr-TR" dirty="0" smtClean="0"/>
                        <a:t>D↓</a:t>
                      </a:r>
                    </a:p>
                    <a:p>
                      <a:pPr algn="ctr"/>
                      <a:r>
                        <a:rPr lang="tr-TR" dirty="0" smtClean="0"/>
                        <a:t>GFR↓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N/↓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</a:tr>
              <a:tr h="58731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Vitamin D Eksikliği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Yetersiz güneşlenme ve diyet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N/↓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↓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↓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</a:tr>
              <a:tr h="587311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Paget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Artmış kaotik </a:t>
                      </a:r>
                      <a:r>
                        <a:rPr lang="tr-TR" dirty="0" err="1" smtClean="0"/>
                        <a:t>remodlling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↑↑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</a:tr>
              <a:tr h="67601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Osteoporoz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Azalmış kemik yoğunluğu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alkaline phosphatase bon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2088232"/>
                <a:gridCol w="15225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5400" dirty="0" smtClean="0"/>
                        <a:t>Fosfat</a:t>
                      </a:r>
                      <a:endParaRPr lang="tr-T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5400" dirty="0" smtClean="0"/>
                        <a:t>ALP</a:t>
                      </a:r>
                      <a:endParaRPr lang="tr-TR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err="1" smtClean="0"/>
                        <a:t>Hipoparatiroidi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5400" dirty="0" smtClean="0"/>
                        <a:t>↑</a:t>
                      </a:r>
                      <a:endParaRPr lang="tr-T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5400" dirty="0" smtClean="0"/>
                        <a:t>N</a:t>
                      </a:r>
                      <a:endParaRPr lang="tr-TR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D Vitamini Eksikliği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5400" dirty="0" smtClean="0"/>
                        <a:t>↓</a:t>
                      </a:r>
                      <a:endParaRPr lang="tr-TR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5400" dirty="0" smtClean="0"/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err="1" smtClean="0"/>
                        <a:t>Renal</a:t>
                      </a:r>
                      <a:r>
                        <a:rPr lang="tr-TR" sz="3600" dirty="0" smtClean="0"/>
                        <a:t> </a:t>
                      </a:r>
                      <a:r>
                        <a:rPr lang="tr-TR" sz="3600" dirty="0" err="1" smtClean="0"/>
                        <a:t>Osteodistrofi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5400" dirty="0" smtClean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5400" dirty="0" smtClean="0"/>
                        <a:t>↑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http://circres.ahajournals.org/content/108/12/1482/F1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24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1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0"/>
            <a:ext cx="7678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Serum Kalsiyum Ölçümü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Hemoliz</a:t>
            </a:r>
            <a:r>
              <a:rPr lang="tr-TR" dirty="0" smtClean="0"/>
              <a:t>, metoda bağlı olarak hem artışa hem de azalışa yol açabilir.</a:t>
            </a:r>
          </a:p>
          <a:p>
            <a:endParaRPr lang="tr-TR" dirty="0" smtClean="0"/>
          </a:p>
          <a:p>
            <a:r>
              <a:rPr lang="tr-TR" dirty="0" smtClean="0"/>
              <a:t>Tüpten tüpe aktarım (</a:t>
            </a:r>
            <a:r>
              <a:rPr lang="tr-TR" dirty="0" err="1" smtClean="0"/>
              <a:t>hemogram</a:t>
            </a:r>
            <a:r>
              <a:rPr lang="tr-TR" dirty="0" smtClean="0"/>
              <a:t> tüpünden biyokimya tüpüne) -&gt; EDTA </a:t>
            </a:r>
            <a:r>
              <a:rPr lang="tr-TR" dirty="0" err="1" smtClean="0"/>
              <a:t>Ca</a:t>
            </a:r>
            <a:r>
              <a:rPr lang="tr-TR" dirty="0" smtClean="0"/>
              <a:t> bağlar -&gt; düşük kalsiyum sonucu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İdrarda Kalsiyum Ölçümü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Kalsiyum tuzlarının </a:t>
            </a:r>
            <a:r>
              <a:rPr lang="tr-TR" dirty="0" err="1" smtClean="0"/>
              <a:t>presipitasyonunu</a:t>
            </a:r>
            <a:r>
              <a:rPr lang="tr-TR" dirty="0" smtClean="0"/>
              <a:t> (çökme) önlemek için</a:t>
            </a:r>
          </a:p>
          <a:p>
            <a:pPr lvl="1"/>
            <a:r>
              <a:rPr lang="tr-TR" dirty="0" smtClean="0"/>
              <a:t>Spot idrarda kalsiyum ölçümü için</a:t>
            </a:r>
          </a:p>
          <a:p>
            <a:pPr lvl="2"/>
            <a:r>
              <a:rPr lang="tr-TR" dirty="0" smtClean="0"/>
              <a:t>1-2 mL 6 M </a:t>
            </a:r>
            <a:r>
              <a:rPr lang="tr-TR" dirty="0" err="1" smtClean="0"/>
              <a:t>HCl</a:t>
            </a:r>
            <a:r>
              <a:rPr lang="tr-TR" dirty="0" smtClean="0"/>
              <a:t> ilave edilmeli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24 saatlik idrarda kalsiyum ölçümü için</a:t>
            </a:r>
          </a:p>
          <a:p>
            <a:pPr lvl="2"/>
            <a:r>
              <a:rPr lang="tr-TR" dirty="0" smtClean="0"/>
              <a:t>20-30 mL 6 M </a:t>
            </a:r>
            <a:r>
              <a:rPr lang="tr-TR" dirty="0" err="1" smtClean="0"/>
              <a:t>HCl</a:t>
            </a:r>
            <a:r>
              <a:rPr lang="tr-TR" dirty="0" smtClean="0"/>
              <a:t> ilave edilmeli</a:t>
            </a:r>
          </a:p>
          <a:p>
            <a:pPr lvl="2"/>
            <a:r>
              <a:rPr lang="tr-TR" dirty="0" smtClean="0"/>
              <a:t>Örnek toplandıktan sonra asit ilave etmek, </a:t>
            </a:r>
            <a:r>
              <a:rPr lang="tr-TR" dirty="0" err="1" smtClean="0"/>
              <a:t>presipite</a:t>
            </a:r>
            <a:r>
              <a:rPr lang="tr-TR" dirty="0" smtClean="0"/>
              <a:t> kalsiyum tuzlarını tamamen çözmez.</a:t>
            </a:r>
            <a:endParaRPr lang="tr-T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Normal Fizyoloji:</a:t>
            </a:r>
          </a:p>
          <a:p>
            <a:pPr lvl="1"/>
            <a:r>
              <a:rPr lang="tr-TR" dirty="0" smtClean="0"/>
              <a:t>https://www.youtube.com/watch?v=SWv-aY4RH3c</a:t>
            </a:r>
          </a:p>
          <a:p>
            <a:pPr lvl="1"/>
            <a:endParaRPr lang="tr-TR" dirty="0" smtClean="0"/>
          </a:p>
          <a:p>
            <a:r>
              <a:rPr lang="tr-TR" dirty="0" err="1" smtClean="0"/>
              <a:t>Hiperkalsemi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https://www.youtube.com/watch?v=qAeWKCXDniw</a:t>
            </a:r>
          </a:p>
          <a:p>
            <a:endParaRPr lang="tr-TR" dirty="0" smtClean="0"/>
          </a:p>
          <a:p>
            <a:r>
              <a:rPr lang="tr-TR" dirty="0" err="1" smtClean="0"/>
              <a:t>Hipokalsemi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https://www.youtube.com/watch?v=zgxvZ1XBOYY</a:t>
            </a:r>
          </a:p>
          <a:p>
            <a:endParaRPr lang="tr-TR" dirty="0" smtClean="0"/>
          </a:p>
          <a:p>
            <a:r>
              <a:rPr lang="tr-TR" dirty="0" err="1" smtClean="0"/>
              <a:t>Hiperfosfatemi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https://www.youtube.com/watch?v=GpE9aYw_YBw</a:t>
            </a:r>
          </a:p>
          <a:p>
            <a:endParaRPr lang="tr-TR" dirty="0" smtClean="0"/>
          </a:p>
          <a:p>
            <a:r>
              <a:rPr lang="tr-TR" dirty="0" err="1" smtClean="0"/>
              <a:t>Hipofosfatemi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https://www.youtube.com/watch?v=oWpFuB3NkCM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Magnezyum Bozuklukları:</a:t>
            </a:r>
          </a:p>
          <a:p>
            <a:pPr lvl="1"/>
            <a:r>
              <a:rPr lang="tr-TR" dirty="0" smtClean="0"/>
              <a:t>https://www.youtube.com/watch?v=L932sS20Tek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http://www.meduniwien.ac.at/pathophys/bone/RANKLO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14"/>
            <a:ext cx="9169259" cy="6853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2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2762</Words>
  <Application>Microsoft Office PowerPoint</Application>
  <PresentationFormat>Ekran Gösterisi (4:3)</PresentationFormat>
  <Paragraphs>567</Paragraphs>
  <Slides>84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84</vt:i4>
      </vt:variant>
    </vt:vector>
  </HeadingPairs>
  <TitlesOfParts>
    <vt:vector size="85" baseType="lpstr">
      <vt:lpstr>Ofis Teması</vt:lpstr>
      <vt:lpstr>Lokomotor Sistem Biyokimyası</vt:lpstr>
      <vt:lpstr>Slayt 2</vt:lpstr>
      <vt:lpstr>1. Kemiğin Yapısı ve Fonksiyonları 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2. Kalsiyum Metabolizması</vt:lpstr>
      <vt:lpstr>Slayt 13</vt:lpstr>
      <vt:lpstr>Hipokalsemi</vt:lpstr>
      <vt:lpstr>Hipokalsemi</vt:lpstr>
      <vt:lpstr>Slayt 16</vt:lpstr>
      <vt:lpstr>Hipokalsemi Sebepleri</vt:lpstr>
      <vt:lpstr>Hiperkalsemi</vt:lpstr>
      <vt:lpstr>Hiperkalsemi Sebepleri</vt:lpstr>
      <vt:lpstr>Hiperkalsemi Belirtileri</vt:lpstr>
      <vt:lpstr>3. Fosfat Metabolizması</vt:lpstr>
      <vt:lpstr>Hipofosfatemi Nedenleri</vt:lpstr>
      <vt:lpstr>Slayt 23</vt:lpstr>
      <vt:lpstr>Slayt 24</vt:lpstr>
      <vt:lpstr>Hiperfosfatemi</vt:lpstr>
      <vt:lpstr>4. Magnezyum Metabolizması</vt:lpstr>
      <vt:lpstr>Hipomagnezemi</vt:lpstr>
      <vt:lpstr>Slayt 28</vt:lpstr>
      <vt:lpstr>Hipermagnezemi</vt:lpstr>
      <vt:lpstr>5.a. Parathormon (PTH)</vt:lpstr>
      <vt:lpstr>Slayt 31</vt:lpstr>
      <vt:lpstr>Hipoparatiroidi</vt:lpstr>
      <vt:lpstr>Hipoparatiroidi</vt:lpstr>
      <vt:lpstr>Primer Hiperparatiroidi</vt:lpstr>
      <vt:lpstr>Slayt 35</vt:lpstr>
      <vt:lpstr>Laboratuvar</vt:lpstr>
      <vt:lpstr>***Önemli***</vt:lpstr>
      <vt:lpstr>5.b. D Vitamini</vt:lpstr>
      <vt:lpstr>Slayt 39</vt:lpstr>
      <vt:lpstr>Slayt 40</vt:lpstr>
      <vt:lpstr>Slayt 41</vt:lpstr>
      <vt:lpstr>Slayt 42</vt:lpstr>
      <vt:lpstr>Slayt 43</vt:lpstr>
      <vt:lpstr>Solaryum</vt:lpstr>
      <vt:lpstr>Slayt 45</vt:lpstr>
      <vt:lpstr>Slayt 46</vt:lpstr>
      <vt:lpstr>Güneş girmeyen eve, doktor girer!</vt:lpstr>
      <vt:lpstr>Slayt 48</vt:lpstr>
      <vt:lpstr>6. Kemik Yapım ve Yıkım Belirteçleri</vt:lpstr>
      <vt:lpstr>Kemik Yapımı</vt:lpstr>
      <vt:lpstr>Yapım Belirteçleri</vt:lpstr>
      <vt:lpstr>Kemiğe Spesifik Alkalen Fosfataz</vt:lpstr>
      <vt:lpstr>Slayt 53</vt:lpstr>
      <vt:lpstr>Tip I Prokollajenin Propeptitleri</vt:lpstr>
      <vt:lpstr>Slayt 55</vt:lpstr>
      <vt:lpstr>Osteokalsin</vt:lpstr>
      <vt:lpstr>Kemik Yıkımı</vt:lpstr>
      <vt:lpstr>Yıkım Belirteçleri</vt:lpstr>
      <vt:lpstr>Kollajenin Yıkım Ürünleri</vt:lpstr>
      <vt:lpstr>Slayt 60</vt:lpstr>
      <vt:lpstr>Slayt 61</vt:lpstr>
      <vt:lpstr>Slayt 62</vt:lpstr>
      <vt:lpstr>7. Kemiği İlgilendiren Hastalıklara Biyokimyasal Bakış ve LaboratuvarTestlerinin Yorumlanması</vt:lpstr>
      <vt:lpstr>Slayt 64</vt:lpstr>
      <vt:lpstr>Osteopeni/Osteoporoz</vt:lpstr>
      <vt:lpstr>Rikets/Osteomalazi</vt:lpstr>
      <vt:lpstr>Slayt 67</vt:lpstr>
      <vt:lpstr>Renal Osteodistrofi</vt:lpstr>
      <vt:lpstr>Slayt 69</vt:lpstr>
      <vt:lpstr>Slayt 70</vt:lpstr>
      <vt:lpstr>Slayt 71</vt:lpstr>
      <vt:lpstr>Slayt 72</vt:lpstr>
      <vt:lpstr>Slayt 73</vt:lpstr>
      <vt:lpstr>Tümöre Bağlı Hiperkalsemi</vt:lpstr>
      <vt:lpstr>Slayt 75</vt:lpstr>
      <vt:lpstr>Konuyla İlişkili Biyokimyasal Testlerin Yorumlanması (ÖNEMLİ)</vt:lpstr>
      <vt:lpstr>Slayt 77</vt:lpstr>
      <vt:lpstr>Slayt 78</vt:lpstr>
      <vt:lpstr>Slayt 79</vt:lpstr>
      <vt:lpstr>Slayt 80</vt:lpstr>
      <vt:lpstr>Slayt 81</vt:lpstr>
      <vt:lpstr>Serum Kalsiyum Ölçümü</vt:lpstr>
      <vt:lpstr>İdrarda Kalsiyum Ölçümü</vt:lpstr>
      <vt:lpstr>Slayt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Lokomotor Sistem Biyokimyası</dc:title>
  <dc:creator>ToshibaPC</dc:creator>
  <cp:lastModifiedBy>kaüfatih-tıp</cp:lastModifiedBy>
  <cp:revision>286</cp:revision>
  <dcterms:created xsi:type="dcterms:W3CDTF">2016-05-16T19:42:50Z</dcterms:created>
  <dcterms:modified xsi:type="dcterms:W3CDTF">2019-05-28T07:20:42Z</dcterms:modified>
</cp:coreProperties>
</file>