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  <p:sldId id="261" r:id="rId7"/>
    <p:sldId id="263" r:id="rId8"/>
    <p:sldId id="265" r:id="rId9"/>
    <p:sldId id="26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26.09.2020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26.09.2020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26.09.2020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26.09.2020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26.09.2020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26.09.2020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</a:lstStyle>
          <a:p>
            <a:fld id="{D9F75050-0E15-4C5B-92B0-66D068882F1F}" type="datetimeFigureOut">
              <a:rPr lang="tr-TR" smtClean="0"/>
              <a:pPr/>
              <a:t>26.09.2020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omic Sans M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Modüler ve Entegre Sistemler</a:t>
            </a:r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Modüler Sistem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smtClean="0"/>
              <a:t>Modüler sistem standart boyut ve ara yüze sahip birden fazla analitik modülün birbirine bağlanması ile oluşturulan sistemdir</a:t>
            </a:r>
            <a:r>
              <a:rPr lang="tr-TR" smtClean="0"/>
              <a:t>. </a:t>
            </a:r>
            <a:endParaRPr lang="tr-TR" smtClean="0"/>
          </a:p>
          <a:p>
            <a:endParaRPr lang="tr-TR" smtClean="0"/>
          </a:p>
          <a:p>
            <a:r>
              <a:rPr lang="tr-TR" smtClean="0"/>
              <a:t>Modüler </a:t>
            </a:r>
            <a:r>
              <a:rPr lang="tr-TR" smtClean="0"/>
              <a:t>sistem, bir kontrol ünitesi, bir ana ünite ve birden fazla analitik modül içerir</a:t>
            </a:r>
            <a:r>
              <a:rPr lang="tr-TR" smtClean="0"/>
              <a:t>. </a:t>
            </a:r>
            <a:endParaRPr lang="tr-TR" smtClean="0"/>
          </a:p>
          <a:p>
            <a:pPr lvl="1"/>
            <a:r>
              <a:rPr lang="tr-TR" smtClean="0"/>
              <a:t>Kontrol </a:t>
            </a:r>
            <a:r>
              <a:rPr lang="tr-TR" smtClean="0"/>
              <a:t>ünitesi bir bilgisayardır (PC); tek bir noktadan tüm sistemin kontrol edilmesini sağlar</a:t>
            </a:r>
            <a:r>
              <a:rPr lang="tr-TR" smtClean="0"/>
              <a:t>. </a:t>
            </a:r>
            <a:endParaRPr lang="tr-TR" smtClean="0"/>
          </a:p>
          <a:p>
            <a:pPr lvl="1"/>
            <a:r>
              <a:rPr lang="tr-TR" smtClean="0"/>
              <a:t>Ana </a:t>
            </a:r>
            <a:r>
              <a:rPr lang="tr-TR" smtClean="0"/>
              <a:t>ünite ise örnek yükleme, boşaltma </a:t>
            </a:r>
            <a:r>
              <a:rPr lang="tr-TR" smtClean="0"/>
              <a:t>ve </a:t>
            </a:r>
            <a:r>
              <a:rPr lang="tr-TR" smtClean="0"/>
              <a:t>re-run </a:t>
            </a:r>
            <a:r>
              <a:rPr lang="tr-TR" smtClean="0"/>
              <a:t>işlevleri için transport edici kısımdır</a:t>
            </a:r>
            <a:r>
              <a:rPr lang="tr-TR" smtClean="0"/>
              <a:t>. </a:t>
            </a:r>
            <a:endParaRPr lang="tr-TR" smtClean="0"/>
          </a:p>
          <a:p>
            <a:pPr lvl="1"/>
            <a:r>
              <a:rPr lang="tr-TR" smtClean="0"/>
              <a:t>Modüler </a:t>
            </a:r>
            <a:r>
              <a:rPr lang="tr-TR" smtClean="0"/>
              <a:t>sistem tek bir analizör gibi çalışır; dolayısıyla tek bir cihaz olarak kabul edilebilir (KİK Kararı</a:t>
            </a:r>
            <a:r>
              <a:rPr lang="tr-TR" smtClean="0"/>
              <a:t>). </a:t>
            </a:r>
            <a:endParaRPr lang="tr-TR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Örnek-1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84784"/>
          </a:xfrm>
        </p:spPr>
        <p:txBody>
          <a:bodyPr>
            <a:normAutofit/>
          </a:bodyPr>
          <a:lstStyle/>
          <a:p>
            <a:r>
              <a:rPr lang="tr-TR" smtClean="0"/>
              <a:t>Klinik kimya </a:t>
            </a:r>
            <a:r>
              <a:rPr lang="tr-TR" smtClean="0"/>
              <a:t>laboratuvarlarında kullanılan </a:t>
            </a:r>
            <a:r>
              <a:rPr lang="tr-TR" smtClean="0"/>
              <a:t>Cobas </a:t>
            </a:r>
            <a:r>
              <a:rPr lang="tr-TR" smtClean="0"/>
              <a:t>c 501 </a:t>
            </a:r>
            <a:r>
              <a:rPr lang="tr-TR" smtClean="0"/>
              <a:t>modülünün iki tanesi ile modüler bir sistem </a:t>
            </a:r>
            <a:r>
              <a:rPr lang="tr-TR" smtClean="0"/>
              <a:t>kurulabilir</a:t>
            </a:r>
            <a:r>
              <a:rPr lang="tr-TR" smtClean="0"/>
              <a:t>:</a:t>
            </a:r>
            <a:endParaRPr lang="tr-TR" smtClean="0"/>
          </a:p>
        </p:txBody>
      </p:sp>
      <p:pic>
        <p:nvPicPr>
          <p:cNvPr id="4" name="3 Resim" descr="4232"/>
          <p:cNvPicPr/>
          <p:nvPr/>
        </p:nvPicPr>
        <p:blipFill>
          <a:blip r:embed="rId2" cstate="print"/>
          <a:srcRect l="8333" t="81574" r="7143" b="5478"/>
          <a:stretch>
            <a:fillRect/>
          </a:stretch>
        </p:blipFill>
        <p:spPr bwMode="auto">
          <a:xfrm>
            <a:off x="0" y="3356992"/>
            <a:ext cx="9144000" cy="3501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tr-TR" smtClean="0"/>
              <a:t>Örnek-2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08721"/>
            <a:ext cx="8229600" cy="1656184"/>
          </a:xfrm>
        </p:spPr>
        <p:txBody>
          <a:bodyPr>
            <a:normAutofit/>
          </a:bodyPr>
          <a:lstStyle/>
          <a:p>
            <a:r>
              <a:rPr lang="tr-TR" smtClean="0"/>
              <a:t>Hormon laboratuvarlarında kullanılan Cobas </a:t>
            </a:r>
            <a:r>
              <a:rPr lang="tr-TR" smtClean="0"/>
              <a:t>e </a:t>
            </a:r>
            <a:r>
              <a:rPr lang="tr-TR" smtClean="0"/>
              <a:t>601 </a:t>
            </a:r>
            <a:r>
              <a:rPr lang="tr-TR" smtClean="0"/>
              <a:t>modülünün iki tanesi ile modüler bir sistem kurulabilir: </a:t>
            </a:r>
            <a:endParaRPr lang="tr-TR" smtClean="0"/>
          </a:p>
        </p:txBody>
      </p:sp>
      <p:pic>
        <p:nvPicPr>
          <p:cNvPr id="4" name="3 Resim" descr="4232"/>
          <p:cNvPicPr/>
          <p:nvPr/>
        </p:nvPicPr>
        <p:blipFill>
          <a:blip r:embed="rId2" cstate="print"/>
          <a:srcRect l="24656" t="1819" r="24662" b="85081"/>
          <a:stretch>
            <a:fillRect/>
          </a:stretch>
        </p:blipFill>
        <p:spPr bwMode="auto">
          <a:xfrm>
            <a:off x="3959424" y="2924944"/>
            <a:ext cx="5184576" cy="3933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Resim" descr="4232"/>
          <p:cNvPicPr/>
          <p:nvPr/>
        </p:nvPicPr>
        <p:blipFill>
          <a:blip r:embed="rId2" cstate="print"/>
          <a:srcRect l="9312" t="42223" r="56696" b="44744"/>
          <a:stretch>
            <a:fillRect/>
          </a:stretch>
        </p:blipFill>
        <p:spPr bwMode="auto">
          <a:xfrm>
            <a:off x="0" y="3212976"/>
            <a:ext cx="3491880" cy="3645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76664"/>
          </a:xfrm>
        </p:spPr>
        <p:txBody>
          <a:bodyPr>
            <a:normAutofit fontScale="92500"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tr-TR" smtClean="0"/>
              <a:t>Modüler </a:t>
            </a:r>
            <a:r>
              <a:rPr lang="tr-TR" smtClean="0"/>
              <a:t>sistem, </a:t>
            </a:r>
            <a:r>
              <a:rPr lang="tr-TR" smtClean="0"/>
              <a:t>-acil girişi hariç- </a:t>
            </a:r>
            <a:r>
              <a:rPr lang="tr-TR" smtClean="0"/>
              <a:t>numunenin tek </a:t>
            </a:r>
            <a:r>
              <a:rPr lang="tr-TR" smtClean="0"/>
              <a:t>yerden verildiği, çalışılıp işi biten numune tüpünün tek yerden alındığı, tek bilgisayardan yönetilen bir analizördür</a:t>
            </a:r>
            <a:r>
              <a:rPr lang="tr-TR" smtClean="0"/>
              <a:t>. </a:t>
            </a:r>
            <a:endParaRPr lang="tr-TR" smtClean="0"/>
          </a:p>
          <a:p>
            <a:pPr marL="342900" lvl="1" indent="-342900">
              <a:buFont typeface="Arial" pitchFamily="34" charset="0"/>
              <a:buChar char="•"/>
            </a:pPr>
            <a:endParaRPr lang="tr-TR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tr-TR" smtClean="0"/>
              <a:t>Modüler sistemin avantajları; </a:t>
            </a:r>
            <a:r>
              <a:rPr lang="tr-TR" smtClean="0"/>
              <a:t>bir modülde teknik bir sorun meydana geldiğinde diğeri ile düşük hızda çalışmaya </a:t>
            </a:r>
            <a:r>
              <a:rPr lang="tr-TR" smtClean="0"/>
              <a:t>devam </a:t>
            </a:r>
            <a:r>
              <a:rPr lang="tr-TR" smtClean="0"/>
              <a:t>edilebilmesi ve her </a:t>
            </a:r>
            <a:r>
              <a:rPr lang="tr-TR" smtClean="0"/>
              <a:t>bir modül için test dağıtımı yapılarak saatlik </a:t>
            </a:r>
            <a:r>
              <a:rPr lang="tr-TR" smtClean="0"/>
              <a:t>test </a:t>
            </a:r>
            <a:r>
              <a:rPr lang="tr-TR" smtClean="0"/>
              <a:t>hızının artırılabilmesidir. 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tr-TR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tr-TR" smtClean="0"/>
              <a:t>Modüler </a:t>
            </a:r>
            <a:r>
              <a:rPr lang="tr-TR" smtClean="0"/>
              <a:t>sistemin </a:t>
            </a:r>
            <a:r>
              <a:rPr lang="tr-TR" smtClean="0"/>
              <a:t>dezavantajı; her </a:t>
            </a:r>
            <a:r>
              <a:rPr lang="tr-TR" smtClean="0"/>
              <a:t>bir modül için ayrı ayrı kalibrasyon ve iç kalite kontrol çalışmalarının </a:t>
            </a:r>
            <a:r>
              <a:rPr lang="tr-TR" smtClean="0"/>
              <a:t>yapılması </a:t>
            </a:r>
            <a:r>
              <a:rPr lang="tr-TR" smtClean="0"/>
              <a:t>ve bunun tek cihaza göre </a:t>
            </a:r>
            <a:r>
              <a:rPr lang="tr-TR" smtClean="0"/>
              <a:t>zaman ve maliyet kaybına </a:t>
            </a:r>
            <a:r>
              <a:rPr lang="tr-TR" smtClean="0"/>
              <a:t>yol </a:t>
            </a:r>
            <a:r>
              <a:rPr lang="tr-TR" smtClean="0"/>
              <a:t>açmasıdır.</a:t>
            </a:r>
            <a:endParaRPr lang="tr-TR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Entegre Sistem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 fontScale="77500" lnSpcReduction="20000"/>
          </a:bodyPr>
          <a:lstStyle/>
          <a:p>
            <a:r>
              <a:rPr lang="tr-TR" smtClean="0"/>
              <a:t>Entegre </a:t>
            </a:r>
            <a:r>
              <a:rPr lang="tr-TR" smtClean="0"/>
              <a:t>sistem </a:t>
            </a:r>
            <a:r>
              <a:rPr lang="tr-TR" smtClean="0"/>
              <a:t>birden </a:t>
            </a:r>
            <a:r>
              <a:rPr lang="tr-TR" smtClean="0"/>
              <a:t>fazla </a:t>
            </a:r>
            <a:r>
              <a:rPr lang="tr-TR" smtClean="0"/>
              <a:t>türde analitik </a:t>
            </a:r>
            <a:r>
              <a:rPr lang="tr-TR" smtClean="0"/>
              <a:t>modülün </a:t>
            </a:r>
            <a:r>
              <a:rPr lang="tr-TR" smtClean="0"/>
              <a:t>(mesela klinik kimya ve hormon modüllerinin) birbirine </a:t>
            </a:r>
            <a:r>
              <a:rPr lang="tr-TR" smtClean="0"/>
              <a:t>bağlanması ile oluşturulan </a:t>
            </a:r>
            <a:r>
              <a:rPr lang="tr-TR" smtClean="0"/>
              <a:t>sistemdir</a:t>
            </a:r>
            <a:r>
              <a:rPr lang="tr-TR" smtClean="0"/>
              <a:t>.</a:t>
            </a:r>
          </a:p>
          <a:p>
            <a:endParaRPr lang="tr-TR" smtClean="0"/>
          </a:p>
          <a:p>
            <a:r>
              <a:rPr lang="tr-TR" smtClean="0"/>
              <a:t>Entegre </a:t>
            </a:r>
            <a:r>
              <a:rPr lang="tr-TR" smtClean="0"/>
              <a:t>sistemin avantajları: </a:t>
            </a:r>
          </a:p>
          <a:p>
            <a:pPr lvl="1"/>
            <a:r>
              <a:rPr lang="tr-TR" smtClean="0"/>
              <a:t>Biyokimya </a:t>
            </a:r>
            <a:r>
              <a:rPr lang="tr-TR" smtClean="0"/>
              <a:t>ve </a:t>
            </a:r>
            <a:r>
              <a:rPr lang="tr-TR" smtClean="0"/>
              <a:t>hormon </a:t>
            </a:r>
            <a:r>
              <a:rPr lang="tr-TR" smtClean="0"/>
              <a:t>testleri </a:t>
            </a:r>
            <a:r>
              <a:rPr lang="tr-TR" smtClean="0"/>
              <a:t>tek </a:t>
            </a:r>
            <a:r>
              <a:rPr lang="tr-TR" smtClean="0"/>
              <a:t>tüpten </a:t>
            </a:r>
            <a:r>
              <a:rPr lang="tr-TR" smtClean="0"/>
              <a:t>çalışılabilir.</a:t>
            </a:r>
          </a:p>
          <a:p>
            <a:pPr lvl="2"/>
            <a:r>
              <a:rPr lang="tr-TR" smtClean="0"/>
              <a:t>Kullanılan tüp </a:t>
            </a:r>
            <a:r>
              <a:rPr lang="tr-TR" smtClean="0"/>
              <a:t>sayısı azalacağından birim test </a:t>
            </a:r>
            <a:r>
              <a:rPr lang="tr-TR" smtClean="0"/>
              <a:t>maliyeti </a:t>
            </a:r>
            <a:r>
              <a:rPr lang="tr-TR" smtClean="0"/>
              <a:t>düşer.</a:t>
            </a:r>
          </a:p>
          <a:p>
            <a:pPr lvl="2"/>
            <a:r>
              <a:rPr lang="tr-TR" smtClean="0"/>
              <a:t>Kan </a:t>
            </a:r>
            <a:r>
              <a:rPr lang="tr-TR" smtClean="0"/>
              <a:t>alma hizmetlerinde çalışan personelin </a:t>
            </a:r>
            <a:r>
              <a:rPr lang="tr-TR" smtClean="0"/>
              <a:t>iş </a:t>
            </a:r>
            <a:r>
              <a:rPr lang="tr-TR" smtClean="0"/>
              <a:t>yükü azalmış olur.</a:t>
            </a:r>
          </a:p>
          <a:p>
            <a:pPr lvl="2"/>
            <a:r>
              <a:rPr lang="tr-TR" smtClean="0"/>
              <a:t>Eksik </a:t>
            </a:r>
            <a:r>
              <a:rPr lang="tr-TR" smtClean="0"/>
              <a:t>tüp alınması ve </a:t>
            </a:r>
            <a:r>
              <a:rPr lang="tr-TR" smtClean="0"/>
              <a:t>barkodlama </a:t>
            </a:r>
            <a:r>
              <a:rPr lang="tr-TR" smtClean="0"/>
              <a:t>hataları gibi sorunlar daha az yaşanabilir. </a:t>
            </a:r>
          </a:p>
          <a:p>
            <a:pPr lvl="2"/>
            <a:r>
              <a:rPr lang="tr-TR" smtClean="0"/>
              <a:t>Santrifüj süresi ve böylece sonuç verme süresi kısalabilir.</a:t>
            </a:r>
          </a:p>
          <a:p>
            <a:pPr lvl="2"/>
            <a:r>
              <a:rPr lang="tr-TR" smtClean="0"/>
              <a:t>Laboratuvar personelinin </a:t>
            </a:r>
            <a:r>
              <a:rPr lang="tr-TR" smtClean="0"/>
              <a:t>iş </a:t>
            </a:r>
            <a:r>
              <a:rPr lang="tr-TR" smtClean="0"/>
              <a:t>yükü </a:t>
            </a:r>
            <a:r>
              <a:rPr lang="tr-TR" smtClean="0"/>
              <a:t>azalır.</a:t>
            </a:r>
          </a:p>
          <a:p>
            <a:r>
              <a:rPr lang="tr-TR" smtClean="0"/>
              <a:t>Entegre </a:t>
            </a:r>
            <a:r>
              <a:rPr lang="tr-TR" smtClean="0"/>
              <a:t>sistemin </a:t>
            </a:r>
            <a:r>
              <a:rPr lang="tr-TR" smtClean="0"/>
              <a:t>dezavantajı:</a:t>
            </a:r>
          </a:p>
          <a:p>
            <a:pPr lvl="1"/>
            <a:r>
              <a:rPr lang="tr-TR" smtClean="0"/>
              <a:t>Numune yükleme ve transportuyla ilgili problemler nedeniyle her iki analiz süreci birlikte aksayabilir.</a:t>
            </a:r>
            <a:endParaRPr lang="tr-TR" smtClean="0"/>
          </a:p>
          <a:p>
            <a:endParaRPr lang="tr-TR" smtClean="0"/>
          </a:p>
          <a:p>
            <a:endParaRPr lang="tr-TR" smtClean="0"/>
          </a:p>
          <a:p>
            <a:endParaRPr lang="tr-TR" smtClean="0"/>
          </a:p>
          <a:p>
            <a:pPr>
              <a:buNone/>
            </a:pPr>
            <a:endParaRPr lang="tr-TR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836712"/>
          </a:xfrm>
        </p:spPr>
        <p:txBody>
          <a:bodyPr>
            <a:normAutofit/>
          </a:bodyPr>
          <a:lstStyle/>
          <a:p>
            <a:r>
              <a:rPr lang="tr-TR" sz="2400" b="1" smtClean="0"/>
              <a:t>Örnek-1:</a:t>
            </a:r>
            <a:br>
              <a:rPr lang="tr-TR" sz="2400" b="1" smtClean="0"/>
            </a:br>
            <a:r>
              <a:rPr lang="tr-TR" sz="2400" b="1" smtClean="0"/>
              <a:t>ARCHITECT </a:t>
            </a:r>
            <a:r>
              <a:rPr lang="tr-TR" sz="2400" b="1" i="1" smtClean="0"/>
              <a:t>ci </a:t>
            </a:r>
            <a:r>
              <a:rPr lang="tr-TR" sz="2400" b="1" smtClean="0"/>
              <a:t>8200</a:t>
            </a:r>
            <a:endParaRPr lang="tr-TR" sz="2400" b="1"/>
          </a:p>
        </p:txBody>
      </p:sp>
      <p:pic>
        <p:nvPicPr>
          <p:cNvPr id="6" name="5 Resim"/>
          <p:cNvPicPr/>
          <p:nvPr/>
        </p:nvPicPr>
        <p:blipFill>
          <a:blip r:embed="rId2" cstate="print"/>
          <a:srcRect l="1983" t="38449" r="3471" b="22594"/>
          <a:stretch>
            <a:fillRect/>
          </a:stretch>
        </p:blipFill>
        <p:spPr bwMode="auto">
          <a:xfrm>
            <a:off x="0" y="1268760"/>
            <a:ext cx="9144000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 fontScale="90000"/>
          </a:bodyPr>
          <a:lstStyle/>
          <a:p>
            <a:r>
              <a:rPr lang="tr-TR" sz="2400" b="1" smtClean="0"/>
              <a:t>Örnek-2: </a:t>
            </a:r>
            <a:br>
              <a:rPr lang="tr-TR" sz="2400" b="1" smtClean="0"/>
            </a:br>
            <a:r>
              <a:rPr lang="tr-TR" sz="2400" b="1" smtClean="0"/>
              <a:t>ARCHITECT </a:t>
            </a:r>
            <a:r>
              <a:rPr lang="tr-TR" sz="2400" b="1" i="1" smtClean="0"/>
              <a:t>ci </a:t>
            </a:r>
            <a:r>
              <a:rPr lang="tr-TR" sz="2400" b="1" smtClean="0"/>
              <a:t>16200</a:t>
            </a:r>
            <a:endParaRPr lang="tr-TR" sz="2400" b="1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438" t="2793" r="3693"/>
          <a:stretch>
            <a:fillRect/>
          </a:stretch>
        </p:blipFill>
        <p:spPr bwMode="auto">
          <a:xfrm>
            <a:off x="-4524" y="836712"/>
            <a:ext cx="9148524" cy="602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64096"/>
          </a:xfrm>
        </p:spPr>
        <p:txBody>
          <a:bodyPr>
            <a:noAutofit/>
          </a:bodyPr>
          <a:lstStyle/>
          <a:p>
            <a:r>
              <a:rPr lang="tr-TR" sz="2400" b="1" smtClean="0"/>
              <a:t>Örnek-3:</a:t>
            </a:r>
            <a:br>
              <a:rPr lang="tr-TR" sz="2400" b="1" smtClean="0"/>
            </a:br>
            <a:r>
              <a:rPr lang="tr-TR" sz="2400" b="1" smtClean="0"/>
              <a:t>Roche Entegre Sistemleri</a:t>
            </a:r>
            <a:endParaRPr lang="tr-TR" sz="2400" b="1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60848"/>
            <a:ext cx="9144000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Metin kutusu"/>
          <p:cNvSpPr txBox="1"/>
          <p:nvPr/>
        </p:nvSpPr>
        <p:spPr>
          <a:xfrm>
            <a:off x="1619672" y="5373216"/>
            <a:ext cx="56166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smtClean="0"/>
              <a:t>c</a:t>
            </a:r>
            <a:r>
              <a:rPr lang="tr-TR" sz="2400" b="1" smtClean="0"/>
              <a:t>: </a:t>
            </a:r>
            <a:r>
              <a:rPr lang="tr-TR" sz="2400" b="1" smtClean="0"/>
              <a:t>Cobas c </a:t>
            </a:r>
            <a:r>
              <a:rPr lang="tr-TR" sz="2400" b="1" smtClean="0"/>
              <a:t>501 Klinik </a:t>
            </a:r>
            <a:r>
              <a:rPr lang="tr-TR" sz="2400" b="1" smtClean="0"/>
              <a:t>Kimya Analizörü</a:t>
            </a:r>
          </a:p>
          <a:p>
            <a:pPr algn="ctr"/>
            <a:r>
              <a:rPr lang="tr-TR" sz="2400" b="1" smtClean="0"/>
              <a:t>e: </a:t>
            </a:r>
            <a:r>
              <a:rPr lang="tr-TR" sz="2400" b="1" smtClean="0"/>
              <a:t>Cobas e </a:t>
            </a:r>
            <a:r>
              <a:rPr lang="tr-TR" sz="2400" b="1" smtClean="0"/>
              <a:t>601 </a:t>
            </a:r>
            <a:r>
              <a:rPr lang="tr-TR" sz="2400" b="1" smtClean="0"/>
              <a:t>İmmunokimya Analizörü</a:t>
            </a:r>
            <a:endParaRPr lang="tr-TR" sz="2400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331</Words>
  <Application>Microsoft Office PowerPoint</Application>
  <PresentationFormat>Ekran Gösterisi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Modüler ve Entegre Sistemler</vt:lpstr>
      <vt:lpstr>Modüler Sistem</vt:lpstr>
      <vt:lpstr>Örnek-1</vt:lpstr>
      <vt:lpstr>Örnek-2</vt:lpstr>
      <vt:lpstr>Slayt 5</vt:lpstr>
      <vt:lpstr>Entegre Sistem</vt:lpstr>
      <vt:lpstr>Örnek-1: ARCHITECT ci 8200</vt:lpstr>
      <vt:lpstr>Örnek-2:  ARCHITECT ci 16200</vt:lpstr>
      <vt:lpstr>Örnek-3: Roche Entegre Sistemleri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Parathormon Ölçümü</dc:title>
  <dc:creator>kaüfatih-tıp</dc:creator>
  <cp:lastModifiedBy>kaüfatih-tıp</cp:lastModifiedBy>
  <cp:revision>20</cp:revision>
  <dcterms:created xsi:type="dcterms:W3CDTF">2020-09-25T13:10:34Z</dcterms:created>
  <dcterms:modified xsi:type="dcterms:W3CDTF">2020-09-25T23:44:37Z</dcterms:modified>
</cp:coreProperties>
</file>