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1" r:id="rId4"/>
    <p:sldId id="332" r:id="rId5"/>
    <p:sldId id="409" r:id="rId6"/>
    <p:sldId id="317" r:id="rId7"/>
    <p:sldId id="333" r:id="rId8"/>
    <p:sldId id="316" r:id="rId9"/>
    <p:sldId id="315" r:id="rId10"/>
    <p:sldId id="410" r:id="rId11"/>
    <p:sldId id="334" r:id="rId12"/>
    <p:sldId id="319" r:id="rId13"/>
    <p:sldId id="328" r:id="rId14"/>
    <p:sldId id="326" r:id="rId15"/>
    <p:sldId id="337" r:id="rId16"/>
    <p:sldId id="320" r:id="rId17"/>
    <p:sldId id="323" r:id="rId18"/>
    <p:sldId id="324" r:id="rId19"/>
    <p:sldId id="327" r:id="rId20"/>
    <p:sldId id="325" r:id="rId21"/>
    <p:sldId id="399" r:id="rId22"/>
    <p:sldId id="339" r:id="rId23"/>
    <p:sldId id="338" r:id="rId24"/>
    <p:sldId id="322" r:id="rId25"/>
    <p:sldId id="329" r:id="rId26"/>
    <p:sldId id="406" r:id="rId27"/>
    <p:sldId id="411" r:id="rId28"/>
    <p:sldId id="343" r:id="rId29"/>
    <p:sldId id="375" r:id="rId30"/>
    <p:sldId id="347" r:id="rId31"/>
    <p:sldId id="368" r:id="rId32"/>
    <p:sldId id="348" r:id="rId33"/>
    <p:sldId id="369" r:id="rId34"/>
    <p:sldId id="372" r:id="rId35"/>
    <p:sldId id="365" r:id="rId36"/>
    <p:sldId id="374" r:id="rId37"/>
    <p:sldId id="412" r:id="rId38"/>
    <p:sldId id="350" r:id="rId39"/>
    <p:sldId id="351" r:id="rId40"/>
    <p:sldId id="370" r:id="rId41"/>
    <p:sldId id="373" r:id="rId42"/>
    <p:sldId id="352" r:id="rId43"/>
    <p:sldId id="376" r:id="rId44"/>
    <p:sldId id="353" r:id="rId45"/>
    <p:sldId id="377" r:id="rId46"/>
    <p:sldId id="396" r:id="rId47"/>
    <p:sldId id="414" r:id="rId48"/>
    <p:sldId id="381" r:id="rId49"/>
    <p:sldId id="386" r:id="rId50"/>
    <p:sldId id="387" r:id="rId51"/>
    <p:sldId id="413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20.11.2016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20.11.2016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Biyolojik </a:t>
            </a:r>
            <a:r>
              <a:rPr lang="tr-TR" dirty="0" err="1" smtClean="0"/>
              <a:t>Membranların</a:t>
            </a:r>
            <a:r>
              <a:rPr lang="tr-TR" dirty="0" smtClean="0"/>
              <a:t> </a:t>
            </a:r>
            <a:r>
              <a:rPr lang="tr-TR" dirty="0" smtClean="0"/>
              <a:t>Yapısı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phospholipid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7867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2665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Fosfolipit</a:t>
            </a:r>
            <a:r>
              <a:rPr lang="tr-TR" dirty="0" smtClean="0"/>
              <a:t> Bileşenleri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Yağ Asidi: R-COOH</a:t>
            </a:r>
          </a:p>
          <a:p>
            <a:pPr lvl="1"/>
            <a:r>
              <a:rPr lang="tr-TR" dirty="0" smtClean="0"/>
              <a:t>Hidrokarbon zinciri + karboksilik asit</a:t>
            </a:r>
            <a:endParaRPr lang="tr-TR" dirty="0"/>
          </a:p>
        </p:txBody>
      </p:sp>
      <p:pic>
        <p:nvPicPr>
          <p:cNvPr id="76802" name="Picture 2" descr="https://courses.washington.edu/conj/membrane/fattyac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5358896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cis</a:t>
            </a:r>
            <a:r>
              <a:rPr lang="tr-TR" dirty="0" smtClean="0"/>
              <a:t>- konumundaki çift bağlar, yağ asidi zincirinde bükülmelere neden olur.</a:t>
            </a:r>
          </a:p>
          <a:p>
            <a:endParaRPr lang="tr-TR" dirty="0" smtClean="0"/>
          </a:p>
          <a:p>
            <a:r>
              <a:rPr lang="tr-TR" dirty="0" err="1" smtClean="0"/>
              <a:t>Fosfolipitlerin</a:t>
            </a:r>
            <a:r>
              <a:rPr lang="tr-TR" dirty="0" smtClean="0"/>
              <a:t> kuyruk kısımlarındaki çift bağların yarattığı bükülmeler, </a:t>
            </a:r>
            <a:r>
              <a:rPr lang="tr-TR" dirty="0" err="1" smtClean="0"/>
              <a:t>membrana</a:t>
            </a:r>
            <a:r>
              <a:rPr lang="tr-TR" dirty="0" smtClean="0"/>
              <a:t> akışkanlık kazandırır.</a:t>
            </a:r>
          </a:p>
          <a:p>
            <a:endParaRPr lang="tr-TR" dirty="0" smtClean="0"/>
          </a:p>
          <a:p>
            <a:r>
              <a:rPr lang="tr-TR" dirty="0" smtClean="0"/>
              <a:t>Yağ asitlerinde,</a:t>
            </a:r>
          </a:p>
          <a:p>
            <a:endParaRPr lang="tr-TR" dirty="0" smtClean="0"/>
          </a:p>
          <a:p>
            <a:pPr lvl="1"/>
            <a:r>
              <a:rPr lang="tr-TR" b="1" dirty="0" smtClean="0"/>
              <a:t>Çift bağların sayısı arttıkça; akışkanlık artar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pPr lvl="1"/>
            <a:r>
              <a:rPr lang="tr-TR" b="1" dirty="0" smtClean="0"/>
              <a:t>Zincir uzunluğu arttıkça, akışkanlık azalır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28" y="1268760"/>
            <a:ext cx="91308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r="3077" b="8574"/>
          <a:stretch>
            <a:fillRect/>
          </a:stretch>
        </p:blipFill>
        <p:spPr bwMode="auto">
          <a:xfrm>
            <a:off x="2123727" y="0"/>
            <a:ext cx="49879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Fosfolipit</a:t>
            </a:r>
            <a:r>
              <a:rPr lang="tr-TR" dirty="0" smtClean="0"/>
              <a:t> Bileşenleri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Gliserol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7826" name="Picture 2" descr="glycerol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2326" t="20432" r="-23" b="2947"/>
          <a:stretch>
            <a:fillRect/>
          </a:stretch>
        </p:blipFill>
        <p:spPr bwMode="auto">
          <a:xfrm>
            <a:off x="1619672" y="2420888"/>
            <a:ext cx="604867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3499" b="1674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150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tr-TR" b="1" dirty="0" smtClean="0"/>
              <a:t>Kolesterol </a:t>
            </a:r>
            <a:r>
              <a:rPr lang="tr-TR" b="1" dirty="0" err="1" smtClean="0"/>
              <a:t>membran</a:t>
            </a:r>
            <a:r>
              <a:rPr lang="tr-TR" b="1" dirty="0" smtClean="0"/>
              <a:t> akışkanlığı üzerinde iki yönde de etki gösterebilir:</a:t>
            </a:r>
          </a:p>
          <a:p>
            <a:pPr lvl="1"/>
            <a:endParaRPr lang="tr-TR" dirty="0" smtClean="0"/>
          </a:p>
          <a:p>
            <a:pPr lvl="1"/>
            <a:r>
              <a:rPr lang="tr-TR" b="1" dirty="0" smtClean="0"/>
              <a:t>Belli bir konsantrasyona kadar</a:t>
            </a:r>
            <a:r>
              <a:rPr lang="tr-TR" dirty="0" smtClean="0"/>
              <a:t>, iki komşu yağ asidi arasına giren kolesterol molekülleri </a:t>
            </a:r>
            <a:r>
              <a:rPr lang="tr-TR" b="1" dirty="0" err="1" smtClean="0"/>
              <a:t>membran</a:t>
            </a:r>
            <a:r>
              <a:rPr lang="tr-TR" b="1" dirty="0" smtClean="0"/>
              <a:t> akışkanlığının artmasına </a:t>
            </a:r>
            <a:r>
              <a:rPr lang="tr-TR" dirty="0" smtClean="0"/>
              <a:t>yol açar.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 </a:t>
            </a:r>
            <a:r>
              <a:rPr lang="tr-TR" b="1" dirty="0" smtClean="0"/>
              <a:t>Yüksek konsantrasyonlarda </a:t>
            </a:r>
            <a:r>
              <a:rPr lang="tr-TR" dirty="0" smtClean="0"/>
              <a:t>ise, kolesterol molekülleri arasındaki etkileşim, </a:t>
            </a:r>
            <a:r>
              <a:rPr lang="tr-TR" b="1" dirty="0" err="1" smtClean="0"/>
              <a:t>membran</a:t>
            </a:r>
            <a:r>
              <a:rPr lang="tr-TR" b="1" dirty="0" smtClean="0"/>
              <a:t> akışkanlığını azaltıcı</a:t>
            </a:r>
            <a:r>
              <a:rPr lang="tr-TR" dirty="0" smtClean="0"/>
              <a:t> bir etki göstermektedir. 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tr-TR" dirty="0" err="1" smtClean="0"/>
              <a:t>Membranın</a:t>
            </a:r>
            <a:r>
              <a:rPr lang="tr-TR" dirty="0" smtClean="0"/>
              <a:t> Görevleri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Hücrenin sınırlarını oluşturur ve geçirgenliği kısıtlar.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Hücresel işlevlerin lokalizasyonunu ve organizasyonunu sağlar.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Hücre içi ve dışı arasındaki madde geçişini düzenler.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Hücre dışından gelen sinyalleri saptar.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Hücreler-arası bağlantıda rol oynar. </a:t>
            </a:r>
            <a:endParaRPr lang="tr-TR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12776"/>
            <a:ext cx="5288142" cy="48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4" name="Picture 2" descr="cholesterol membra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Membran</a:t>
            </a:r>
            <a:r>
              <a:rPr lang="tr-TR" dirty="0" smtClean="0"/>
              <a:t> Akışkanlığını Etkileyen Faktörler </a:t>
            </a:r>
            <a:r>
              <a:rPr lang="tr-TR" b="1" u="sng" dirty="0" smtClean="0">
                <a:solidFill>
                  <a:srgbClr val="FF0000"/>
                </a:solidFill>
              </a:rPr>
              <a:t>(ÖNEMLİ)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2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1) </a:t>
            </a:r>
            <a:r>
              <a:rPr lang="tr-TR" dirty="0" err="1" smtClean="0"/>
              <a:t>Fosfolipitlerin</a:t>
            </a:r>
            <a:r>
              <a:rPr lang="tr-TR" dirty="0" smtClean="0"/>
              <a:t> yağ asidi zincirlerinin uzunluğu arttıkça </a:t>
            </a:r>
            <a:r>
              <a:rPr lang="tr-TR" dirty="0" err="1" smtClean="0"/>
              <a:t>membran</a:t>
            </a:r>
            <a:r>
              <a:rPr lang="tr-TR" dirty="0" smtClean="0"/>
              <a:t> akışkanlığı azalır.</a:t>
            </a:r>
          </a:p>
          <a:p>
            <a:endParaRPr lang="tr-TR" dirty="0" smtClean="0"/>
          </a:p>
          <a:p>
            <a:r>
              <a:rPr lang="tr-TR" dirty="0" smtClean="0"/>
              <a:t>2) </a:t>
            </a:r>
            <a:r>
              <a:rPr lang="tr-TR" dirty="0" err="1" smtClean="0"/>
              <a:t>Fosfolipitlerin</a:t>
            </a:r>
            <a:r>
              <a:rPr lang="tr-TR" dirty="0" smtClean="0"/>
              <a:t> yağ asidi zincirlerindeki çift bağların sayısı arttıkça, </a:t>
            </a:r>
            <a:r>
              <a:rPr lang="tr-TR" dirty="0" err="1" smtClean="0"/>
              <a:t>membran</a:t>
            </a:r>
            <a:r>
              <a:rPr lang="tr-TR" dirty="0" smtClean="0"/>
              <a:t> akışkanlığı artar.</a:t>
            </a:r>
          </a:p>
          <a:p>
            <a:endParaRPr lang="tr-TR" dirty="0" smtClean="0"/>
          </a:p>
          <a:p>
            <a:r>
              <a:rPr lang="tr-TR" dirty="0" smtClean="0"/>
              <a:t>3) Kolesterol, düşük konsantrasyonlarda </a:t>
            </a:r>
            <a:r>
              <a:rPr lang="tr-TR" dirty="0" err="1" smtClean="0"/>
              <a:t>membran</a:t>
            </a:r>
            <a:r>
              <a:rPr lang="tr-TR" dirty="0" smtClean="0"/>
              <a:t> akışkanlığını artırır.</a:t>
            </a:r>
          </a:p>
          <a:p>
            <a:endParaRPr lang="tr-TR" dirty="0" smtClean="0"/>
          </a:p>
          <a:p>
            <a:r>
              <a:rPr lang="tr-TR" dirty="0" smtClean="0"/>
              <a:t>4) Kolesterol, yüksek konsantrasyonlarda, </a:t>
            </a:r>
            <a:r>
              <a:rPr lang="tr-TR" dirty="0" err="1" smtClean="0"/>
              <a:t>membran</a:t>
            </a:r>
            <a:r>
              <a:rPr lang="tr-TR" dirty="0" smtClean="0"/>
              <a:t> akışkanlığını azaltır.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dirty="0" err="1" smtClean="0"/>
              <a:t>Membran</a:t>
            </a:r>
            <a:r>
              <a:rPr lang="tr-TR" dirty="0" smtClean="0"/>
              <a:t> Proteinleri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lvl="1"/>
            <a:endParaRPr lang="tr-TR" dirty="0" smtClean="0"/>
          </a:p>
          <a:p>
            <a:pPr lvl="1"/>
            <a:r>
              <a:rPr lang="tr-TR" dirty="0" err="1" smtClean="0"/>
              <a:t>İntegral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proteinleri </a:t>
            </a:r>
          </a:p>
          <a:p>
            <a:pPr lvl="2"/>
            <a:r>
              <a:rPr lang="tr-TR" dirty="0" err="1" smtClean="0"/>
              <a:t>monotopik</a:t>
            </a:r>
            <a:r>
              <a:rPr lang="tr-TR" dirty="0" smtClean="0"/>
              <a:t> veya </a:t>
            </a:r>
            <a:r>
              <a:rPr lang="tr-TR" dirty="0" err="1" smtClean="0"/>
              <a:t>transmembran</a:t>
            </a:r>
            <a:r>
              <a:rPr lang="tr-TR" dirty="0" smtClean="0"/>
              <a:t> proteinleri</a:t>
            </a:r>
          </a:p>
          <a:p>
            <a:pPr lvl="2"/>
            <a:r>
              <a:rPr lang="tr-TR" dirty="0" smtClean="0"/>
              <a:t>kolaylıkla çıkarılamaz; </a:t>
            </a:r>
            <a:r>
              <a:rPr lang="tr-TR" dirty="0" err="1" smtClean="0"/>
              <a:t>membrandan</a:t>
            </a:r>
            <a:r>
              <a:rPr lang="tr-TR" dirty="0" smtClean="0"/>
              <a:t> ayrılabilmeleri için deterjanlara ihtiyaç var</a:t>
            </a:r>
          </a:p>
          <a:p>
            <a:pPr lvl="1">
              <a:buNone/>
            </a:pPr>
            <a:endParaRPr lang="tr-TR" dirty="0" smtClean="0"/>
          </a:p>
          <a:p>
            <a:pPr lvl="1"/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proteinleri </a:t>
            </a:r>
          </a:p>
          <a:p>
            <a:pPr lvl="2"/>
            <a:r>
              <a:rPr lang="tr-TR" dirty="0" smtClean="0"/>
              <a:t>zayıf elektrostatik kuvvetlerle tutunur </a:t>
            </a:r>
          </a:p>
          <a:p>
            <a:pPr lvl="2"/>
            <a:r>
              <a:rPr lang="tr-TR" dirty="0" err="1" smtClean="0"/>
              <a:t>membrandan</a:t>
            </a:r>
            <a:r>
              <a:rPr lang="tr-TR" dirty="0" smtClean="0"/>
              <a:t> kolayca ayrılabilir</a:t>
            </a:r>
          </a:p>
          <a:p>
            <a:pPr lvl="2">
              <a:buFont typeface="Wingdings" pitchFamily="2" charset="2"/>
              <a:buChar char="v"/>
            </a:pPr>
            <a:r>
              <a:rPr lang="tr-TR" dirty="0" smtClean="0"/>
              <a:t>Lipide bağlı proteinler, ayrı bir sınıf olarak da değerlendirilebilir (</a:t>
            </a:r>
            <a:r>
              <a:rPr lang="tr-TR" dirty="0" err="1" smtClean="0"/>
              <a:t>kovalent</a:t>
            </a:r>
            <a:r>
              <a:rPr lang="tr-TR" dirty="0" smtClean="0"/>
              <a:t> olarak bağlı)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27784" y="5229200"/>
            <a:ext cx="6059016" cy="1296144"/>
          </a:xfrm>
        </p:spPr>
        <p:txBody>
          <a:bodyPr>
            <a:normAutofit fontScale="47500" lnSpcReduction="20000"/>
          </a:bodyPr>
          <a:lstStyle/>
          <a:p>
            <a:r>
              <a:rPr lang="tr-TR" dirty="0" smtClean="0"/>
              <a:t>GPI</a:t>
            </a:r>
            <a:r>
              <a:rPr lang="en-US" dirty="0" smtClean="0"/>
              <a:t> </a:t>
            </a:r>
            <a:r>
              <a:rPr lang="tr-TR" dirty="0" smtClean="0"/>
              <a:t>(</a:t>
            </a:r>
            <a:r>
              <a:rPr lang="en-US" dirty="0" err="1" smtClean="0"/>
              <a:t>gl</a:t>
            </a:r>
            <a:r>
              <a:rPr lang="tr-TR" dirty="0" err="1" smtClean="0"/>
              <a:t>ik</a:t>
            </a:r>
            <a:r>
              <a:rPr lang="en-US" dirty="0" smtClean="0"/>
              <a:t>o</a:t>
            </a:r>
            <a:r>
              <a:rPr lang="tr-TR" dirty="0" smtClean="0"/>
              <a:t>f</a:t>
            </a:r>
            <a:r>
              <a:rPr lang="en-US" dirty="0" err="1" smtClean="0"/>
              <a:t>os</a:t>
            </a:r>
            <a:r>
              <a:rPr lang="tr-TR" dirty="0" smtClean="0"/>
              <a:t>f</a:t>
            </a:r>
            <a:r>
              <a:rPr lang="en-US" dirty="0" err="1" smtClean="0"/>
              <a:t>atid</a:t>
            </a:r>
            <a:r>
              <a:rPr lang="tr-TR" dirty="0" smtClean="0"/>
              <a:t>i</a:t>
            </a:r>
            <a:r>
              <a:rPr lang="en-US" dirty="0" err="1" smtClean="0"/>
              <a:t>lino</a:t>
            </a:r>
            <a:r>
              <a:rPr lang="tr-TR" dirty="0" smtClean="0"/>
              <a:t>z</a:t>
            </a:r>
            <a:r>
              <a:rPr lang="en-US" dirty="0" err="1" smtClean="0"/>
              <a:t>itol</a:t>
            </a:r>
            <a:r>
              <a:rPr lang="tr-TR" dirty="0" smtClean="0"/>
              <a:t>), bir </a:t>
            </a:r>
            <a:r>
              <a:rPr lang="tr-TR" dirty="0" err="1" smtClean="0"/>
              <a:t>glikolipittir</a:t>
            </a:r>
            <a:r>
              <a:rPr lang="tr-TR" dirty="0" smtClean="0"/>
              <a:t> ve proteinlere bağlanabilir.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İzoprenilasyon</a:t>
            </a:r>
            <a:r>
              <a:rPr lang="tr-TR" dirty="0" smtClean="0"/>
              <a:t> bir </a:t>
            </a:r>
            <a:r>
              <a:rPr lang="tr-TR" dirty="0" err="1" smtClean="0"/>
              <a:t>posttranslasyonel</a:t>
            </a:r>
            <a:r>
              <a:rPr lang="tr-TR" dirty="0" smtClean="0"/>
              <a:t> modifikasyondur. </a:t>
            </a:r>
            <a:r>
              <a:rPr lang="tr-TR" dirty="0" err="1" smtClean="0"/>
              <a:t>İzoprenil</a:t>
            </a:r>
            <a:r>
              <a:rPr lang="tr-TR" dirty="0" smtClean="0"/>
              <a:t> grubu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rezidüsüne</a:t>
            </a:r>
            <a:r>
              <a:rPr lang="tr-TR" dirty="0" smtClean="0"/>
              <a:t> bağlanır. </a:t>
            </a:r>
            <a:endParaRPr lang="tr-TR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6055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Membran</a:t>
            </a:r>
            <a:r>
              <a:rPr lang="tr-TR" dirty="0" smtClean="0"/>
              <a:t> Proteinleri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Membran</a:t>
            </a:r>
            <a:r>
              <a:rPr lang="tr-TR" dirty="0" smtClean="0"/>
              <a:t> proteinlerinin temel işlevleri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Enzim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Reseptör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İyon Kanalı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Taşıyıcı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7"/>
            <a:ext cx="9144000" cy="473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tr-TR" dirty="0" err="1" smtClean="0"/>
              <a:t>Membran</a:t>
            </a:r>
            <a:r>
              <a:rPr lang="tr-TR" dirty="0" smtClean="0"/>
              <a:t> Taşıma Sistemleri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</a:rPr>
              <a:t>ÖNEMLİ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3050"/>
            <a:ext cx="9144000" cy="350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32048"/>
          </a:xfrm>
        </p:spPr>
        <p:txBody>
          <a:bodyPr>
            <a:noAutofit/>
          </a:bodyPr>
          <a:lstStyle/>
          <a:p>
            <a:r>
              <a:rPr lang="tr-TR" sz="2800" dirty="0" err="1" smtClean="0"/>
              <a:t>Membran</a:t>
            </a:r>
            <a:r>
              <a:rPr lang="tr-TR" sz="2800" dirty="0" smtClean="0"/>
              <a:t> Taşıma Sistemleri </a:t>
            </a:r>
            <a:r>
              <a:rPr lang="tr-TR" sz="2800" b="1" u="sng" dirty="0" smtClean="0">
                <a:solidFill>
                  <a:srgbClr val="FF0000"/>
                </a:solidFill>
              </a:rPr>
              <a:t>(ÖNEMLİ)</a:t>
            </a:r>
            <a:endParaRPr lang="tr-TR" sz="2800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pPr marL="514350" lvl="1" indent="-514350">
              <a:buNone/>
            </a:pPr>
            <a:r>
              <a:rPr lang="tr-TR" sz="1800" dirty="0" smtClean="0"/>
              <a:t>1) </a:t>
            </a:r>
            <a:r>
              <a:rPr lang="tr-TR" sz="1800" b="1" dirty="0" smtClean="0"/>
              <a:t>Pasif Taşınım </a:t>
            </a:r>
            <a:r>
              <a:rPr lang="tr-TR" sz="1800" dirty="0" smtClean="0"/>
              <a:t>(yüksek konsantrasyondan düşük konsantrasyona doğru taşıma; enerji gerektirmez)</a:t>
            </a:r>
            <a:endParaRPr lang="tr-TR" sz="1600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tr-TR" sz="1600" dirty="0" smtClean="0"/>
              <a:t>Basit difüzyon (CO</a:t>
            </a:r>
            <a:r>
              <a:rPr lang="tr-TR" sz="1600" baseline="-25000" dirty="0" smtClean="0"/>
              <a:t>2</a:t>
            </a:r>
            <a:r>
              <a:rPr lang="tr-TR" sz="1600" dirty="0" smtClean="0"/>
              <a:t>, O</a:t>
            </a:r>
            <a:r>
              <a:rPr lang="tr-TR" sz="1600" baseline="-25000" dirty="0" smtClean="0"/>
              <a:t>2</a:t>
            </a:r>
            <a:r>
              <a:rPr lang="tr-TR" sz="1600" dirty="0" smtClean="0"/>
              <a:t> vb.)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tr-TR" sz="1600" dirty="0" smtClean="0"/>
              <a:t>Kolaylaştırılmış difüzyon	</a:t>
            </a:r>
          </a:p>
          <a:p>
            <a:pPr lvl="2"/>
            <a:r>
              <a:rPr lang="tr-TR" sz="1600" dirty="0" smtClean="0"/>
              <a:t>kanal proteini veya taşıyıcı protein</a:t>
            </a:r>
          </a:p>
          <a:p>
            <a:pPr lvl="2"/>
            <a:r>
              <a:rPr lang="tr-TR" sz="1600" dirty="0" smtClean="0"/>
              <a:t>taşıyıcı proteinler, kanal proteinlerinden farklı olarak, taşınan bileşiği özgün olarak bağlamakta ve bağlanma sonrası proteinde </a:t>
            </a:r>
            <a:r>
              <a:rPr lang="tr-TR" sz="1600" dirty="0" err="1" smtClean="0"/>
              <a:t>konformasyonel</a:t>
            </a:r>
            <a:r>
              <a:rPr lang="tr-TR" sz="1600" dirty="0" smtClean="0"/>
              <a:t> değişiklik meydana gelmektedir: bağlanma sırasında hücre dışına yönelmiş protein, bağlanma sonrası hücre içine yönelmekte ve bağladığı bileşiği </a:t>
            </a:r>
            <a:r>
              <a:rPr lang="tr-TR" sz="1600" dirty="0" err="1" smtClean="0"/>
              <a:t>sitozole</a:t>
            </a:r>
            <a:r>
              <a:rPr lang="tr-TR" sz="1600" dirty="0" smtClean="0"/>
              <a:t> bırakmaktadır.</a:t>
            </a:r>
          </a:p>
          <a:p>
            <a:pPr>
              <a:buNone/>
            </a:pPr>
            <a:r>
              <a:rPr lang="tr-TR" sz="1800" dirty="0" smtClean="0"/>
              <a:t>2) </a:t>
            </a:r>
            <a:r>
              <a:rPr lang="tr-TR" sz="1800" b="1" dirty="0" smtClean="0"/>
              <a:t>Aktif taşınım </a:t>
            </a:r>
            <a:r>
              <a:rPr lang="tr-TR" sz="1800" dirty="0" smtClean="0"/>
              <a:t>(taşıyıcı protein + enerji)</a:t>
            </a:r>
          </a:p>
          <a:p>
            <a:pPr lvl="1"/>
            <a:r>
              <a:rPr lang="tr-TR" sz="1600" dirty="0" smtClean="0"/>
              <a:t>düşük konsantrasyondan yüksek konsantrasyona doğru taşıma gerçekleştirdikleri için enerji gereksinimleri bulunmaktadır</a:t>
            </a:r>
          </a:p>
          <a:p>
            <a:pPr lvl="1"/>
            <a:r>
              <a:rPr lang="tr-TR" sz="1600" dirty="0" err="1" smtClean="0"/>
              <a:t>Primer</a:t>
            </a:r>
            <a:r>
              <a:rPr lang="tr-TR" sz="1600" dirty="0" smtClean="0"/>
              <a:t> (direkt enerji kullanımı) veya </a:t>
            </a:r>
            <a:r>
              <a:rPr lang="tr-TR" sz="1600" dirty="0" err="1" smtClean="0"/>
              <a:t>sekonder</a:t>
            </a:r>
            <a:r>
              <a:rPr lang="tr-TR" sz="1600" dirty="0" smtClean="0"/>
              <a:t> (dolaylı olarak enerji kullanımı)</a:t>
            </a:r>
          </a:p>
          <a:p>
            <a:pPr>
              <a:buNone/>
            </a:pPr>
            <a:r>
              <a:rPr lang="tr-TR" sz="1800" dirty="0" smtClean="0"/>
              <a:t>4) </a:t>
            </a:r>
            <a:r>
              <a:rPr lang="tr-TR" sz="1800" b="1" dirty="0" smtClean="0"/>
              <a:t>Hücre </a:t>
            </a:r>
            <a:r>
              <a:rPr lang="tr-TR" sz="1800" b="1" dirty="0" err="1" smtClean="0"/>
              <a:t>membranı</a:t>
            </a:r>
            <a:r>
              <a:rPr lang="tr-TR" sz="1800" b="1" dirty="0" smtClean="0"/>
              <a:t> ile füzyon</a:t>
            </a:r>
          </a:p>
          <a:p>
            <a:pPr lvl="1"/>
            <a:r>
              <a:rPr lang="tr-TR" sz="1600" dirty="0" smtClean="0"/>
              <a:t>Hücre içine taşıma: </a:t>
            </a:r>
            <a:r>
              <a:rPr lang="tr-TR" sz="1600" dirty="0" err="1" smtClean="0"/>
              <a:t>endositoz</a:t>
            </a:r>
            <a:endParaRPr lang="tr-TR" sz="1600" dirty="0" smtClean="0"/>
          </a:p>
          <a:p>
            <a:pPr lvl="1"/>
            <a:r>
              <a:rPr lang="tr-TR" sz="1600" dirty="0" smtClean="0"/>
              <a:t>Hücre dışına taşıma: </a:t>
            </a:r>
            <a:r>
              <a:rPr lang="tr-TR" sz="1600" dirty="0" err="1" smtClean="0"/>
              <a:t>eksositoz</a:t>
            </a:r>
            <a:endParaRPr lang="tr-TR" sz="1600" dirty="0" smtClean="0"/>
          </a:p>
          <a:p>
            <a:pPr>
              <a:buNone/>
            </a:pPr>
            <a:r>
              <a:rPr lang="tr-TR" sz="1800" dirty="0" smtClean="0"/>
              <a:t>5) </a:t>
            </a:r>
            <a:r>
              <a:rPr lang="tr-TR" sz="1800" dirty="0" err="1" smtClean="0"/>
              <a:t>Ligand</a:t>
            </a:r>
            <a:r>
              <a:rPr lang="tr-TR" sz="1800" dirty="0" smtClean="0"/>
              <a:t>-reseptör etkileşimi (hücre içine </a:t>
            </a:r>
            <a:r>
              <a:rPr lang="tr-TR" sz="1800" b="1" dirty="0" smtClean="0"/>
              <a:t>sinyal iletimi</a:t>
            </a:r>
            <a:r>
              <a:rPr lang="tr-TR" sz="1800" dirty="0" smtClean="0"/>
              <a:t>): iyon kanalına bağlı, G-proteini ile ilişkili veya enzim-bağlı.</a:t>
            </a:r>
            <a:endParaRPr lang="tr-TR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0436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88640"/>
            <a:ext cx="3106688" cy="69371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Tarihçe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3322712" cy="5256584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19. yüzyılın sonları:</a:t>
            </a:r>
          </a:p>
          <a:p>
            <a:pPr lvl="1"/>
            <a:r>
              <a:rPr lang="tr-TR" dirty="0" smtClean="0"/>
              <a:t>Ernest </a:t>
            </a:r>
            <a:r>
              <a:rPr lang="tr-TR" dirty="0" err="1" smtClean="0"/>
              <a:t>Overton</a:t>
            </a:r>
            <a:r>
              <a:rPr lang="tr-TR" dirty="0" smtClean="0"/>
              <a:t>: “Bir molekülün hücre </a:t>
            </a:r>
            <a:r>
              <a:rPr lang="tr-TR" dirty="0" err="1" smtClean="0"/>
              <a:t>membranını</a:t>
            </a:r>
            <a:r>
              <a:rPr lang="tr-TR" dirty="0" smtClean="0"/>
              <a:t> geçebilmesi için yağda çözünebilmesi gerekir.”</a:t>
            </a:r>
          </a:p>
          <a:p>
            <a:r>
              <a:rPr lang="tr-TR" dirty="0" smtClean="0"/>
              <a:t> 1925:</a:t>
            </a:r>
          </a:p>
          <a:p>
            <a:pPr lvl="1"/>
            <a:r>
              <a:rPr lang="tr-TR" dirty="0" err="1" smtClean="0"/>
              <a:t>Evert</a:t>
            </a:r>
            <a:r>
              <a:rPr lang="tr-TR" dirty="0" smtClean="0"/>
              <a:t> </a:t>
            </a:r>
            <a:r>
              <a:rPr lang="tr-TR" dirty="0" err="1" smtClean="0"/>
              <a:t>Gorter</a:t>
            </a:r>
            <a:r>
              <a:rPr lang="tr-TR" dirty="0" smtClean="0"/>
              <a:t> ve </a:t>
            </a:r>
            <a:r>
              <a:rPr lang="tr-TR" dirty="0" err="1" smtClean="0"/>
              <a:t>François</a:t>
            </a:r>
            <a:r>
              <a:rPr lang="tr-TR" dirty="0" smtClean="0"/>
              <a:t> </a:t>
            </a:r>
            <a:r>
              <a:rPr lang="tr-TR" dirty="0" err="1" smtClean="0"/>
              <a:t>Grendel</a:t>
            </a:r>
            <a:r>
              <a:rPr lang="tr-TR" dirty="0" smtClean="0"/>
              <a:t>, </a:t>
            </a:r>
            <a:r>
              <a:rPr lang="tr-TR" dirty="0" err="1" smtClean="0"/>
              <a:t>bilayer</a:t>
            </a:r>
            <a:r>
              <a:rPr lang="tr-TR" dirty="0" smtClean="0"/>
              <a:t> (iki tabakalı) lipit yapıyı tanımladı.</a:t>
            </a:r>
          </a:p>
          <a:p>
            <a:r>
              <a:rPr lang="tr-TR" dirty="0" smtClean="0"/>
              <a:t>1935:</a:t>
            </a:r>
          </a:p>
          <a:p>
            <a:pPr lvl="1"/>
            <a:r>
              <a:rPr lang="en-US" dirty="0" smtClean="0"/>
              <a:t>Hugh </a:t>
            </a:r>
            <a:r>
              <a:rPr lang="en-US" dirty="0" err="1" smtClean="0"/>
              <a:t>Davson</a:t>
            </a:r>
            <a:r>
              <a:rPr lang="en-US" dirty="0" smtClean="0"/>
              <a:t> </a:t>
            </a:r>
            <a:r>
              <a:rPr lang="tr-TR" dirty="0" smtClean="0"/>
              <a:t>ve </a:t>
            </a:r>
            <a:r>
              <a:rPr lang="en-US" dirty="0" smtClean="0"/>
              <a:t>James </a:t>
            </a:r>
            <a:r>
              <a:rPr lang="en-US" dirty="0" err="1" smtClean="0"/>
              <a:t>Danielli</a:t>
            </a:r>
            <a:r>
              <a:rPr lang="tr-TR" dirty="0" smtClean="0"/>
              <a:t>: “Biyolojik </a:t>
            </a:r>
            <a:r>
              <a:rPr lang="tr-TR" dirty="0" err="1" smtClean="0"/>
              <a:t>membranlar</a:t>
            </a:r>
            <a:r>
              <a:rPr lang="tr-TR" dirty="0" smtClean="0"/>
              <a:t>, her iki tarafı proteinle kaplı lipit </a:t>
            </a:r>
            <a:r>
              <a:rPr lang="tr-TR" dirty="0" err="1" smtClean="0"/>
              <a:t>bilayerden</a:t>
            </a:r>
            <a:r>
              <a:rPr lang="tr-TR" dirty="0" smtClean="0"/>
              <a:t> yapılıdır.”</a:t>
            </a:r>
          </a:p>
          <a:p>
            <a:r>
              <a:rPr lang="tr-TR" dirty="0" smtClean="0"/>
              <a:t>1960:</a:t>
            </a:r>
          </a:p>
          <a:p>
            <a:pPr lvl="1"/>
            <a:r>
              <a:rPr lang="en-US" dirty="0" smtClean="0"/>
              <a:t>J. David Robertson</a:t>
            </a:r>
            <a:r>
              <a:rPr lang="tr-TR" dirty="0" smtClean="0"/>
              <a:t>, elektron mikroskobu görüntülerine dayanarak</a:t>
            </a:r>
            <a:r>
              <a:rPr lang="en-US" dirty="0" smtClean="0"/>
              <a:t> </a:t>
            </a:r>
            <a:r>
              <a:rPr lang="tr-TR" dirty="0" smtClean="0"/>
              <a:t>“</a:t>
            </a:r>
            <a:r>
              <a:rPr lang="en-US" dirty="0" smtClean="0"/>
              <a:t>unit </a:t>
            </a:r>
            <a:r>
              <a:rPr lang="en-US" dirty="0" err="1" smtClean="0"/>
              <a:t>membran</a:t>
            </a:r>
            <a:r>
              <a:rPr lang="en-US" dirty="0" smtClean="0"/>
              <a:t> model</a:t>
            </a:r>
            <a:r>
              <a:rPr lang="tr-TR" dirty="0" err="1" smtClean="0"/>
              <a:t>i”ni</a:t>
            </a:r>
            <a:r>
              <a:rPr lang="tr-TR" dirty="0" smtClean="0"/>
              <a:t> öne sürdü.</a:t>
            </a:r>
            <a:endParaRPr lang="tr-TR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559" y="0"/>
            <a:ext cx="5031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Basit Difüzyon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diffusion membran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72816"/>
            <a:ext cx="9144001" cy="3977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Basit Difüzyona Uğrayan Moleküller </a:t>
            </a:r>
            <a:r>
              <a:rPr lang="tr-TR" b="1" u="sng" dirty="0" smtClean="0">
                <a:solidFill>
                  <a:srgbClr val="FF0000"/>
                </a:solidFill>
              </a:rPr>
              <a:t>(ÖNEMLİ)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Yağda-çözünebilen</a:t>
            </a:r>
          </a:p>
          <a:p>
            <a:endParaRPr lang="tr-TR" dirty="0" smtClean="0"/>
          </a:p>
          <a:p>
            <a:r>
              <a:rPr lang="tr-TR" dirty="0" smtClean="0"/>
              <a:t>Küçük</a:t>
            </a:r>
          </a:p>
          <a:p>
            <a:endParaRPr lang="tr-TR" dirty="0" smtClean="0"/>
          </a:p>
          <a:p>
            <a:r>
              <a:rPr lang="tr-TR" dirty="0" smtClean="0"/>
              <a:t>Yüksüz</a:t>
            </a:r>
          </a:p>
          <a:p>
            <a:endParaRPr lang="tr-TR" dirty="0" smtClean="0"/>
          </a:p>
          <a:p>
            <a:r>
              <a:rPr lang="tr-TR" dirty="0" err="1" smtClean="0"/>
              <a:t>Nonpolar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5778" name="Picture 2" descr="facilitated diffus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516216" cy="6863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Kolaylaştırılmış Difüzyon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İntegral</a:t>
            </a:r>
            <a:r>
              <a:rPr lang="tr-TR" dirty="0" smtClean="0"/>
              <a:t> bir </a:t>
            </a:r>
            <a:r>
              <a:rPr lang="tr-TR" dirty="0" err="1" smtClean="0"/>
              <a:t>membran</a:t>
            </a:r>
            <a:r>
              <a:rPr lang="tr-TR" dirty="0" smtClean="0"/>
              <a:t> proteini yardımıyla, moleküllerin pasif olarak hücre </a:t>
            </a:r>
            <a:r>
              <a:rPr lang="tr-TR" dirty="0" err="1" smtClean="0"/>
              <a:t>membranını</a:t>
            </a:r>
            <a:r>
              <a:rPr lang="tr-TR" dirty="0" smtClean="0"/>
              <a:t> geçmesi.</a:t>
            </a:r>
          </a:p>
          <a:p>
            <a:endParaRPr lang="tr-TR" dirty="0" smtClean="0"/>
          </a:p>
          <a:p>
            <a:r>
              <a:rPr lang="tr-TR" dirty="0" smtClean="0"/>
              <a:t>Kanal proteinleri veya taşıyıcı proteinler aracılığıyla gerçekleşir.</a:t>
            </a:r>
          </a:p>
          <a:p>
            <a:endParaRPr lang="tr-TR" dirty="0" smtClean="0"/>
          </a:p>
          <a:p>
            <a:r>
              <a:rPr lang="tr-TR" dirty="0" smtClean="0"/>
              <a:t>Genellikle </a:t>
            </a:r>
            <a:r>
              <a:rPr lang="tr-TR" dirty="0" err="1" smtClean="0"/>
              <a:t>fosfolipit</a:t>
            </a:r>
            <a:r>
              <a:rPr lang="tr-TR" dirty="0" smtClean="0"/>
              <a:t> tabakayı serbest olarak geçemeyen yüklü, polar ve/veya büyük moleküller tarafından kullanılır.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 smtClean="0"/>
              <a:t>Kolaylaştırılmış Difüzyon </a:t>
            </a:r>
            <a:endParaRPr lang="tr-TR" dirty="0"/>
          </a:p>
        </p:txBody>
      </p:sp>
      <p:pic>
        <p:nvPicPr>
          <p:cNvPr id="59394" name="Picture 2" descr="facilitated diffusi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60432" cy="520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Taşıyıcı proteinler </a:t>
            </a:r>
            <a:r>
              <a:rPr lang="tr-TR" dirty="0" err="1" smtClean="0"/>
              <a:t>solüte</a:t>
            </a:r>
            <a:r>
              <a:rPr lang="tr-TR" dirty="0" smtClean="0"/>
              <a:t> bağlandığında, onu hücre </a:t>
            </a:r>
            <a:r>
              <a:rPr lang="tr-TR" dirty="0" err="1" smtClean="0"/>
              <a:t>membranından</a:t>
            </a:r>
            <a:r>
              <a:rPr lang="tr-TR" dirty="0" smtClean="0"/>
              <a:t> geçirecek şekilde </a:t>
            </a:r>
            <a:r>
              <a:rPr lang="tr-TR" b="1" dirty="0" err="1" smtClean="0"/>
              <a:t>konformasyonel</a:t>
            </a:r>
            <a:r>
              <a:rPr lang="tr-TR" b="1" dirty="0" smtClean="0"/>
              <a:t> değişikliğe uğrar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Kanal proteinleri, çok daha hızlı bir şekilde madde geçişine imkan sağlar.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00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Çözücünün (Suyun) Difüzyonu: </a:t>
            </a:r>
            <a:r>
              <a:rPr lang="tr-TR" dirty="0" err="1" smtClean="0"/>
              <a:t>Osmoz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6322" name="Picture 2" descr="H2O lipid bilayer aquaporin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1" cy="4793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Suyun Difüzyonu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Suyun lipit zardan basit difüzyonla geçişi yavaş.</a:t>
            </a:r>
          </a:p>
          <a:p>
            <a:endParaRPr lang="tr-TR" dirty="0" smtClean="0"/>
          </a:p>
          <a:p>
            <a:r>
              <a:rPr lang="tr-TR" dirty="0" smtClean="0"/>
              <a:t>Böbrekler gibi suyun hızlı transportuna ihtiyaç duyan yapılar var. </a:t>
            </a:r>
          </a:p>
          <a:p>
            <a:endParaRPr lang="tr-TR" dirty="0" smtClean="0"/>
          </a:p>
          <a:p>
            <a:r>
              <a:rPr lang="tr-TR" dirty="0" smtClean="0"/>
              <a:t>Suyun çok hızlı hareketine imkan sağlayan özel kanallar olmalı.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3240360" cy="3600400"/>
          </a:xfrm>
        </p:spPr>
        <p:txBody>
          <a:bodyPr>
            <a:normAutofit/>
          </a:bodyPr>
          <a:lstStyle/>
          <a:p>
            <a:r>
              <a:rPr lang="en-US" dirty="0" smtClean="0"/>
              <a:t>1972</a:t>
            </a:r>
            <a:r>
              <a:rPr lang="tr-TR" dirty="0" smtClean="0"/>
              <a:t>:</a:t>
            </a:r>
            <a:r>
              <a:rPr lang="en-US" dirty="0" smtClean="0"/>
              <a:t> </a:t>
            </a:r>
            <a:endParaRPr lang="tr-TR" dirty="0" smtClean="0"/>
          </a:p>
          <a:p>
            <a:pPr lvl="1"/>
            <a:r>
              <a:rPr lang="en-US" sz="2400" dirty="0" smtClean="0"/>
              <a:t>S. Jonathan Singer </a:t>
            </a:r>
            <a:r>
              <a:rPr lang="tr-TR" sz="2400" dirty="0" smtClean="0"/>
              <a:t>ve</a:t>
            </a:r>
            <a:r>
              <a:rPr lang="en-US" sz="2400" dirty="0" smtClean="0"/>
              <a:t> Garth Nicolson</a:t>
            </a:r>
            <a:r>
              <a:rPr lang="tr-TR" sz="2400" dirty="0" smtClean="0"/>
              <a:t>, sıvı-mozaik modeli (</a:t>
            </a:r>
            <a:r>
              <a:rPr lang="en-US" sz="2400" dirty="0" smtClean="0"/>
              <a:t>fluid mosaic model</a:t>
            </a:r>
            <a:r>
              <a:rPr lang="tr-TR" sz="2400" dirty="0" smtClean="0"/>
              <a:t>) tanımladı.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44008" y="620688"/>
            <a:ext cx="4176464" cy="550547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Peter </a:t>
            </a:r>
            <a:r>
              <a:rPr lang="tr-TR" dirty="0" err="1" smtClean="0"/>
              <a:t>Agre</a:t>
            </a:r>
            <a:r>
              <a:rPr lang="tr-TR" dirty="0" smtClean="0"/>
              <a:t> (Johns Hopkins Üniversitesi) </a:t>
            </a:r>
          </a:p>
          <a:p>
            <a:endParaRPr lang="tr-TR" dirty="0" smtClean="0"/>
          </a:p>
          <a:p>
            <a:r>
              <a:rPr lang="tr-TR" dirty="0" smtClean="0"/>
              <a:t>Kan grupları ile ilgili moleküler çalışmalar sırasında -tesadüfen-, </a:t>
            </a:r>
            <a:r>
              <a:rPr lang="tr-TR" b="1" dirty="0" smtClean="0"/>
              <a:t>su kanallarının (</a:t>
            </a:r>
            <a:r>
              <a:rPr lang="tr-TR" b="1" dirty="0" err="1" smtClean="0"/>
              <a:t>akuaporinler</a:t>
            </a:r>
            <a:r>
              <a:rPr lang="tr-TR" b="1" dirty="0" smtClean="0"/>
              <a:t>) </a:t>
            </a:r>
            <a:r>
              <a:rPr lang="tr-TR" dirty="0" smtClean="0"/>
              <a:t>keşfi (1992).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2003 Nobel Kimya Ödülü</a:t>
            </a:r>
            <a:endParaRPr lang="tr-TR" dirty="0"/>
          </a:p>
        </p:txBody>
      </p:sp>
      <p:pic>
        <p:nvPicPr>
          <p:cNvPr id="76802" name="Picture 2" descr="Peter Ag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7646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0" y="548680"/>
            <a:ext cx="4114800" cy="5976664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Böbrek hücrelerinde bulunan bazı </a:t>
            </a:r>
            <a:r>
              <a:rPr lang="tr-TR" b="1" dirty="0" smtClean="0"/>
              <a:t>su kanalları (</a:t>
            </a:r>
            <a:r>
              <a:rPr lang="tr-TR" b="1" dirty="0" err="1" smtClean="0"/>
              <a:t>akuaporinler</a:t>
            </a:r>
            <a:r>
              <a:rPr lang="tr-TR" b="1" dirty="0" smtClean="0"/>
              <a:t>) </a:t>
            </a:r>
            <a:r>
              <a:rPr lang="tr-TR" dirty="0" smtClean="0"/>
              <a:t>saniyede 3 milyar su molekülünü tek sıra halinde taşıyabilir.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Kanalın iç kısmına bakan </a:t>
            </a:r>
            <a:r>
              <a:rPr lang="tr-TR" dirty="0" err="1" smtClean="0"/>
              <a:t>arjinin</a:t>
            </a:r>
            <a:r>
              <a:rPr lang="tr-TR" dirty="0" smtClean="0"/>
              <a:t> (R) ve </a:t>
            </a:r>
            <a:r>
              <a:rPr lang="tr-TR" dirty="0" err="1" smtClean="0"/>
              <a:t>histidin</a:t>
            </a:r>
            <a:r>
              <a:rPr lang="tr-TR" dirty="0" smtClean="0"/>
              <a:t> (H); protonları iterek kanaldan geçmelerine engel olur. </a:t>
            </a:r>
          </a:p>
          <a:p>
            <a:endParaRPr lang="tr-TR" dirty="0" smtClean="0"/>
          </a:p>
          <a:p>
            <a:r>
              <a:rPr lang="tr-TR" dirty="0" smtClean="0"/>
              <a:t>Kanalda bulunan </a:t>
            </a:r>
            <a:r>
              <a:rPr lang="tr-TR" dirty="0" err="1" smtClean="0"/>
              <a:t>asparajin</a:t>
            </a:r>
            <a:r>
              <a:rPr lang="tr-TR" dirty="0" smtClean="0"/>
              <a:t> (N) amino asitleri su molekülleri ile  geçici hidrojen bağları oluşturarak suyun kanaldan geçişini kolaylaştırır.</a:t>
            </a:r>
          </a:p>
          <a:p>
            <a:endParaRPr lang="tr-TR" dirty="0" smtClean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1942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2706" name="Picture 2" descr="simple diffusion gases nonpolar lipid-solubl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Aktif Transport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944216"/>
          </a:xfrm>
        </p:spPr>
        <p:txBody>
          <a:bodyPr/>
          <a:lstStyle/>
          <a:p>
            <a:r>
              <a:rPr lang="tr-TR" b="1" dirty="0" smtClean="0"/>
              <a:t>Taşıyıcı proteinler</a:t>
            </a:r>
            <a:r>
              <a:rPr lang="tr-TR" dirty="0" smtClean="0"/>
              <a:t>in, konsantrasyon </a:t>
            </a:r>
            <a:r>
              <a:rPr lang="tr-TR" dirty="0" err="1" smtClean="0"/>
              <a:t>gradyentine</a:t>
            </a:r>
            <a:r>
              <a:rPr lang="tr-TR" dirty="0" smtClean="0"/>
              <a:t> karşı, </a:t>
            </a:r>
            <a:r>
              <a:rPr lang="tr-TR" b="1" dirty="0" smtClean="0"/>
              <a:t>enerji</a:t>
            </a:r>
            <a:r>
              <a:rPr lang="tr-TR" dirty="0" smtClean="0"/>
              <a:t>ye ihtiyaç duyarak gerçekleştirdikleri taşıma.</a:t>
            </a:r>
            <a:endParaRPr lang="tr-TR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699" y="0"/>
            <a:ext cx="74551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port symport cotranspor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17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Primer</a:t>
            </a:r>
            <a:r>
              <a:rPr lang="tr-TR" b="1" dirty="0" smtClean="0"/>
              <a:t> aktif transport</a:t>
            </a:r>
            <a:r>
              <a:rPr lang="tr-TR" dirty="0" smtClean="0"/>
              <a:t>ta, taşıyıcı protein doğrudan enerji kullanır (örneğin; </a:t>
            </a:r>
            <a:r>
              <a:rPr lang="tr-TR" b="1" dirty="0" err="1" smtClean="0"/>
              <a:t>Na</a:t>
            </a:r>
            <a:r>
              <a:rPr lang="tr-TR" b="1" dirty="0" smtClean="0"/>
              <a:t>-K-</a:t>
            </a:r>
            <a:r>
              <a:rPr lang="tr-TR" b="1" dirty="0" err="1" smtClean="0"/>
              <a:t>ATPaz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b="1" dirty="0" err="1" smtClean="0"/>
              <a:t>Sekonder</a:t>
            </a:r>
            <a:r>
              <a:rPr lang="tr-TR" b="1" dirty="0" smtClean="0"/>
              <a:t> aktif transport</a:t>
            </a:r>
            <a:r>
              <a:rPr lang="tr-TR" dirty="0" smtClean="0"/>
              <a:t>ta, taşıyıcı protein doğrudan enerji kullanmaz; ancak uygun şekilde çalışabilmesi için, enerji kullanan başka bir sisteme ihtiyaç duyar. </a:t>
            </a:r>
            <a:r>
              <a:rPr lang="tr-TR" b="1" dirty="0" smtClean="0"/>
              <a:t>Örneğin; </a:t>
            </a:r>
            <a:r>
              <a:rPr lang="tr-TR" b="1" dirty="0" err="1" smtClean="0"/>
              <a:t>Na</a:t>
            </a:r>
            <a:r>
              <a:rPr lang="tr-TR" b="1" dirty="0" smtClean="0"/>
              <a:t>-</a:t>
            </a:r>
            <a:r>
              <a:rPr lang="tr-TR" b="1" dirty="0" err="1" smtClean="0"/>
              <a:t>glukoz</a:t>
            </a:r>
            <a:r>
              <a:rPr lang="tr-TR" b="1" dirty="0" smtClean="0"/>
              <a:t> taşıyıcısı</a:t>
            </a:r>
            <a:r>
              <a:rPr lang="tr-TR" dirty="0" smtClean="0"/>
              <a:t>nın aktivitesi için, </a:t>
            </a:r>
            <a:r>
              <a:rPr lang="tr-TR" dirty="0" err="1" smtClean="0"/>
              <a:t>Na</a:t>
            </a:r>
            <a:r>
              <a:rPr lang="tr-TR" dirty="0" smtClean="0"/>
              <a:t>-K-</a:t>
            </a:r>
            <a:r>
              <a:rPr lang="tr-TR" dirty="0" err="1" smtClean="0"/>
              <a:t>ATPaz’ın</a:t>
            </a:r>
            <a:r>
              <a:rPr lang="tr-TR" dirty="0" smtClean="0"/>
              <a:t> hücre içi </a:t>
            </a:r>
            <a:r>
              <a:rPr lang="tr-TR" dirty="0" err="1" smtClean="0"/>
              <a:t>Na</a:t>
            </a:r>
            <a:r>
              <a:rPr lang="tr-TR" dirty="0" smtClean="0"/>
              <a:t> konsantrasyonunu düşürmesi gerekir.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259228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tr-TR" sz="3500" dirty="0" err="1" smtClean="0"/>
              <a:t>Glukoz</a:t>
            </a:r>
            <a:r>
              <a:rPr lang="tr-TR" sz="3500" dirty="0" smtClean="0"/>
              <a:t>,  </a:t>
            </a:r>
            <a:r>
              <a:rPr lang="tr-TR" sz="3500" dirty="0" err="1" smtClean="0"/>
              <a:t>Na</a:t>
            </a:r>
            <a:r>
              <a:rPr lang="tr-TR" sz="3500" baseline="30000" dirty="0" smtClean="0"/>
              <a:t>+</a:t>
            </a:r>
            <a:r>
              <a:rPr lang="tr-TR" sz="3500" dirty="0" smtClean="0"/>
              <a:t>-bağımlı </a:t>
            </a:r>
            <a:r>
              <a:rPr lang="tr-TR" sz="3500" dirty="0" err="1" smtClean="0"/>
              <a:t>glukoz</a:t>
            </a:r>
            <a:r>
              <a:rPr lang="tr-TR" sz="3500" dirty="0" smtClean="0"/>
              <a:t> taşıyıcısı 2 (SGLT2) ile </a:t>
            </a:r>
            <a:r>
              <a:rPr lang="tr-TR" sz="3500" dirty="0" err="1" smtClean="0"/>
              <a:t>renal</a:t>
            </a:r>
            <a:r>
              <a:rPr lang="tr-TR" sz="3500" dirty="0" smtClean="0"/>
              <a:t> </a:t>
            </a:r>
            <a:r>
              <a:rPr lang="tr-TR" sz="3500" dirty="0" err="1" smtClean="0"/>
              <a:t>proksimal</a:t>
            </a:r>
            <a:r>
              <a:rPr lang="tr-TR" sz="3500" dirty="0" smtClean="0"/>
              <a:t> </a:t>
            </a:r>
            <a:r>
              <a:rPr lang="tr-TR" sz="3500" dirty="0" err="1" smtClean="0"/>
              <a:t>tubüllerdeki</a:t>
            </a:r>
            <a:r>
              <a:rPr lang="tr-TR" sz="3500" dirty="0" smtClean="0"/>
              <a:t> </a:t>
            </a:r>
            <a:r>
              <a:rPr lang="tr-TR" sz="3500" dirty="0" err="1" smtClean="0"/>
              <a:t>epitel</a:t>
            </a:r>
            <a:r>
              <a:rPr lang="tr-TR" sz="3500" dirty="0" smtClean="0"/>
              <a:t> hücreleri içine  </a:t>
            </a:r>
            <a:r>
              <a:rPr lang="tr-TR" sz="3500" dirty="0" smtClean="0"/>
              <a:t>sodyumla birlikte </a:t>
            </a:r>
            <a:r>
              <a:rPr lang="tr-TR" sz="3500" dirty="0" err="1" smtClean="0"/>
              <a:t>reabsorbe</a:t>
            </a:r>
            <a:r>
              <a:rPr lang="tr-TR" sz="3500" dirty="0" smtClean="0"/>
              <a:t> </a:t>
            </a:r>
            <a:r>
              <a:rPr lang="tr-TR" sz="3500" dirty="0" smtClean="0"/>
              <a:t>edilir(</a:t>
            </a:r>
            <a:r>
              <a:rPr lang="tr-TR" sz="3500" dirty="0" err="1" smtClean="0"/>
              <a:t>sekonder</a:t>
            </a:r>
            <a:r>
              <a:rPr lang="tr-TR" sz="3500" dirty="0" smtClean="0"/>
              <a:t> aktif transport). </a:t>
            </a:r>
            <a:endParaRPr lang="tr-TR" sz="3500" dirty="0" smtClean="0"/>
          </a:p>
          <a:p>
            <a:pPr>
              <a:lnSpc>
                <a:spcPct val="80000"/>
              </a:lnSpc>
            </a:pPr>
            <a:endParaRPr lang="tr-TR" sz="3500" dirty="0" smtClean="0"/>
          </a:p>
          <a:p>
            <a:pPr>
              <a:lnSpc>
                <a:spcPct val="80000"/>
              </a:lnSpc>
            </a:pPr>
            <a:r>
              <a:rPr lang="tr-TR" sz="3500" dirty="0" smtClean="0"/>
              <a:t>Bunun </a:t>
            </a:r>
            <a:r>
              <a:rPr lang="tr-TR" sz="3500" dirty="0" smtClean="0"/>
              <a:t>için gerekli konsantrasyon </a:t>
            </a:r>
            <a:r>
              <a:rPr lang="tr-TR" sz="3500" dirty="0" err="1" smtClean="0"/>
              <a:t>gradyenti</a:t>
            </a:r>
            <a:r>
              <a:rPr lang="tr-TR" sz="3500" dirty="0" smtClean="0"/>
              <a:t>, </a:t>
            </a:r>
            <a:r>
              <a:rPr lang="tr-TR" sz="3500" dirty="0" err="1" smtClean="0"/>
              <a:t>Na</a:t>
            </a:r>
            <a:r>
              <a:rPr lang="tr-TR" sz="3500" dirty="0" smtClean="0"/>
              <a:t>-K-</a:t>
            </a:r>
            <a:r>
              <a:rPr lang="tr-TR" sz="3500" dirty="0" err="1" smtClean="0"/>
              <a:t>ATPaz</a:t>
            </a:r>
            <a:r>
              <a:rPr lang="tr-TR" sz="3500" dirty="0" smtClean="0"/>
              <a:t> tarafından sağlanır (</a:t>
            </a:r>
            <a:r>
              <a:rPr lang="tr-TR" sz="3500" dirty="0" err="1" smtClean="0"/>
              <a:t>primer</a:t>
            </a:r>
            <a:r>
              <a:rPr lang="tr-TR" sz="3500" dirty="0" smtClean="0"/>
              <a:t> aktif transport).</a:t>
            </a:r>
          </a:p>
          <a:p>
            <a:pPr>
              <a:lnSpc>
                <a:spcPct val="80000"/>
              </a:lnSpc>
            </a:pPr>
            <a:endParaRPr lang="tr-TR" sz="3500" dirty="0" smtClean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79724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Endositoz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Aktif transportun bir formu olarak da kabul edilebilir (enerji harcanır).</a:t>
            </a:r>
          </a:p>
          <a:p>
            <a:pPr>
              <a:buNone/>
            </a:pPr>
            <a:endParaRPr lang="tr-TR" dirty="0" smtClean="0"/>
          </a:p>
          <a:p>
            <a:pPr lvl="1">
              <a:buFont typeface="Wingdings" pitchFamily="2" charset="2"/>
              <a:buChar char="ü"/>
            </a:pPr>
            <a:r>
              <a:rPr lang="tr-TR" dirty="0" smtClean="0"/>
              <a:t>Reseptör aracılı</a:t>
            </a:r>
          </a:p>
          <a:p>
            <a:pPr lvl="1">
              <a:buFont typeface="Wingdings" pitchFamily="2" charset="2"/>
              <a:buChar char="ü"/>
            </a:pPr>
            <a:endParaRPr lang="tr-TR" dirty="0" smtClean="0"/>
          </a:p>
          <a:p>
            <a:pPr lvl="1">
              <a:buFont typeface="Wingdings" pitchFamily="2" charset="2"/>
              <a:buChar char="ü"/>
            </a:pPr>
            <a:r>
              <a:rPr lang="tr-TR" dirty="0" err="1" smtClean="0"/>
              <a:t>Pinositoz</a:t>
            </a:r>
            <a:r>
              <a:rPr lang="tr-TR" dirty="0" smtClean="0"/>
              <a:t> (içme)</a:t>
            </a:r>
          </a:p>
          <a:p>
            <a:pPr lvl="1">
              <a:buFont typeface="Wingdings" pitchFamily="2" charset="2"/>
              <a:buChar char="ü"/>
            </a:pPr>
            <a:endParaRPr lang="tr-TR" dirty="0" smtClean="0"/>
          </a:p>
          <a:p>
            <a:pPr lvl="1">
              <a:buFont typeface="Wingdings" pitchFamily="2" charset="2"/>
              <a:buChar char="ü"/>
            </a:pPr>
            <a:r>
              <a:rPr lang="tr-TR" dirty="0" smtClean="0"/>
              <a:t>Fagositoz (yeme)</a:t>
            </a:r>
            <a:endParaRPr lang="en-GB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Membranın</a:t>
            </a:r>
            <a:r>
              <a:rPr lang="tr-TR" dirty="0" smtClean="0"/>
              <a:t> Temel Bileşenleri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Membran</a:t>
            </a:r>
            <a:r>
              <a:rPr lang="tr-TR" dirty="0" smtClean="0"/>
              <a:t> Lipitleri</a:t>
            </a:r>
          </a:p>
          <a:p>
            <a:pPr lvl="1"/>
            <a:r>
              <a:rPr lang="tr-TR" dirty="0" err="1" smtClean="0"/>
              <a:t>Fosfolipitler</a:t>
            </a:r>
            <a:endParaRPr lang="tr-TR" dirty="0" smtClean="0"/>
          </a:p>
          <a:p>
            <a:pPr lvl="1"/>
            <a:r>
              <a:rPr lang="tr-TR" dirty="0" smtClean="0"/>
              <a:t>Kolesterol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err="1" smtClean="0"/>
              <a:t>Membran</a:t>
            </a:r>
            <a:r>
              <a:rPr lang="tr-TR" dirty="0" smtClean="0"/>
              <a:t> Proteinleri</a:t>
            </a:r>
          </a:p>
          <a:p>
            <a:pPr lvl="1"/>
            <a:r>
              <a:rPr lang="tr-TR" dirty="0" err="1" smtClean="0"/>
              <a:t>İntegral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proteinleri </a:t>
            </a:r>
          </a:p>
          <a:p>
            <a:pPr lvl="2"/>
            <a:r>
              <a:rPr lang="tr-TR" dirty="0" err="1" smtClean="0"/>
              <a:t>monotopik</a:t>
            </a:r>
            <a:r>
              <a:rPr lang="tr-TR" dirty="0" smtClean="0"/>
              <a:t> </a:t>
            </a:r>
          </a:p>
          <a:p>
            <a:pPr lvl="2"/>
            <a:r>
              <a:rPr lang="tr-TR" dirty="0" err="1" smtClean="0"/>
              <a:t>transmembran</a:t>
            </a:r>
            <a:r>
              <a:rPr lang="tr-TR" dirty="0" smtClean="0"/>
              <a:t> </a:t>
            </a:r>
          </a:p>
          <a:p>
            <a:pPr lvl="1"/>
            <a:r>
              <a:rPr lang="tr-TR" dirty="0" err="1" smtClean="0"/>
              <a:t>Periferal</a:t>
            </a:r>
            <a:r>
              <a:rPr lang="tr-TR" dirty="0" smtClean="0"/>
              <a:t> </a:t>
            </a:r>
            <a:r>
              <a:rPr lang="tr-TR" dirty="0" err="1" smtClean="0"/>
              <a:t>membran</a:t>
            </a:r>
            <a:r>
              <a:rPr lang="tr-TR" dirty="0" smtClean="0"/>
              <a:t> proteinleri</a:t>
            </a:r>
          </a:p>
          <a:p>
            <a:pPr lvl="2"/>
            <a:r>
              <a:rPr lang="tr-TR" dirty="0" smtClean="0"/>
              <a:t>proteine bağlı</a:t>
            </a:r>
          </a:p>
          <a:p>
            <a:pPr lvl="2"/>
            <a:r>
              <a:rPr lang="tr-TR" dirty="0" smtClean="0"/>
              <a:t>lipide bağlı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Karbonhidratlar: </a:t>
            </a:r>
          </a:p>
          <a:p>
            <a:pPr lvl="1"/>
            <a:r>
              <a:rPr lang="tr-TR" dirty="0" err="1" smtClean="0"/>
              <a:t>Glikolipit</a:t>
            </a:r>
            <a:r>
              <a:rPr lang="tr-TR" dirty="0" smtClean="0"/>
              <a:t> ve </a:t>
            </a:r>
            <a:r>
              <a:rPr lang="tr-TR" dirty="0" err="1" smtClean="0"/>
              <a:t>glikoprotein</a:t>
            </a:r>
            <a:r>
              <a:rPr lang="tr-TR" dirty="0" smtClean="0"/>
              <a:t> yapısına katılır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5940152" y="1124744"/>
            <a:ext cx="2653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u="sng" dirty="0" smtClean="0">
                <a:solidFill>
                  <a:srgbClr val="FF0000"/>
                </a:solidFill>
              </a:rPr>
              <a:t>(ÖNEMLİ)</a:t>
            </a:r>
            <a:endParaRPr lang="tr-T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Eksositoz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Aktif transportun bir formu olarak kabul edilebilir (enerjiye ihtiyaç duyar).</a:t>
            </a:r>
          </a:p>
          <a:p>
            <a:endParaRPr lang="tr-TR" dirty="0" smtClean="0"/>
          </a:p>
          <a:p>
            <a:r>
              <a:rPr lang="tr-TR" dirty="0" smtClean="0"/>
              <a:t>Genellikle Ca</a:t>
            </a:r>
            <a:r>
              <a:rPr lang="tr-TR" baseline="30000" dirty="0" smtClean="0"/>
              <a:t>2+</a:t>
            </a:r>
            <a:r>
              <a:rPr lang="tr-TR" dirty="0" smtClean="0"/>
              <a:t>-bağımlı mekanizma ile.</a:t>
            </a:r>
          </a:p>
          <a:p>
            <a:endParaRPr lang="tr-TR" dirty="0" smtClean="0"/>
          </a:p>
          <a:p>
            <a:r>
              <a:rPr lang="tr-TR" dirty="0" smtClean="0"/>
              <a:t>Büyük </a:t>
            </a:r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komponentlerin</a:t>
            </a:r>
            <a:r>
              <a:rPr lang="tr-TR" dirty="0" smtClean="0"/>
              <a:t> hücreden salınma yolu.</a:t>
            </a:r>
            <a:endParaRPr lang="tr-T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Youtube</a:t>
            </a:r>
            <a:r>
              <a:rPr lang="tr-TR" dirty="0" smtClean="0"/>
              <a:t> Linki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Membranın</a:t>
            </a:r>
            <a:r>
              <a:rPr lang="tr-TR" dirty="0" smtClean="0"/>
              <a:t> </a:t>
            </a:r>
            <a:r>
              <a:rPr lang="tr-TR" dirty="0" smtClean="0"/>
              <a:t>Yapısı ve </a:t>
            </a:r>
            <a:r>
              <a:rPr lang="tr-TR" dirty="0" err="1" smtClean="0"/>
              <a:t>Membran</a:t>
            </a:r>
            <a:r>
              <a:rPr lang="tr-TR" dirty="0" smtClean="0"/>
              <a:t> Taşıma </a:t>
            </a:r>
            <a:r>
              <a:rPr lang="tr-TR" dirty="0" smtClean="0"/>
              <a:t>Sistemleri: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https</a:t>
            </a:r>
            <a:r>
              <a:rPr lang="tr-TR" dirty="0" smtClean="0"/>
              <a:t>://</a:t>
            </a:r>
            <a:r>
              <a:rPr lang="tr-TR" dirty="0" smtClean="0"/>
              <a:t>www.youtube.com/watch?v=7YZel8fjHec&amp;t=40s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Biyolojik </a:t>
            </a:r>
            <a:r>
              <a:rPr lang="tr-TR" dirty="0" err="1" smtClean="0"/>
              <a:t>membranların</a:t>
            </a:r>
            <a:r>
              <a:rPr lang="tr-TR" dirty="0" smtClean="0"/>
              <a:t> lipit ve protein içeriği </a:t>
            </a:r>
            <a:r>
              <a:rPr lang="tr-TR" dirty="0" err="1" smtClean="0"/>
              <a:t>membranın</a:t>
            </a:r>
            <a:r>
              <a:rPr lang="tr-TR" dirty="0" smtClean="0"/>
              <a:t> çeşidine göre değişmekle birlikte, ağırlıkça, yaklaşık yarı yarıyadır. Karbonhidratlar ise %2-8’lik bir paya sahiptir. </a:t>
            </a:r>
          </a:p>
          <a:p>
            <a:endParaRPr lang="tr-TR" dirty="0" smtClean="0"/>
          </a:p>
          <a:p>
            <a:r>
              <a:rPr lang="tr-TR" dirty="0" smtClean="0"/>
              <a:t>Elektron transport zinciri ve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fosforilasyonda</a:t>
            </a:r>
            <a:r>
              <a:rPr lang="tr-TR" dirty="0" smtClean="0"/>
              <a:t> görevli protein kompleksinden dolayı en yüksek protein içeriğine mitokondri iç </a:t>
            </a:r>
            <a:r>
              <a:rPr lang="tr-TR" dirty="0" err="1" smtClean="0"/>
              <a:t>membranı</a:t>
            </a:r>
            <a:r>
              <a:rPr lang="tr-TR" dirty="0" smtClean="0"/>
              <a:t> (%75) sahiptir. </a:t>
            </a:r>
          </a:p>
          <a:p>
            <a:endParaRPr lang="tr-TR" dirty="0" smtClean="0"/>
          </a:p>
          <a:p>
            <a:r>
              <a:rPr lang="tr-TR" dirty="0" err="1" smtClean="0"/>
              <a:t>Miyelin</a:t>
            </a:r>
            <a:r>
              <a:rPr lang="tr-TR" dirty="0" smtClean="0"/>
              <a:t> </a:t>
            </a:r>
            <a:r>
              <a:rPr lang="tr-TR" dirty="0" err="1" smtClean="0"/>
              <a:t>membranları</a:t>
            </a:r>
            <a:r>
              <a:rPr lang="tr-TR" dirty="0" smtClean="0"/>
              <a:t> ise protein içerikleri açısından (yaklaşık %18) en alt sırada yer alır.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Membran</a:t>
            </a:r>
            <a:r>
              <a:rPr lang="tr-TR" dirty="0" smtClean="0"/>
              <a:t> Lipitleri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Fosfolipitler</a:t>
            </a:r>
            <a:r>
              <a:rPr lang="tr-TR" dirty="0" smtClean="0"/>
              <a:t> (ana yapı)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smtClean="0"/>
              <a:t>Kolesterol (hayvansal hücrelerde)</a:t>
            </a:r>
          </a:p>
          <a:p>
            <a:endParaRPr lang="tr-TR" dirty="0" smtClean="0"/>
          </a:p>
          <a:p>
            <a:r>
              <a:rPr lang="tr-TR" dirty="0" err="1" smtClean="0"/>
              <a:t>Glikolipitler</a:t>
            </a:r>
            <a:r>
              <a:rPr lang="tr-TR" dirty="0" smtClean="0"/>
              <a:t> (hücresel tanınma)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Biyolojik </a:t>
            </a:r>
            <a:r>
              <a:rPr lang="tr-TR" dirty="0" err="1" smtClean="0"/>
              <a:t>membranların</a:t>
            </a:r>
            <a:r>
              <a:rPr lang="tr-TR" dirty="0" smtClean="0"/>
              <a:t> ana yapısı, </a:t>
            </a:r>
            <a:r>
              <a:rPr lang="tr-TR" dirty="0" err="1" smtClean="0"/>
              <a:t>fosfolipitlerin</a:t>
            </a:r>
            <a:r>
              <a:rPr lang="tr-TR" dirty="0" smtClean="0"/>
              <a:t> sıvı ortamda iki tabakalı (</a:t>
            </a:r>
            <a:r>
              <a:rPr lang="tr-TR" dirty="0" err="1" smtClean="0"/>
              <a:t>bilayer</a:t>
            </a:r>
            <a:r>
              <a:rPr lang="tr-TR" dirty="0" smtClean="0"/>
              <a:t>) yapı oluşturmasına bağlıdır.</a:t>
            </a:r>
          </a:p>
          <a:p>
            <a:endParaRPr lang="tr-TR" dirty="0" smtClean="0"/>
          </a:p>
          <a:p>
            <a:r>
              <a:rPr lang="tr-TR" dirty="0" err="1" smtClean="0"/>
              <a:t>Fosfolipitler</a:t>
            </a:r>
            <a:r>
              <a:rPr lang="tr-TR" dirty="0" smtClean="0"/>
              <a:t>, yağ asidi (</a:t>
            </a:r>
            <a:r>
              <a:rPr lang="tr-TR" dirty="0" err="1" smtClean="0"/>
              <a:t>hidrofobik</a:t>
            </a:r>
            <a:r>
              <a:rPr lang="tr-TR" dirty="0" smtClean="0"/>
              <a:t> kuyruk) ve fosfat grubu (</a:t>
            </a:r>
            <a:r>
              <a:rPr lang="tr-TR" dirty="0" err="1" smtClean="0"/>
              <a:t>hidrofilik</a:t>
            </a:r>
            <a:r>
              <a:rPr lang="tr-TR" dirty="0" smtClean="0"/>
              <a:t> baş) içeren </a:t>
            </a:r>
            <a:r>
              <a:rPr lang="tr-TR" dirty="0" err="1" smtClean="0"/>
              <a:t>amfipatik</a:t>
            </a:r>
            <a:r>
              <a:rPr lang="tr-TR" dirty="0" smtClean="0"/>
              <a:t>/</a:t>
            </a:r>
            <a:r>
              <a:rPr lang="tr-TR" dirty="0" err="1" smtClean="0"/>
              <a:t>amfifilik</a:t>
            </a:r>
            <a:r>
              <a:rPr lang="tr-TR" dirty="0" smtClean="0"/>
              <a:t> moleküllerdir.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Hidrofilik</a:t>
            </a:r>
            <a:r>
              <a:rPr lang="tr-TR" dirty="0" smtClean="0"/>
              <a:t> fosfat grupları, </a:t>
            </a:r>
            <a:r>
              <a:rPr lang="tr-TR" dirty="0" err="1" smtClean="0"/>
              <a:t>membranın</a:t>
            </a:r>
            <a:r>
              <a:rPr lang="tr-TR" dirty="0" smtClean="0"/>
              <a:t> dış yüzeyinde; </a:t>
            </a:r>
            <a:r>
              <a:rPr lang="tr-TR" dirty="0" err="1" smtClean="0"/>
              <a:t>hidrofobik</a:t>
            </a:r>
            <a:r>
              <a:rPr lang="tr-TR" dirty="0" smtClean="0"/>
              <a:t> yağ asidi kısımları ise ikili tabakanın iç kısmında yer alır. </a:t>
            </a:r>
            <a:endParaRPr lang="tr-TR" dirty="0"/>
          </a:p>
        </p:txBody>
      </p:sp>
      <p:pic>
        <p:nvPicPr>
          <p:cNvPr id="4098" name="Picture 2" descr="phospholipid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8202064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873</Words>
  <Application>Microsoft Office PowerPoint</Application>
  <PresentationFormat>Ekran Gösterisi (4:3)</PresentationFormat>
  <Paragraphs>178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Ofis Teması</vt:lpstr>
      <vt:lpstr>Biyolojik Membranların Yapısı</vt:lpstr>
      <vt:lpstr>Membranın Görevleri</vt:lpstr>
      <vt:lpstr>Tarihçe</vt:lpstr>
      <vt:lpstr>Slayt 4</vt:lpstr>
      <vt:lpstr>Membranın Temel Bileşenleri</vt:lpstr>
      <vt:lpstr>Slayt 6</vt:lpstr>
      <vt:lpstr>Membran Lipitleri</vt:lpstr>
      <vt:lpstr>Fosfolipitler</vt:lpstr>
      <vt:lpstr>Slayt 9</vt:lpstr>
      <vt:lpstr>Slayt 10</vt:lpstr>
      <vt:lpstr>Fosfolipitler</vt:lpstr>
      <vt:lpstr>Fosfolipit Bileşenleri</vt:lpstr>
      <vt:lpstr>Slayt 13</vt:lpstr>
      <vt:lpstr>Slayt 14</vt:lpstr>
      <vt:lpstr>Slayt 15</vt:lpstr>
      <vt:lpstr>Fosfolipit Bileşenleri</vt:lpstr>
      <vt:lpstr>Slayt 17</vt:lpstr>
      <vt:lpstr>Slayt 18</vt:lpstr>
      <vt:lpstr>Slayt 19</vt:lpstr>
      <vt:lpstr>Slayt 20</vt:lpstr>
      <vt:lpstr>Membran Akışkanlığını Etkileyen Faktörler (ÖNEMLİ)</vt:lpstr>
      <vt:lpstr>Membran Proteinleri</vt:lpstr>
      <vt:lpstr>Slayt 23</vt:lpstr>
      <vt:lpstr>Membran Proteinleri</vt:lpstr>
      <vt:lpstr>Slayt 25</vt:lpstr>
      <vt:lpstr>Membran Taşıma Sistemleri</vt:lpstr>
      <vt:lpstr>ÖNEMLİ</vt:lpstr>
      <vt:lpstr>Membran Taşıma Sistemleri (ÖNEMLİ)</vt:lpstr>
      <vt:lpstr>Slayt 29</vt:lpstr>
      <vt:lpstr>Basit Difüzyon</vt:lpstr>
      <vt:lpstr>Basit Difüzyona Uğrayan Moleküller (ÖNEMLİ)</vt:lpstr>
      <vt:lpstr>Slayt 32</vt:lpstr>
      <vt:lpstr>Slayt 33</vt:lpstr>
      <vt:lpstr>Kolaylaştırılmış Difüzyon</vt:lpstr>
      <vt:lpstr>Kolaylaştırılmış Difüzyon </vt:lpstr>
      <vt:lpstr>Slayt 36</vt:lpstr>
      <vt:lpstr>Slayt 37</vt:lpstr>
      <vt:lpstr>Çözücünün (Suyun) Difüzyonu: Osmoz</vt:lpstr>
      <vt:lpstr>Suyun Difüzyonu</vt:lpstr>
      <vt:lpstr>Slayt 40</vt:lpstr>
      <vt:lpstr>Slayt 41</vt:lpstr>
      <vt:lpstr>Slayt 42</vt:lpstr>
      <vt:lpstr>Aktif Transport</vt:lpstr>
      <vt:lpstr>Slayt 44</vt:lpstr>
      <vt:lpstr>Slayt 45</vt:lpstr>
      <vt:lpstr>Slayt 46</vt:lpstr>
      <vt:lpstr>Slayt 47</vt:lpstr>
      <vt:lpstr>Slayt 48</vt:lpstr>
      <vt:lpstr>Endositoz</vt:lpstr>
      <vt:lpstr>Eksositoz</vt:lpstr>
      <vt:lpstr>Youtube Linki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167</cp:revision>
  <dcterms:created xsi:type="dcterms:W3CDTF">2016-11-08T18:57:36Z</dcterms:created>
  <dcterms:modified xsi:type="dcterms:W3CDTF">2016-11-20T20:06:02Z</dcterms:modified>
</cp:coreProperties>
</file>