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10" r:id="rId3"/>
    <p:sldId id="609" r:id="rId4"/>
    <p:sldId id="257" r:id="rId5"/>
    <p:sldId id="533" r:id="rId6"/>
    <p:sldId id="534" r:id="rId7"/>
    <p:sldId id="258" r:id="rId8"/>
    <p:sldId id="535" r:id="rId9"/>
    <p:sldId id="266" r:id="rId10"/>
    <p:sldId id="260" r:id="rId11"/>
    <p:sldId id="264" r:id="rId12"/>
    <p:sldId id="259" r:id="rId13"/>
    <p:sldId id="309" r:id="rId14"/>
    <p:sldId id="318" r:id="rId15"/>
    <p:sldId id="611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9" r:id="rId24"/>
    <p:sldId id="550" r:id="rId25"/>
    <p:sldId id="551" r:id="rId26"/>
    <p:sldId id="552" r:id="rId27"/>
    <p:sldId id="553" r:id="rId28"/>
    <p:sldId id="554" r:id="rId29"/>
    <p:sldId id="555" r:id="rId30"/>
    <p:sldId id="556" r:id="rId31"/>
    <p:sldId id="557" r:id="rId32"/>
    <p:sldId id="560" r:id="rId33"/>
    <p:sldId id="561" r:id="rId34"/>
    <p:sldId id="562" r:id="rId35"/>
    <p:sldId id="612" r:id="rId36"/>
    <p:sldId id="563" r:id="rId37"/>
    <p:sldId id="566" r:id="rId38"/>
    <p:sldId id="567" r:id="rId39"/>
    <p:sldId id="571" r:id="rId40"/>
    <p:sldId id="572" r:id="rId41"/>
    <p:sldId id="573" r:id="rId42"/>
    <p:sldId id="574" r:id="rId43"/>
    <p:sldId id="575" r:id="rId44"/>
    <p:sldId id="576" r:id="rId45"/>
    <p:sldId id="577" r:id="rId46"/>
    <p:sldId id="578" r:id="rId47"/>
    <p:sldId id="579" r:id="rId48"/>
    <p:sldId id="580" r:id="rId49"/>
    <p:sldId id="581" r:id="rId50"/>
    <p:sldId id="582" r:id="rId51"/>
    <p:sldId id="583" r:id="rId52"/>
    <p:sldId id="584" r:id="rId53"/>
    <p:sldId id="585" r:id="rId54"/>
    <p:sldId id="586" r:id="rId55"/>
    <p:sldId id="587" r:id="rId56"/>
    <p:sldId id="588" r:id="rId57"/>
    <p:sldId id="589" r:id="rId58"/>
    <p:sldId id="590" r:id="rId59"/>
    <p:sldId id="591" r:id="rId60"/>
    <p:sldId id="592" r:id="rId61"/>
    <p:sldId id="593" r:id="rId62"/>
    <p:sldId id="594" r:id="rId63"/>
    <p:sldId id="595" r:id="rId64"/>
    <p:sldId id="596" r:id="rId65"/>
    <p:sldId id="597" r:id="rId66"/>
    <p:sldId id="598" r:id="rId67"/>
    <p:sldId id="599" r:id="rId6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25.6.2018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err="1" smtClean="0"/>
              <a:t>Nükleik</a:t>
            </a:r>
            <a:r>
              <a:rPr lang="tr-TR" dirty="0" smtClean="0"/>
              <a:t> Asitlerin Metabolizması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ibose ile ilgili görsel sonucu"/>
          <p:cNvPicPr>
            <a:picLocks noChangeAspect="1" noChangeArrowheads="1"/>
          </p:cNvPicPr>
          <p:nvPr/>
        </p:nvPicPr>
        <p:blipFill>
          <a:blip r:embed="rId2" cstate="print"/>
          <a:srcRect b="4859"/>
          <a:stretch>
            <a:fillRect/>
          </a:stretch>
        </p:blipFill>
        <p:spPr bwMode="auto">
          <a:xfrm>
            <a:off x="0" y="1628800"/>
            <a:ext cx="9144000" cy="3744416"/>
          </a:xfrm>
          <a:prstGeom prst="rect">
            <a:avLst/>
          </a:prstGeom>
          <a:noFill/>
        </p:spPr>
      </p:pic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760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dirty="0" err="1" smtClean="0"/>
              <a:t>Pentozlar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440159"/>
          </a:xfrm>
        </p:spPr>
        <p:txBody>
          <a:bodyPr>
            <a:normAutofit/>
          </a:bodyPr>
          <a:lstStyle/>
          <a:p>
            <a:r>
              <a:rPr lang="tr-TR" dirty="0" err="1" smtClean="0"/>
              <a:t>Nükleozid</a:t>
            </a:r>
            <a:r>
              <a:rPr lang="tr-TR" dirty="0" smtClean="0"/>
              <a:t> = Azotlu Baz + </a:t>
            </a:r>
            <a:r>
              <a:rPr lang="tr-TR" dirty="0" err="1" smtClean="0"/>
              <a:t>Pentoz</a:t>
            </a:r>
            <a:endParaRPr lang="tr-TR" dirty="0" smtClean="0"/>
          </a:p>
          <a:p>
            <a:pPr lvl="1"/>
            <a:r>
              <a:rPr lang="tr-TR" dirty="0" smtClean="0"/>
              <a:t>arada beta-N-</a:t>
            </a:r>
            <a:r>
              <a:rPr lang="tr-TR" dirty="0" err="1" smtClean="0"/>
              <a:t>glikozidik</a:t>
            </a:r>
            <a:r>
              <a:rPr lang="tr-TR" dirty="0" smtClean="0"/>
              <a:t> bağ vardır</a:t>
            </a:r>
          </a:p>
          <a:p>
            <a:endParaRPr lang="tr-T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108012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Nükleotid = </a:t>
            </a:r>
            <a:r>
              <a:rPr lang="tr-TR" dirty="0" err="1" smtClean="0"/>
              <a:t>Nükleozid</a:t>
            </a:r>
            <a:r>
              <a:rPr lang="tr-TR" dirty="0" smtClean="0"/>
              <a:t> + Fosfat Grubu</a:t>
            </a:r>
          </a:p>
          <a:p>
            <a:pPr lvl="1"/>
            <a:r>
              <a:rPr lang="tr-TR" dirty="0" smtClean="0"/>
              <a:t>aradaki bağ ester bağıdır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610" y="1412776"/>
            <a:ext cx="468265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39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51520" y="0"/>
          <a:ext cx="8892480" cy="6768823"/>
        </p:xfrm>
        <a:graphic>
          <a:graphicData uri="http://schemas.openxmlformats.org/drawingml/2006/table">
            <a:tbl>
              <a:tblPr/>
              <a:tblGrid>
                <a:gridCol w="2223120"/>
                <a:gridCol w="2223120"/>
                <a:gridCol w="2223120"/>
                <a:gridCol w="2223120"/>
              </a:tblGrid>
              <a:tr h="246647"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/>
                        <a:t>RNA</a:t>
                      </a:r>
                      <a:endParaRPr lang="tr-TR" sz="1400" b="1" i="0" u="sng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4041"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Azotlu Baz</a:t>
                      </a:r>
                      <a:endParaRPr lang="tr-TR" sz="1400" i="1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err="1" smtClean="0"/>
                        <a:t>Nükleozid</a:t>
                      </a:r>
                      <a:r>
                        <a:rPr lang="tr-TR" sz="1400" i="1" dirty="0" smtClean="0"/>
                        <a:t> (Baz+Şeker)</a:t>
                      </a:r>
                      <a:endParaRPr lang="tr-TR" sz="1400" i="1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Nükleotid (Baz+Şeker+Fosfat)</a:t>
                      </a:r>
                      <a:endParaRPr lang="tr-TR" sz="1400" i="1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9784"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adenin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/>
                        <a:t>(A)</a:t>
                      </a:r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adenozin</a:t>
                      </a:r>
                      <a:endParaRPr lang="tr-TR" sz="1400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adenilik</a:t>
                      </a:r>
                      <a:r>
                        <a:rPr lang="tr-TR" sz="1400" dirty="0" smtClean="0"/>
                        <a:t> asit</a:t>
                      </a:r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400" dirty="0" smtClean="0"/>
                        <a:t>(</a:t>
                      </a:r>
                      <a:r>
                        <a:rPr lang="tr-TR" sz="1400" dirty="0" err="1" smtClean="0"/>
                        <a:t>adenozin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monofosfat</a:t>
                      </a:r>
                      <a:r>
                        <a:rPr lang="en-US" sz="1400" dirty="0" smtClean="0"/>
                        <a:t>: </a:t>
                      </a:r>
                      <a:r>
                        <a:rPr lang="en-US" sz="1400" dirty="0"/>
                        <a:t>AMP)</a:t>
                      </a:r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9784"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guanin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/>
                        <a:t>(G)</a:t>
                      </a:r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guanozin</a:t>
                      </a:r>
                      <a:endParaRPr lang="tr-TR" sz="1400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guanilik</a:t>
                      </a:r>
                      <a:r>
                        <a:rPr lang="tr-TR" sz="1400" dirty="0" smtClean="0"/>
                        <a:t> asit</a:t>
                      </a:r>
                      <a:r>
                        <a:rPr lang="tr-TR" sz="1400" dirty="0"/>
                        <a:t/>
                      </a:r>
                      <a:br>
                        <a:rPr lang="tr-TR" sz="1400" dirty="0"/>
                      </a:br>
                      <a:r>
                        <a:rPr lang="tr-TR" sz="1400" dirty="0" smtClean="0"/>
                        <a:t>(</a:t>
                      </a:r>
                      <a:r>
                        <a:rPr lang="tr-TR" sz="1400" dirty="0" err="1" smtClean="0"/>
                        <a:t>guanozin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monofosfat</a:t>
                      </a:r>
                      <a:r>
                        <a:rPr lang="tr-TR" sz="1400" dirty="0" smtClean="0"/>
                        <a:t>; GMP</a:t>
                      </a:r>
                      <a:r>
                        <a:rPr lang="tr-TR" sz="1400" dirty="0"/>
                        <a:t>)</a:t>
                      </a:r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9784"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sitozin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/>
                        <a:t>(C)</a:t>
                      </a:r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sitidin</a:t>
                      </a:r>
                      <a:endParaRPr lang="tr-TR" sz="1400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sitidilik</a:t>
                      </a:r>
                      <a:r>
                        <a:rPr lang="tr-TR" sz="1400" dirty="0" smtClean="0"/>
                        <a:t> asit</a:t>
                      </a:r>
                      <a:r>
                        <a:rPr lang="tr-TR" sz="1400" dirty="0"/>
                        <a:t/>
                      </a:r>
                      <a:br>
                        <a:rPr lang="tr-TR" sz="1400" dirty="0"/>
                      </a:br>
                      <a:r>
                        <a:rPr lang="tr-TR" sz="1400" dirty="0" smtClean="0"/>
                        <a:t>(</a:t>
                      </a:r>
                      <a:r>
                        <a:rPr lang="tr-TR" sz="1400" dirty="0" err="1" smtClean="0"/>
                        <a:t>sitidin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monofosfat</a:t>
                      </a:r>
                      <a:r>
                        <a:rPr lang="tr-TR" sz="1400" dirty="0" smtClean="0"/>
                        <a:t>; CMP</a:t>
                      </a:r>
                      <a:r>
                        <a:rPr lang="tr-TR" sz="1400" dirty="0"/>
                        <a:t>)</a:t>
                      </a:r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9784"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urasil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/>
                        <a:t>(U)</a:t>
                      </a:r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uridin</a:t>
                      </a:r>
                      <a:endParaRPr lang="tr-TR" sz="1400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uridilik</a:t>
                      </a:r>
                      <a:r>
                        <a:rPr lang="tr-TR" sz="1400" dirty="0" smtClean="0"/>
                        <a:t> asit</a:t>
                      </a:r>
                      <a:r>
                        <a:rPr lang="tr-TR" sz="1400" dirty="0"/>
                        <a:t/>
                      </a:r>
                      <a:br>
                        <a:rPr lang="tr-TR" sz="1400" dirty="0"/>
                      </a:br>
                      <a:r>
                        <a:rPr lang="tr-TR" sz="1400" dirty="0" smtClean="0"/>
                        <a:t>(</a:t>
                      </a:r>
                      <a:r>
                        <a:rPr lang="tr-TR" sz="1400" dirty="0" err="1" smtClean="0"/>
                        <a:t>uridin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monofosfat</a:t>
                      </a:r>
                      <a:r>
                        <a:rPr lang="tr-TR" sz="1400" dirty="0" smtClean="0"/>
                        <a:t>; UMP</a:t>
                      </a:r>
                      <a:r>
                        <a:rPr lang="tr-TR" sz="1400" dirty="0"/>
                        <a:t>)</a:t>
                      </a:r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647"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i="1" dirty="0" smtClean="0"/>
                        <a:t>DNA</a:t>
                      </a:r>
                      <a:endParaRPr lang="tr-TR" sz="1400" u="sng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63216"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Azotlu Baz</a:t>
                      </a:r>
                      <a:endParaRPr lang="tr-TR" sz="1400" i="1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err="1" smtClean="0"/>
                        <a:t>Nükleozid</a:t>
                      </a:r>
                      <a:r>
                        <a:rPr lang="tr-TR" sz="1400" i="1" dirty="0" smtClean="0"/>
                        <a:t> (Baz+Şeker)</a:t>
                      </a:r>
                      <a:endParaRPr lang="tr-TR" sz="1400" i="1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i="1" dirty="0" smtClean="0"/>
                        <a:t>Nükleotid (Baz+Şeker+Fosfat)</a:t>
                      </a:r>
                      <a:endParaRPr lang="tr-TR" sz="1400" i="1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i="1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9784"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adenin</a:t>
                      </a:r>
                      <a:r>
                        <a:rPr lang="tr-TR" sz="1400" dirty="0" smtClean="0"/>
                        <a:t> (A)</a:t>
                      </a:r>
                      <a:endParaRPr lang="tr-TR" sz="1400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/>
                        <a:t>deoksiadenozin</a:t>
                      </a:r>
                      <a:endParaRPr lang="tr-TR" sz="1400" dirty="0" smtClean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deoxyadenylic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dirty="0" err="1" smtClean="0"/>
                        <a:t>acid</a:t>
                      </a:r>
                      <a:r>
                        <a:rPr lang="tr-TR" sz="1400" dirty="0"/>
                        <a:t/>
                      </a:r>
                      <a:br>
                        <a:rPr lang="tr-TR" sz="1400" dirty="0"/>
                      </a:br>
                      <a:r>
                        <a:rPr lang="tr-TR" sz="1400" dirty="0"/>
                        <a:t>(</a:t>
                      </a:r>
                      <a:r>
                        <a:rPr lang="tr-TR" sz="1400" dirty="0" err="1"/>
                        <a:t>deoxyadenosine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monophosphate</a:t>
                      </a:r>
                      <a:r>
                        <a:rPr lang="tr-TR" sz="1400" dirty="0"/>
                        <a:t>: </a:t>
                      </a:r>
                      <a:r>
                        <a:rPr lang="tr-TR" sz="1400" dirty="0" err="1"/>
                        <a:t>dAMP</a:t>
                      </a:r>
                      <a:r>
                        <a:rPr lang="tr-TR" sz="1400" dirty="0"/>
                        <a:t>)</a:t>
                      </a:r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sz="1400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9784"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guanin</a:t>
                      </a:r>
                      <a:r>
                        <a:rPr lang="tr-TR" sz="1400" dirty="0" smtClean="0"/>
                        <a:t> (G)</a:t>
                      </a:r>
                      <a:endParaRPr lang="tr-TR" sz="1400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/>
                        <a:t>deoksiguanozin</a:t>
                      </a:r>
                      <a:endParaRPr lang="tr-TR" sz="1400" dirty="0" smtClean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deoxyguanylic acid</a:t>
                      </a:r>
                      <a:br>
                        <a:rPr lang="en-US" sz="1400"/>
                      </a:br>
                      <a:r>
                        <a:rPr lang="en-US" sz="1400"/>
                        <a:t>(deoxyguanosine monophosphate: dGMP)</a:t>
                      </a:r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sz="1400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9784"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sitozin</a:t>
                      </a:r>
                      <a:r>
                        <a:rPr lang="tr-TR" sz="1400" dirty="0" smtClean="0"/>
                        <a:t> (C)</a:t>
                      </a:r>
                      <a:endParaRPr lang="tr-TR" sz="1400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/>
                        <a:t>deoksisitidin</a:t>
                      </a:r>
                      <a:endParaRPr lang="tr-TR" sz="1400" dirty="0" smtClean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/>
                        <a:t>deoxycytidylic acid</a:t>
                      </a:r>
                      <a:br>
                        <a:rPr lang="tr-TR" sz="1400"/>
                      </a:br>
                      <a:r>
                        <a:rPr lang="tr-TR" sz="1400"/>
                        <a:t>(deoxycytidine monophosphate: dCMP)</a:t>
                      </a:r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sz="1400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9784"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timin </a:t>
                      </a:r>
                      <a:r>
                        <a:rPr lang="tr-TR" sz="1400" dirty="0"/>
                        <a:t>(T)</a:t>
                      </a:r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err="1" smtClean="0"/>
                        <a:t>deoksitimidin</a:t>
                      </a:r>
                      <a:endParaRPr lang="tr-TR" sz="1400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/>
                        <a:t>deoxythymidylic acid</a:t>
                      </a:r>
                      <a:br>
                        <a:rPr lang="tr-TR" sz="1400"/>
                      </a:br>
                      <a:r>
                        <a:rPr lang="tr-TR" sz="1400"/>
                        <a:t>(deoxythymidine monophosphate: dTMP)</a:t>
                      </a:r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sz="1400" dirty="0"/>
                    </a:p>
                  </a:txBody>
                  <a:tcPr marL="8912" marR="8912" marT="8912" marB="89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DNA ve RNA, nükleotid polimerleridir.</a:t>
            </a:r>
          </a:p>
          <a:p>
            <a:endParaRPr lang="tr-TR" dirty="0" smtClean="0"/>
          </a:p>
          <a:p>
            <a:r>
              <a:rPr lang="tr-TR" dirty="0" smtClean="0"/>
              <a:t>DNA çift zincir, RNA ise tek zincir halinde bulunur.</a:t>
            </a:r>
          </a:p>
          <a:p>
            <a:endParaRPr lang="tr-TR" dirty="0" smtClean="0"/>
          </a:p>
          <a:p>
            <a:r>
              <a:rPr lang="tr-TR" dirty="0" smtClean="0"/>
              <a:t>DNA zinciri, çekirdekte, çeşitli protein bileşenleri ile organize olmuştur.</a:t>
            </a:r>
          </a:p>
          <a:p>
            <a:endParaRPr lang="tr-TR" dirty="0" smtClean="0"/>
          </a:p>
          <a:p>
            <a:r>
              <a:rPr lang="tr-TR" dirty="0" smtClean="0"/>
              <a:t>Bazı RNA zincirleri de, ribozomlarda olduğu gibi, proteinlerle kompleks oluşturmuş halde bulunabilir.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2160239"/>
          </a:xfrm>
        </p:spPr>
        <p:txBody>
          <a:bodyPr>
            <a:normAutofit/>
          </a:bodyPr>
          <a:lstStyle/>
          <a:p>
            <a:r>
              <a:rPr lang="tr-TR" dirty="0" err="1" smtClean="0"/>
              <a:t>Nükleik</a:t>
            </a:r>
            <a:r>
              <a:rPr lang="tr-TR" dirty="0" smtClean="0"/>
              <a:t> Asitlerin Sindirimi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Nükleoproteinlerin protein ve </a:t>
            </a:r>
            <a:r>
              <a:rPr lang="tr-TR" dirty="0" err="1" smtClean="0"/>
              <a:t>nükleik</a:t>
            </a:r>
            <a:r>
              <a:rPr lang="tr-TR" dirty="0" smtClean="0"/>
              <a:t> asit kısımları, midenin asidik ortamında ayrışır. </a:t>
            </a:r>
          </a:p>
          <a:p>
            <a:endParaRPr lang="tr-TR" dirty="0" smtClean="0"/>
          </a:p>
          <a:p>
            <a:r>
              <a:rPr lang="tr-TR" dirty="0" smtClean="0"/>
              <a:t>Pankreastan salgılanan </a:t>
            </a:r>
            <a:r>
              <a:rPr lang="tr-TR" dirty="0" err="1" smtClean="0"/>
              <a:t>pankreatik</a:t>
            </a:r>
            <a:r>
              <a:rPr lang="tr-TR" dirty="0" smtClean="0"/>
              <a:t> </a:t>
            </a:r>
            <a:r>
              <a:rPr lang="tr-TR" dirty="0" err="1" smtClean="0"/>
              <a:t>nükleazlar</a:t>
            </a:r>
            <a:r>
              <a:rPr lang="tr-TR" dirty="0" smtClean="0"/>
              <a:t> (</a:t>
            </a:r>
            <a:r>
              <a:rPr lang="tr-TR" dirty="0" err="1" smtClean="0"/>
              <a:t>ribonükleazlar</a:t>
            </a:r>
            <a:r>
              <a:rPr lang="tr-TR" dirty="0" smtClean="0"/>
              <a:t> ve </a:t>
            </a:r>
            <a:r>
              <a:rPr lang="tr-TR" dirty="0" err="1" smtClean="0"/>
              <a:t>deoksiribonükleazlar</a:t>
            </a:r>
            <a:r>
              <a:rPr lang="tr-TR" dirty="0" smtClean="0"/>
              <a:t>) diyetle alınan DNA ve RNA’yı </a:t>
            </a:r>
            <a:r>
              <a:rPr lang="tr-TR" dirty="0" err="1" smtClean="0"/>
              <a:t>oligonükleotidlere</a:t>
            </a:r>
            <a:r>
              <a:rPr lang="tr-TR" dirty="0" smtClean="0"/>
              <a:t> hidroliz eder.</a:t>
            </a:r>
          </a:p>
          <a:p>
            <a:endParaRPr lang="tr-TR" dirty="0" smtClean="0"/>
          </a:p>
          <a:p>
            <a:r>
              <a:rPr lang="tr-TR" dirty="0" smtClean="0"/>
              <a:t>Ortaya çıkan </a:t>
            </a:r>
            <a:r>
              <a:rPr lang="tr-TR" dirty="0" err="1" smtClean="0"/>
              <a:t>oligonükleotidler</a:t>
            </a:r>
            <a:r>
              <a:rPr lang="tr-TR" dirty="0" smtClean="0"/>
              <a:t>, </a:t>
            </a:r>
            <a:r>
              <a:rPr lang="tr-TR" dirty="0" err="1" smtClean="0"/>
              <a:t>pankreatik</a:t>
            </a:r>
            <a:r>
              <a:rPr lang="tr-TR" dirty="0" smtClean="0"/>
              <a:t> </a:t>
            </a:r>
            <a:r>
              <a:rPr lang="tr-TR" dirty="0" err="1" smtClean="0"/>
              <a:t>fosfodiesterazlar</a:t>
            </a:r>
            <a:r>
              <a:rPr lang="tr-TR" dirty="0" smtClean="0"/>
              <a:t> tarafından daha ileri hidroliz edilir ve böylece </a:t>
            </a:r>
            <a:r>
              <a:rPr lang="tr-TR" dirty="0" err="1" smtClean="0"/>
              <a:t>mononükleotidler</a:t>
            </a:r>
            <a:r>
              <a:rPr lang="tr-TR" dirty="0" smtClean="0"/>
              <a:t> açığa çıkar.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3"/>
            <a:ext cx="9144000" cy="60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976664" cy="270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73064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 Başlıkları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Nükleik</a:t>
            </a:r>
            <a:r>
              <a:rPr lang="tr-TR" dirty="0" smtClean="0"/>
              <a:t> Asitlerin Genel Özellikleri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Nükleik</a:t>
            </a:r>
            <a:r>
              <a:rPr lang="tr-TR" dirty="0" smtClean="0"/>
              <a:t> Asitlerin Sindirimi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Nükleik</a:t>
            </a:r>
            <a:r>
              <a:rPr lang="tr-TR" dirty="0" smtClean="0"/>
              <a:t> Asitlerin Anabolizması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tr-TR" dirty="0" smtClean="0"/>
              <a:t>Pürin Nükleotidlerinin Sentezi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tr-TR" dirty="0" err="1" smtClean="0"/>
              <a:t>Pirimidin</a:t>
            </a:r>
            <a:r>
              <a:rPr lang="tr-TR" dirty="0" smtClean="0"/>
              <a:t> Nükleotidlerinin Sentezi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Nükleik</a:t>
            </a:r>
            <a:r>
              <a:rPr lang="tr-TR" dirty="0" smtClean="0"/>
              <a:t> Asitlerin Katabolizması ve İlişkili Bozukluklar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tr-TR" dirty="0" smtClean="0"/>
              <a:t>Pürin Nükleotidlerinin Yıkımı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tr-TR" dirty="0" err="1" smtClean="0"/>
              <a:t>Pirimidin</a:t>
            </a:r>
            <a:r>
              <a:rPr lang="tr-TR" dirty="0" smtClean="0"/>
              <a:t> Nükleotidlerinin Yıkımı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r>
              <a:rPr lang="tr-TR" dirty="0" err="1" smtClean="0"/>
              <a:t>Nükleotidazların</a:t>
            </a:r>
            <a:r>
              <a:rPr lang="tr-TR" dirty="0" smtClean="0"/>
              <a:t> bir ailesi, fosfat gruplarını </a:t>
            </a:r>
            <a:r>
              <a:rPr lang="tr-TR" dirty="0" err="1" smtClean="0"/>
              <a:t>hidrolitik</a:t>
            </a:r>
            <a:r>
              <a:rPr lang="tr-TR" dirty="0" smtClean="0"/>
              <a:t> olarak uzaklaştırır ve </a:t>
            </a:r>
            <a:r>
              <a:rPr lang="tr-TR" b="1" dirty="0" err="1" smtClean="0"/>
              <a:t>nükleozid</a:t>
            </a:r>
            <a:r>
              <a:rPr lang="tr-TR" dirty="0" err="1" smtClean="0"/>
              <a:t>ler</a:t>
            </a:r>
            <a:r>
              <a:rPr lang="tr-TR" dirty="0" smtClean="0"/>
              <a:t> açığa çıkar.</a:t>
            </a:r>
          </a:p>
          <a:p>
            <a:endParaRPr lang="tr-TR" dirty="0" smtClean="0"/>
          </a:p>
          <a:p>
            <a:r>
              <a:rPr lang="tr-TR" dirty="0" smtClean="0"/>
              <a:t>Açığa çıkan </a:t>
            </a:r>
            <a:r>
              <a:rPr lang="tr-TR" dirty="0" err="1" smtClean="0"/>
              <a:t>nükleozidler</a:t>
            </a:r>
            <a:r>
              <a:rPr lang="tr-TR" dirty="0" smtClean="0"/>
              <a:t>, ya bağırsak mukoza hücreleri tarafından emilir veya daha ileri yıkıma uğrayarak </a:t>
            </a:r>
            <a:r>
              <a:rPr lang="tr-TR" dirty="0" err="1" smtClean="0"/>
              <a:t>nükleozidazlar</a:t>
            </a:r>
            <a:r>
              <a:rPr lang="tr-TR" dirty="0" smtClean="0"/>
              <a:t> tarafından </a:t>
            </a:r>
            <a:r>
              <a:rPr lang="tr-TR" b="1" dirty="0" smtClean="0"/>
              <a:t>serbest bazlara</a:t>
            </a:r>
            <a:r>
              <a:rPr lang="tr-TR" dirty="0" smtClean="0"/>
              <a:t> kadar parçalanır.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1" cy="307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Diyetle alınan pürinler, dokularda </a:t>
            </a:r>
            <a:r>
              <a:rPr lang="tr-TR" dirty="0" err="1" smtClean="0"/>
              <a:t>nükleik</a:t>
            </a:r>
            <a:r>
              <a:rPr lang="tr-TR" dirty="0" smtClean="0"/>
              <a:t> asit sentezi için pek kullanılmaz. </a:t>
            </a:r>
          </a:p>
          <a:p>
            <a:endParaRPr lang="tr-TR" dirty="0" smtClean="0"/>
          </a:p>
          <a:p>
            <a:r>
              <a:rPr lang="tr-TR" dirty="0" smtClean="0"/>
              <a:t>Pürin halkası insanlarda açılamaz ve pürinler genellikle bağırsağın mukoza hücrelerinde </a:t>
            </a:r>
            <a:r>
              <a:rPr lang="tr-TR" b="1" dirty="0" smtClean="0"/>
              <a:t>ürik aside </a:t>
            </a:r>
            <a:r>
              <a:rPr lang="tr-TR" dirty="0" smtClean="0"/>
              <a:t>dönüştürülerek (kana emildikten sonra) idrarla atılır.</a:t>
            </a:r>
          </a:p>
          <a:p>
            <a:endParaRPr lang="tr-TR" dirty="0" smtClean="0"/>
          </a:p>
          <a:p>
            <a:r>
              <a:rPr lang="tr-TR" dirty="0" err="1" smtClean="0"/>
              <a:t>Pirimidin</a:t>
            </a:r>
            <a:r>
              <a:rPr lang="tr-TR" dirty="0" smtClean="0"/>
              <a:t> halkası ise, pürinlerin aksine açılabilir ve daha ileri yıkılabilir. 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Pürin Nükleotidlerinin Sentezi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Pürin nükleotidleri; </a:t>
            </a:r>
            <a:r>
              <a:rPr lang="tr-TR" dirty="0" err="1" smtClean="0"/>
              <a:t>heksoz</a:t>
            </a:r>
            <a:r>
              <a:rPr lang="tr-TR" dirty="0" smtClean="0"/>
              <a:t> </a:t>
            </a:r>
            <a:r>
              <a:rPr lang="tr-TR" dirty="0" err="1" smtClean="0"/>
              <a:t>monofosfat</a:t>
            </a:r>
            <a:r>
              <a:rPr lang="tr-TR" dirty="0" smtClean="0"/>
              <a:t> yolu (</a:t>
            </a:r>
            <a:r>
              <a:rPr lang="tr-TR" dirty="0" err="1" smtClean="0"/>
              <a:t>pentoz</a:t>
            </a:r>
            <a:r>
              <a:rPr lang="tr-TR" dirty="0" smtClean="0"/>
              <a:t> fosfat yolu) ile üretilen </a:t>
            </a:r>
            <a:r>
              <a:rPr lang="tr-TR" dirty="0" err="1" smtClean="0"/>
              <a:t>riboz</a:t>
            </a:r>
            <a:r>
              <a:rPr lang="tr-TR" dirty="0" smtClean="0"/>
              <a:t>-5-fosfata, karbon ve azot atomlarının katıldığı bir dizi reaksiyon ile sentezlenir.</a:t>
            </a:r>
          </a:p>
          <a:p>
            <a:endParaRPr lang="tr-TR" dirty="0" smtClean="0"/>
          </a:p>
          <a:p>
            <a:r>
              <a:rPr lang="tr-TR" b="1" dirty="0" smtClean="0"/>
              <a:t>Pürin halkasının atomları; </a:t>
            </a:r>
            <a:r>
              <a:rPr lang="tr-TR" b="1" dirty="0" err="1" smtClean="0"/>
              <a:t>aspartik</a:t>
            </a:r>
            <a:r>
              <a:rPr lang="tr-TR" b="1" dirty="0" smtClean="0"/>
              <a:t> asit, </a:t>
            </a:r>
            <a:r>
              <a:rPr lang="tr-TR" b="1" dirty="0" err="1" smtClean="0"/>
              <a:t>glisin</a:t>
            </a:r>
            <a:r>
              <a:rPr lang="tr-TR" b="1" dirty="0" smtClean="0"/>
              <a:t> ve </a:t>
            </a:r>
            <a:r>
              <a:rPr lang="tr-TR" b="1" dirty="0" err="1" smtClean="0"/>
              <a:t>glutamin</a:t>
            </a:r>
            <a:r>
              <a:rPr lang="tr-TR" b="1" dirty="0" smtClean="0"/>
              <a:t> amino asitleri ile CO</a:t>
            </a:r>
            <a:r>
              <a:rPr lang="tr-TR" b="1" baseline="-25000" dirty="0" smtClean="0"/>
              <a:t>2</a:t>
            </a:r>
            <a:r>
              <a:rPr lang="tr-TR" b="1" dirty="0" smtClean="0"/>
              <a:t> ve N</a:t>
            </a:r>
            <a:r>
              <a:rPr lang="tr-TR" b="1" baseline="30000" dirty="0" smtClean="0"/>
              <a:t>10</a:t>
            </a:r>
            <a:r>
              <a:rPr lang="tr-TR" b="1" dirty="0" smtClean="0"/>
              <a:t>-</a:t>
            </a:r>
            <a:r>
              <a:rPr lang="tr-TR" b="1" dirty="0" err="1" smtClean="0"/>
              <a:t>formil</a:t>
            </a:r>
            <a:r>
              <a:rPr lang="tr-TR" b="1" dirty="0" smtClean="0"/>
              <a:t>-</a:t>
            </a:r>
            <a:r>
              <a:rPr lang="tr-TR" b="1" dirty="0" err="1" smtClean="0"/>
              <a:t>tetrahidrofolattan</a:t>
            </a:r>
            <a:r>
              <a:rPr lang="tr-TR" b="1" dirty="0" smtClean="0"/>
              <a:t> gelir</a:t>
            </a:r>
            <a:r>
              <a:rPr lang="tr-TR" dirty="0" smtClean="0"/>
              <a:t> (</a:t>
            </a:r>
            <a:r>
              <a:rPr lang="tr-TR" b="1" dirty="0" smtClean="0">
                <a:solidFill>
                  <a:srgbClr val="FF0000"/>
                </a:solidFill>
              </a:rPr>
              <a:t>ÖNEMLİ</a:t>
            </a:r>
            <a:r>
              <a:rPr lang="tr-TR" dirty="0" smtClean="0"/>
              <a:t>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535757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Heksoz</a:t>
            </a:r>
            <a:r>
              <a:rPr lang="tr-TR" dirty="0" smtClean="0"/>
              <a:t> </a:t>
            </a:r>
            <a:r>
              <a:rPr lang="tr-TR" dirty="0" err="1" smtClean="0"/>
              <a:t>Monofosfat</a:t>
            </a:r>
            <a:r>
              <a:rPr lang="tr-TR" dirty="0" smtClean="0"/>
              <a:t> Yolu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57342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Pürin Nükleotidlerinin Sentezinde Reaksiyon Basamakları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Riboz</a:t>
            </a:r>
            <a:r>
              <a:rPr lang="tr-TR" dirty="0" smtClean="0"/>
              <a:t>-5-fosfat ve </a:t>
            </a:r>
            <a:r>
              <a:rPr lang="tr-TR" dirty="0" err="1" smtClean="0"/>
              <a:t>ATP’den</a:t>
            </a:r>
            <a:r>
              <a:rPr lang="tr-TR" dirty="0" smtClean="0"/>
              <a:t> </a:t>
            </a:r>
            <a:r>
              <a:rPr lang="tr-TR" dirty="0" err="1" smtClean="0"/>
              <a:t>fosforibozil</a:t>
            </a:r>
            <a:r>
              <a:rPr lang="tr-TR" dirty="0" smtClean="0"/>
              <a:t> </a:t>
            </a:r>
            <a:r>
              <a:rPr lang="tr-TR" dirty="0" err="1" smtClean="0"/>
              <a:t>pirofosfat</a:t>
            </a:r>
            <a:r>
              <a:rPr lang="tr-TR" dirty="0" smtClean="0"/>
              <a:t> (PRPP) sentezi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PRPP ve </a:t>
            </a:r>
            <a:r>
              <a:rPr lang="tr-TR" dirty="0" err="1" smtClean="0"/>
              <a:t>glutaminden</a:t>
            </a:r>
            <a:r>
              <a:rPr lang="tr-TR" dirty="0" smtClean="0"/>
              <a:t> 5-</a:t>
            </a:r>
            <a:r>
              <a:rPr lang="tr-TR" dirty="0" err="1" smtClean="0"/>
              <a:t>fosforibozilamin</a:t>
            </a:r>
            <a:r>
              <a:rPr lang="tr-TR" dirty="0" smtClean="0"/>
              <a:t> sentezi (hız kısıtlayıcı basamak)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İnozin</a:t>
            </a:r>
            <a:r>
              <a:rPr lang="tr-TR" dirty="0" smtClean="0"/>
              <a:t> </a:t>
            </a:r>
            <a:r>
              <a:rPr lang="tr-TR" dirty="0" err="1" smtClean="0"/>
              <a:t>monofosfat</a:t>
            </a:r>
            <a:r>
              <a:rPr lang="tr-TR" dirty="0" smtClean="0"/>
              <a:t> (İMP) sentezi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İMP’den</a:t>
            </a:r>
            <a:r>
              <a:rPr lang="tr-TR" dirty="0" smtClean="0"/>
              <a:t> AMP ve GMP oluşumu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Nükleozid</a:t>
            </a:r>
            <a:r>
              <a:rPr lang="tr-TR" dirty="0" smtClean="0"/>
              <a:t> </a:t>
            </a:r>
            <a:r>
              <a:rPr lang="tr-TR" dirty="0" err="1" smtClean="0"/>
              <a:t>monofosfatlardan</a:t>
            </a:r>
            <a:r>
              <a:rPr lang="tr-TR" dirty="0" smtClean="0"/>
              <a:t> </a:t>
            </a:r>
            <a:r>
              <a:rPr lang="tr-TR" dirty="0" err="1" smtClean="0"/>
              <a:t>di</a:t>
            </a:r>
            <a:r>
              <a:rPr lang="tr-TR" dirty="0" smtClean="0"/>
              <a:t>- ve </a:t>
            </a:r>
            <a:r>
              <a:rPr lang="tr-TR" dirty="0" err="1" smtClean="0"/>
              <a:t>tri</a:t>
            </a:r>
            <a:r>
              <a:rPr lang="tr-TR" dirty="0" smtClean="0"/>
              <a:t>-fosfatların oluşumu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PRPP</a:t>
            </a:r>
            <a:endParaRPr lang="tr-TR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2248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1) PRPP Sentezi</a:t>
            </a:r>
            <a:endParaRPr lang="tr-TR" dirty="0"/>
          </a:p>
        </p:txBody>
      </p:sp>
      <p:pic>
        <p:nvPicPr>
          <p:cNvPr id="28674" name="Picture 2" descr="prpp synthesis ile ilgili görsel sonucu"/>
          <p:cNvPicPr>
            <a:picLocks noChangeAspect="1" noChangeArrowheads="1"/>
          </p:cNvPicPr>
          <p:nvPr/>
        </p:nvPicPr>
        <p:blipFill>
          <a:blip r:embed="rId2" cstate="print"/>
          <a:srcRect b="19870"/>
          <a:stretch>
            <a:fillRect/>
          </a:stretch>
        </p:blipFill>
        <p:spPr bwMode="auto">
          <a:xfrm>
            <a:off x="0" y="1916832"/>
            <a:ext cx="9144000" cy="2088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5-</a:t>
            </a:r>
            <a:r>
              <a:rPr lang="tr-TR" dirty="0" err="1" smtClean="0"/>
              <a:t>fosforibozilamin</a:t>
            </a:r>
            <a:endParaRPr lang="tr-TR" dirty="0"/>
          </a:p>
        </p:txBody>
      </p:sp>
      <p:pic>
        <p:nvPicPr>
          <p:cNvPr id="4" name="Picture 2" descr="5-phosphoribosylamin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472608" cy="4953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err="1" smtClean="0"/>
              <a:t>Nükleik</a:t>
            </a:r>
            <a:r>
              <a:rPr lang="tr-TR" dirty="0" smtClean="0"/>
              <a:t> Asitlerin Genel Özellikleri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2) 5-</a:t>
            </a:r>
            <a:r>
              <a:rPr lang="tr-TR" dirty="0" err="1" smtClean="0"/>
              <a:t>fosforibozilamin</a:t>
            </a:r>
            <a:r>
              <a:rPr lang="tr-TR" dirty="0" smtClean="0"/>
              <a:t> sentezi</a:t>
            </a:r>
            <a:endParaRPr lang="tr-TR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82593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3) </a:t>
            </a:r>
            <a:r>
              <a:rPr lang="tr-TR" dirty="0" err="1" smtClean="0"/>
              <a:t>İnozin</a:t>
            </a:r>
            <a:r>
              <a:rPr lang="tr-TR" dirty="0" smtClean="0"/>
              <a:t> </a:t>
            </a:r>
            <a:r>
              <a:rPr lang="tr-TR" dirty="0" err="1" smtClean="0"/>
              <a:t>monofosfat</a:t>
            </a:r>
            <a:r>
              <a:rPr lang="tr-TR" dirty="0" smtClean="0"/>
              <a:t> (İMP) sentezi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Pürin nükleotidlerinin </a:t>
            </a:r>
            <a:r>
              <a:rPr lang="tr-TR" dirty="0" err="1" smtClean="0"/>
              <a:t>biyosentezinde</a:t>
            </a:r>
            <a:r>
              <a:rPr lang="tr-TR" dirty="0" smtClean="0"/>
              <a:t>, 5-</a:t>
            </a:r>
            <a:r>
              <a:rPr lang="tr-TR" dirty="0" err="1" smtClean="0"/>
              <a:t>fosforibozilaminden</a:t>
            </a:r>
            <a:r>
              <a:rPr lang="tr-TR" dirty="0" smtClean="0"/>
              <a:t> sonra gelen 9 reaksiyon sonucunda İMP sentezlenir. </a:t>
            </a:r>
          </a:p>
          <a:p>
            <a:endParaRPr lang="tr-TR" dirty="0" smtClean="0"/>
          </a:p>
          <a:p>
            <a:r>
              <a:rPr lang="tr-TR" dirty="0" smtClean="0"/>
              <a:t>Bu basamaklarda, </a:t>
            </a:r>
            <a:r>
              <a:rPr lang="tr-TR" b="1" u="sng" dirty="0" err="1" smtClean="0"/>
              <a:t>glisin</a:t>
            </a:r>
            <a:r>
              <a:rPr lang="tr-TR" b="1" u="sng" dirty="0" smtClean="0"/>
              <a:t>, N</a:t>
            </a:r>
            <a:r>
              <a:rPr lang="tr-TR" b="1" u="sng" baseline="30000" dirty="0" smtClean="0"/>
              <a:t>10</a:t>
            </a:r>
            <a:r>
              <a:rPr lang="tr-TR" b="1" u="sng" dirty="0" smtClean="0"/>
              <a:t>-</a:t>
            </a:r>
            <a:r>
              <a:rPr lang="tr-TR" b="1" u="sng" dirty="0" err="1" smtClean="0"/>
              <a:t>formil</a:t>
            </a:r>
            <a:r>
              <a:rPr lang="tr-TR" b="1" u="sng" dirty="0" smtClean="0"/>
              <a:t>-</a:t>
            </a:r>
            <a:r>
              <a:rPr lang="tr-TR" b="1" u="sng" dirty="0" err="1" smtClean="0"/>
              <a:t>tetrahidrofolat</a:t>
            </a:r>
            <a:r>
              <a:rPr lang="tr-TR" b="1" u="sng" dirty="0" smtClean="0"/>
              <a:t>, </a:t>
            </a:r>
            <a:r>
              <a:rPr lang="tr-TR" b="1" u="sng" dirty="0" err="1" smtClean="0"/>
              <a:t>glutamin</a:t>
            </a:r>
            <a:r>
              <a:rPr lang="tr-TR" b="1" u="sng" dirty="0" smtClean="0"/>
              <a:t>, CO</a:t>
            </a:r>
            <a:r>
              <a:rPr lang="tr-TR" b="1" u="sng" baseline="-25000" dirty="0" smtClean="0"/>
              <a:t>2</a:t>
            </a:r>
            <a:r>
              <a:rPr lang="tr-TR" b="1" u="sng" dirty="0" smtClean="0"/>
              <a:t> ve </a:t>
            </a:r>
            <a:r>
              <a:rPr lang="tr-TR" b="1" u="sng" dirty="0" err="1" smtClean="0"/>
              <a:t>aspartat</a:t>
            </a:r>
            <a:r>
              <a:rPr lang="tr-TR" dirty="0" smtClean="0"/>
              <a:t> kullanılarak pürin halkası oluşturulur.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1763688" cy="6034682"/>
          </a:xfrm>
        </p:spPr>
        <p:txBody>
          <a:bodyPr>
            <a:normAutofit/>
          </a:bodyPr>
          <a:lstStyle/>
          <a:p>
            <a:r>
              <a:rPr lang="tr-TR" sz="3200" dirty="0" smtClean="0"/>
              <a:t>4. </a:t>
            </a:r>
            <a:r>
              <a:rPr lang="tr-TR" sz="3200" dirty="0" err="1" smtClean="0"/>
              <a:t>İMP’den</a:t>
            </a:r>
            <a:r>
              <a:rPr lang="tr-TR" sz="3200" dirty="0" smtClean="0"/>
              <a:t> AMP ve GMP oluşumu</a:t>
            </a:r>
            <a:endParaRPr lang="tr-TR" sz="3200" dirty="0"/>
          </a:p>
        </p:txBody>
      </p:sp>
      <p:pic>
        <p:nvPicPr>
          <p:cNvPr id="4" name="Picture 2" descr="ımp amp gmp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770" y="0"/>
            <a:ext cx="74182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5. </a:t>
            </a:r>
            <a:r>
              <a:rPr lang="tr-TR" dirty="0" err="1" smtClean="0"/>
              <a:t>Nükleozid</a:t>
            </a:r>
            <a:r>
              <a:rPr lang="tr-TR" dirty="0" smtClean="0"/>
              <a:t> </a:t>
            </a:r>
            <a:r>
              <a:rPr lang="tr-TR" dirty="0" err="1" smtClean="0"/>
              <a:t>monofosfatlardan</a:t>
            </a:r>
            <a:r>
              <a:rPr lang="tr-TR" dirty="0" smtClean="0"/>
              <a:t> </a:t>
            </a:r>
            <a:r>
              <a:rPr lang="tr-TR" dirty="0" err="1" smtClean="0"/>
              <a:t>di</a:t>
            </a:r>
            <a:r>
              <a:rPr lang="tr-TR" dirty="0" smtClean="0"/>
              <a:t>- ve </a:t>
            </a:r>
            <a:r>
              <a:rPr lang="tr-TR" dirty="0" err="1" smtClean="0"/>
              <a:t>tri</a:t>
            </a:r>
            <a:r>
              <a:rPr lang="tr-TR" dirty="0" smtClean="0"/>
              <a:t>-fosfatların oluşumu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tr-TR" dirty="0" smtClean="0"/>
              <a:t>Baza özgü </a:t>
            </a:r>
            <a:r>
              <a:rPr lang="tr-TR" dirty="0" err="1" smtClean="0"/>
              <a:t>nükleozid</a:t>
            </a:r>
            <a:r>
              <a:rPr lang="tr-TR" dirty="0" smtClean="0"/>
              <a:t> </a:t>
            </a:r>
            <a:r>
              <a:rPr lang="tr-TR" dirty="0" err="1" smtClean="0"/>
              <a:t>monofosfat</a:t>
            </a:r>
            <a:r>
              <a:rPr lang="tr-TR" dirty="0" smtClean="0"/>
              <a:t> </a:t>
            </a:r>
            <a:r>
              <a:rPr lang="tr-TR" dirty="0" err="1" smtClean="0"/>
              <a:t>kinazlar</a:t>
            </a:r>
            <a:r>
              <a:rPr lang="tr-TR" dirty="0" smtClean="0"/>
              <a:t> (</a:t>
            </a:r>
            <a:r>
              <a:rPr lang="tr-TR" dirty="0" err="1" smtClean="0"/>
              <a:t>adenilat</a:t>
            </a:r>
            <a:r>
              <a:rPr lang="tr-TR" dirty="0" smtClean="0"/>
              <a:t> </a:t>
            </a:r>
            <a:r>
              <a:rPr lang="tr-TR" dirty="0" err="1" smtClean="0"/>
              <a:t>kinaz</a:t>
            </a:r>
            <a:r>
              <a:rPr lang="tr-TR" dirty="0" smtClean="0"/>
              <a:t> ve </a:t>
            </a:r>
            <a:r>
              <a:rPr lang="tr-TR" dirty="0" err="1" smtClean="0"/>
              <a:t>guanilat</a:t>
            </a:r>
            <a:r>
              <a:rPr lang="tr-TR" dirty="0" smtClean="0"/>
              <a:t> </a:t>
            </a:r>
            <a:r>
              <a:rPr lang="tr-TR" dirty="0" err="1" smtClean="0"/>
              <a:t>kinaz</a:t>
            </a:r>
            <a:r>
              <a:rPr lang="tr-TR" dirty="0" smtClean="0"/>
              <a:t>), </a:t>
            </a:r>
            <a:r>
              <a:rPr lang="tr-TR" dirty="0" err="1" smtClean="0"/>
              <a:t>nükleozid</a:t>
            </a:r>
            <a:r>
              <a:rPr lang="tr-TR" dirty="0" smtClean="0"/>
              <a:t> </a:t>
            </a:r>
            <a:r>
              <a:rPr lang="tr-TR" dirty="0" err="1" smtClean="0"/>
              <a:t>monofosfatları</a:t>
            </a:r>
            <a:r>
              <a:rPr lang="tr-TR" dirty="0" smtClean="0"/>
              <a:t> </a:t>
            </a:r>
            <a:r>
              <a:rPr lang="tr-TR" dirty="0" err="1" smtClean="0"/>
              <a:t>di</a:t>
            </a:r>
            <a:r>
              <a:rPr lang="tr-TR" dirty="0" smtClean="0"/>
              <a:t>-fosfatlara dönüştürür.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Nükleozid</a:t>
            </a:r>
            <a:r>
              <a:rPr lang="tr-TR" dirty="0" smtClean="0"/>
              <a:t> </a:t>
            </a:r>
            <a:r>
              <a:rPr lang="tr-TR" dirty="0" err="1" smtClean="0"/>
              <a:t>difosfatlar</a:t>
            </a:r>
            <a:r>
              <a:rPr lang="tr-TR" dirty="0" smtClean="0"/>
              <a:t> da, baza özgü olmayan </a:t>
            </a:r>
            <a:r>
              <a:rPr lang="tr-TR" dirty="0" err="1" smtClean="0"/>
              <a:t>nükleozid</a:t>
            </a:r>
            <a:r>
              <a:rPr lang="tr-TR" dirty="0" smtClean="0"/>
              <a:t> </a:t>
            </a:r>
            <a:r>
              <a:rPr lang="tr-TR" dirty="0" err="1" smtClean="0"/>
              <a:t>difosfat</a:t>
            </a:r>
            <a:r>
              <a:rPr lang="tr-TR" dirty="0" smtClean="0"/>
              <a:t> </a:t>
            </a:r>
            <a:r>
              <a:rPr lang="tr-TR" dirty="0" err="1" smtClean="0"/>
              <a:t>kinaz</a:t>
            </a:r>
            <a:r>
              <a:rPr lang="tr-TR" dirty="0" smtClean="0"/>
              <a:t> aracılığıyla </a:t>
            </a:r>
            <a:r>
              <a:rPr lang="tr-TR" dirty="0" err="1" smtClean="0"/>
              <a:t>nükleozid</a:t>
            </a:r>
            <a:r>
              <a:rPr lang="tr-TR" dirty="0" smtClean="0"/>
              <a:t> </a:t>
            </a:r>
            <a:r>
              <a:rPr lang="tr-TR" dirty="0" err="1" smtClean="0"/>
              <a:t>trifosfatlara</a:t>
            </a:r>
            <a:r>
              <a:rPr lang="tr-TR" dirty="0" smtClean="0"/>
              <a:t> dönüşür.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38193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72816"/>
            <a:ext cx="39909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293096"/>
            <a:ext cx="691529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Pürin nükleotidleri, de </a:t>
            </a:r>
            <a:r>
              <a:rPr lang="tr-TR" dirty="0" err="1" smtClean="0"/>
              <a:t>novo</a:t>
            </a:r>
            <a:r>
              <a:rPr lang="tr-TR" dirty="0" smtClean="0"/>
              <a:t> (yeniden, sıfırdan, en baştan) sentezlenebileceği gibi; yıkım yollarının belli noktalarındaki moleküller üzerinden de kurtarma (</a:t>
            </a:r>
            <a:r>
              <a:rPr lang="tr-TR" dirty="0" err="1" smtClean="0"/>
              <a:t>salvage</a:t>
            </a:r>
            <a:r>
              <a:rPr lang="tr-TR" dirty="0" smtClean="0"/>
              <a:t>) yolları ile sentezlenebilir.</a:t>
            </a:r>
          </a:p>
          <a:p>
            <a:endParaRPr lang="tr-TR" dirty="0" smtClean="0"/>
          </a:p>
          <a:p>
            <a:r>
              <a:rPr lang="tr-TR" dirty="0" err="1" smtClean="0"/>
              <a:t>PRPP’deki</a:t>
            </a:r>
            <a:r>
              <a:rPr lang="tr-TR" dirty="0" smtClean="0"/>
              <a:t> </a:t>
            </a:r>
            <a:r>
              <a:rPr lang="tr-TR" dirty="0" err="1" smtClean="0"/>
              <a:t>riboz</a:t>
            </a:r>
            <a:r>
              <a:rPr lang="tr-TR" dirty="0" smtClean="0"/>
              <a:t>-5-fosfat grubu kullanılarak, </a:t>
            </a:r>
            <a:r>
              <a:rPr lang="tr-TR" dirty="0" err="1" smtClean="0"/>
              <a:t>hipoksantin</a:t>
            </a:r>
            <a:r>
              <a:rPr lang="tr-TR" dirty="0" smtClean="0"/>
              <a:t>-</a:t>
            </a:r>
            <a:r>
              <a:rPr lang="tr-TR" dirty="0" err="1" smtClean="0"/>
              <a:t>guanin</a:t>
            </a:r>
            <a:r>
              <a:rPr lang="tr-TR" dirty="0" smtClean="0"/>
              <a:t> </a:t>
            </a:r>
            <a:r>
              <a:rPr lang="tr-TR" dirty="0" err="1" smtClean="0"/>
              <a:t>fosforibozil</a:t>
            </a:r>
            <a:r>
              <a:rPr lang="tr-TR" dirty="0" smtClean="0"/>
              <a:t> </a:t>
            </a:r>
            <a:r>
              <a:rPr lang="tr-TR" dirty="0" err="1" smtClean="0"/>
              <a:t>transferaz</a:t>
            </a:r>
            <a:r>
              <a:rPr lang="tr-TR" dirty="0" smtClean="0"/>
              <a:t> (HGPRT) enzimi yardımıyla </a:t>
            </a:r>
            <a:r>
              <a:rPr lang="tr-TR" b="1" dirty="0" err="1" smtClean="0"/>
              <a:t>guanin</a:t>
            </a:r>
            <a:r>
              <a:rPr lang="tr-TR" b="1" dirty="0" smtClean="0"/>
              <a:t> ve </a:t>
            </a:r>
            <a:r>
              <a:rPr lang="tr-TR" b="1" dirty="0" err="1" smtClean="0"/>
              <a:t>hipoksantinden</a:t>
            </a:r>
            <a:r>
              <a:rPr lang="tr-TR" dirty="0" smtClean="0"/>
              <a:t>, </a:t>
            </a:r>
            <a:r>
              <a:rPr lang="tr-TR" dirty="0" err="1" smtClean="0"/>
              <a:t>nükleozid</a:t>
            </a:r>
            <a:r>
              <a:rPr lang="tr-TR" dirty="0" smtClean="0"/>
              <a:t> fosfatlar (GMP, IMP) sentezlenebilir. </a:t>
            </a:r>
          </a:p>
          <a:p>
            <a:pPr lvl="1"/>
            <a:r>
              <a:rPr lang="tr-TR" dirty="0" smtClean="0"/>
              <a:t>HGPRT eksikliğinde, </a:t>
            </a:r>
            <a:r>
              <a:rPr lang="tr-TR" dirty="0" err="1" smtClean="0"/>
              <a:t>Lesch</a:t>
            </a:r>
            <a:r>
              <a:rPr lang="tr-TR" dirty="0" smtClean="0"/>
              <a:t>-</a:t>
            </a:r>
            <a:r>
              <a:rPr lang="tr-TR" dirty="0" err="1" smtClean="0"/>
              <a:t>Nyhan</a:t>
            </a:r>
            <a:r>
              <a:rPr lang="tr-TR" dirty="0" smtClean="0"/>
              <a:t> Sendromu görülür.</a:t>
            </a:r>
          </a:p>
          <a:p>
            <a:endParaRPr lang="tr-TR" dirty="0" smtClean="0"/>
          </a:p>
          <a:p>
            <a:r>
              <a:rPr lang="tr-TR" dirty="0" smtClean="0"/>
              <a:t>Benzer şekilde, </a:t>
            </a:r>
            <a:r>
              <a:rPr lang="tr-TR" dirty="0" err="1" smtClean="0"/>
              <a:t>adenin</a:t>
            </a:r>
            <a:r>
              <a:rPr lang="tr-TR" dirty="0" smtClean="0"/>
              <a:t> </a:t>
            </a:r>
            <a:r>
              <a:rPr lang="tr-TR" dirty="0" err="1" smtClean="0"/>
              <a:t>fosforibozil</a:t>
            </a:r>
            <a:r>
              <a:rPr lang="tr-TR" dirty="0" smtClean="0"/>
              <a:t> </a:t>
            </a:r>
            <a:r>
              <a:rPr lang="tr-TR" dirty="0" err="1" smtClean="0"/>
              <a:t>transferaz</a:t>
            </a:r>
            <a:r>
              <a:rPr lang="tr-TR" dirty="0" smtClean="0"/>
              <a:t> (APRT) enzimi de, </a:t>
            </a:r>
            <a:r>
              <a:rPr lang="tr-TR" b="1" dirty="0" err="1" smtClean="0"/>
              <a:t>adenin</a:t>
            </a:r>
            <a:r>
              <a:rPr lang="tr-TR" dirty="0" err="1" smtClean="0"/>
              <a:t>e</a:t>
            </a:r>
            <a:r>
              <a:rPr lang="tr-TR" dirty="0" smtClean="0"/>
              <a:t> </a:t>
            </a:r>
            <a:r>
              <a:rPr lang="tr-TR" dirty="0" err="1" smtClean="0"/>
              <a:t>PRPP’den</a:t>
            </a:r>
            <a:r>
              <a:rPr lang="tr-TR" dirty="0" smtClean="0"/>
              <a:t> </a:t>
            </a:r>
            <a:r>
              <a:rPr lang="tr-TR" dirty="0" err="1" smtClean="0"/>
              <a:t>riboz</a:t>
            </a:r>
            <a:r>
              <a:rPr lang="tr-TR" dirty="0" smtClean="0"/>
              <a:t>-5-fosfat grubu ekleyerek AMP sentezleyebilir.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Pürinler İçin Kurtarma Yolları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hgpr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8081"/>
            <a:ext cx="9144000" cy="5709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Pürin Nükleotidlerinin Yıkımı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İnsanlarda </a:t>
            </a:r>
            <a:r>
              <a:rPr lang="tr-TR" u="sng" dirty="0" smtClean="0"/>
              <a:t>pürin katabolizması sonucu oluşan son ürün</a:t>
            </a:r>
            <a:r>
              <a:rPr lang="tr-TR" dirty="0" smtClean="0"/>
              <a:t>; </a:t>
            </a:r>
            <a:r>
              <a:rPr lang="tr-TR" b="1" u="sng" dirty="0" smtClean="0"/>
              <a:t>ürik asit</a:t>
            </a:r>
            <a:r>
              <a:rPr lang="tr-TR" dirty="0" smtClean="0"/>
              <a:t>tir (</a:t>
            </a:r>
            <a:r>
              <a:rPr lang="tr-TR" b="1" dirty="0" smtClean="0">
                <a:solidFill>
                  <a:srgbClr val="FF0000"/>
                </a:solidFill>
              </a:rPr>
              <a:t>ÖNEMLİ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Primatların dışındaki memelilerde ürik asit, </a:t>
            </a:r>
            <a:r>
              <a:rPr lang="tr-TR" dirty="0" err="1" smtClean="0"/>
              <a:t>allantoine</a:t>
            </a:r>
            <a:r>
              <a:rPr lang="tr-TR" dirty="0" smtClean="0"/>
              <a:t> oksitlenir.</a:t>
            </a:r>
          </a:p>
          <a:p>
            <a:endParaRPr lang="tr-TR" dirty="0" smtClean="0"/>
          </a:p>
          <a:p>
            <a:r>
              <a:rPr lang="tr-TR" dirty="0" smtClean="0"/>
              <a:t>Bazı memelilerde ise, </a:t>
            </a:r>
            <a:r>
              <a:rPr lang="tr-TR" dirty="0" err="1" smtClean="0"/>
              <a:t>allantoin</a:t>
            </a:r>
            <a:r>
              <a:rPr lang="tr-TR" dirty="0" smtClean="0"/>
              <a:t> üre ve amonyağa kadar parçalanabilir.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986" name="Picture 2" descr="uric acid primates mammal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55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Pirimidin</a:t>
            </a:r>
            <a:r>
              <a:rPr lang="tr-TR" dirty="0" smtClean="0"/>
              <a:t> Nükleotidlerinin Sentezi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Pürin halkası daha önceden var olan </a:t>
            </a:r>
            <a:r>
              <a:rPr lang="tr-TR" dirty="0" err="1" smtClean="0"/>
              <a:t>riboz</a:t>
            </a:r>
            <a:r>
              <a:rPr lang="tr-TR" dirty="0" smtClean="0"/>
              <a:t>-5-fosfat üzerinden sentezlenirken; </a:t>
            </a:r>
            <a:r>
              <a:rPr lang="tr-TR" dirty="0" err="1" smtClean="0"/>
              <a:t>pirimidin</a:t>
            </a:r>
            <a:r>
              <a:rPr lang="tr-TR" dirty="0" smtClean="0"/>
              <a:t> halkası </a:t>
            </a:r>
            <a:r>
              <a:rPr lang="tr-TR" dirty="0" err="1" smtClean="0"/>
              <a:t>riboz</a:t>
            </a:r>
            <a:r>
              <a:rPr lang="tr-TR" dirty="0" smtClean="0"/>
              <a:t>-5-fosfata bağlanmadan önce sentezlenir.</a:t>
            </a:r>
          </a:p>
          <a:p>
            <a:endParaRPr lang="tr-TR" dirty="0" smtClean="0"/>
          </a:p>
          <a:p>
            <a:r>
              <a:rPr lang="tr-TR" b="1" dirty="0" err="1" smtClean="0"/>
              <a:t>Pirimidin</a:t>
            </a:r>
            <a:r>
              <a:rPr lang="tr-TR" b="1" dirty="0" smtClean="0"/>
              <a:t> halkasını oluşturan karbon ve azot atomlarının kaynakları; </a:t>
            </a:r>
            <a:r>
              <a:rPr lang="tr-TR" b="1" dirty="0" err="1" smtClean="0"/>
              <a:t>glutamin</a:t>
            </a:r>
            <a:r>
              <a:rPr lang="tr-TR" b="1" dirty="0" smtClean="0"/>
              <a:t>, CO</a:t>
            </a:r>
            <a:r>
              <a:rPr lang="tr-TR" b="1" baseline="-25000" dirty="0" smtClean="0"/>
              <a:t>2</a:t>
            </a:r>
            <a:r>
              <a:rPr lang="tr-TR" b="1" dirty="0" smtClean="0"/>
              <a:t> ve </a:t>
            </a:r>
            <a:r>
              <a:rPr lang="tr-TR" b="1" dirty="0" err="1" smtClean="0"/>
              <a:t>aspartik</a:t>
            </a:r>
            <a:r>
              <a:rPr lang="tr-TR" b="1" dirty="0" smtClean="0"/>
              <a:t> asittir </a:t>
            </a:r>
            <a:r>
              <a:rPr lang="tr-TR" b="1" u="sng" dirty="0" smtClean="0">
                <a:solidFill>
                  <a:srgbClr val="FF0000"/>
                </a:solidFill>
              </a:rPr>
              <a:t>(ÖNEMLİ)</a:t>
            </a:r>
            <a:r>
              <a:rPr lang="tr-TR" b="1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Pirimidin</a:t>
            </a:r>
            <a:r>
              <a:rPr lang="tr-TR" dirty="0" smtClean="0"/>
              <a:t> halkasına eklenen </a:t>
            </a:r>
            <a:r>
              <a:rPr lang="tr-TR" dirty="0" err="1" smtClean="0"/>
              <a:t>riboz</a:t>
            </a:r>
            <a:r>
              <a:rPr lang="tr-TR" dirty="0" smtClean="0"/>
              <a:t>-5-fosfat grubu, </a:t>
            </a:r>
            <a:r>
              <a:rPr lang="tr-TR" u="sng" dirty="0" err="1" smtClean="0"/>
              <a:t>PRPP’den</a:t>
            </a:r>
            <a:r>
              <a:rPr lang="tr-TR" u="sng" dirty="0" smtClean="0"/>
              <a:t> elde edili</a:t>
            </a:r>
            <a:r>
              <a:rPr lang="tr-TR" dirty="0" smtClean="0"/>
              <a:t>r.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r>
              <a:rPr lang="tr-TR" dirty="0" smtClean="0"/>
              <a:t>Genetik bilginin depolanması ve ifadesi/ekspresyonu için </a:t>
            </a:r>
            <a:r>
              <a:rPr lang="tr-TR" dirty="0" err="1" smtClean="0"/>
              <a:t>nükleik</a:t>
            </a:r>
            <a:r>
              <a:rPr lang="tr-TR" dirty="0" smtClean="0"/>
              <a:t> asitlere ihtiyaç vardır.</a:t>
            </a:r>
          </a:p>
          <a:p>
            <a:endParaRPr lang="tr-TR" dirty="0" smtClean="0"/>
          </a:p>
          <a:p>
            <a:r>
              <a:rPr lang="tr-TR" dirty="0" err="1" smtClean="0"/>
              <a:t>Nükleik</a:t>
            </a:r>
            <a:r>
              <a:rPr lang="tr-TR" dirty="0" smtClean="0"/>
              <a:t> asitlerin 2 tipi vardır: DNA (</a:t>
            </a:r>
            <a:r>
              <a:rPr lang="tr-TR" dirty="0" err="1" smtClean="0"/>
              <a:t>deoksiribonükleik</a:t>
            </a:r>
            <a:r>
              <a:rPr lang="tr-TR" dirty="0" smtClean="0"/>
              <a:t> asit) ve RNA (</a:t>
            </a:r>
            <a:r>
              <a:rPr lang="tr-TR" dirty="0" err="1" smtClean="0"/>
              <a:t>ribonükleik</a:t>
            </a:r>
            <a:r>
              <a:rPr lang="tr-TR" dirty="0" smtClean="0"/>
              <a:t> asit).</a:t>
            </a:r>
          </a:p>
          <a:p>
            <a:endParaRPr lang="tr-TR" dirty="0" smtClean="0"/>
          </a:p>
          <a:p>
            <a:r>
              <a:rPr lang="tr-TR" dirty="0" smtClean="0"/>
              <a:t>DNA, genetik bilginin depolanmasında; RNA ise ifade edilmesinde işlev görür.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5058" name="Picture 2" descr="http://library.med.utah.edu/NetBiochem/pupyr/pupy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9129583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Pirimidin</a:t>
            </a:r>
            <a:r>
              <a:rPr lang="tr-TR" dirty="0" smtClean="0"/>
              <a:t> Nükleotidlerinin Sentezi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Karbamoil</a:t>
            </a:r>
            <a:r>
              <a:rPr lang="tr-TR" dirty="0" smtClean="0"/>
              <a:t> Fosfat Sentezi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Orotik</a:t>
            </a:r>
            <a:r>
              <a:rPr lang="tr-TR" dirty="0" smtClean="0"/>
              <a:t> Asit Sentezi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Riboz</a:t>
            </a:r>
            <a:r>
              <a:rPr lang="tr-TR" dirty="0" smtClean="0"/>
              <a:t>-5-Fosfatın Halkaya Eklenmesi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UMP Sentezi </a:t>
            </a:r>
            <a:r>
              <a:rPr lang="tr-TR" dirty="0" err="1" smtClean="0"/>
              <a:t>vd</a:t>
            </a:r>
            <a:r>
              <a:rPr lang="tr-TR" dirty="0" smtClean="0"/>
              <a:t>. </a:t>
            </a:r>
            <a:r>
              <a:rPr lang="tr-TR" dirty="0" err="1" smtClean="0"/>
              <a:t>Pirimidin</a:t>
            </a:r>
            <a:r>
              <a:rPr lang="tr-TR" dirty="0" smtClean="0"/>
              <a:t> Nükleotidlerinin Sentezi</a:t>
            </a: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Karbamoil</a:t>
            </a:r>
            <a:r>
              <a:rPr lang="tr-TR" dirty="0" smtClean="0"/>
              <a:t> Fosfat Sentezi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Memeli hücrelerinde </a:t>
            </a:r>
            <a:r>
              <a:rPr lang="tr-TR" dirty="0" err="1" smtClean="0"/>
              <a:t>karbamoil</a:t>
            </a:r>
            <a:r>
              <a:rPr lang="tr-TR" dirty="0" smtClean="0"/>
              <a:t> fosfat, </a:t>
            </a:r>
            <a:r>
              <a:rPr lang="tr-TR" dirty="0" err="1" smtClean="0"/>
              <a:t>sitozolde</a:t>
            </a:r>
            <a:r>
              <a:rPr lang="tr-TR" dirty="0" smtClean="0"/>
              <a:t>, </a:t>
            </a:r>
            <a:r>
              <a:rPr lang="tr-TR" dirty="0" err="1" smtClean="0"/>
              <a:t>glutamin</a:t>
            </a:r>
            <a:r>
              <a:rPr lang="tr-TR" dirty="0" smtClean="0"/>
              <a:t> ve CO</a:t>
            </a:r>
            <a:r>
              <a:rPr lang="tr-TR" baseline="-25000" dirty="0" smtClean="0"/>
              <a:t>2</a:t>
            </a:r>
            <a:r>
              <a:rPr lang="tr-TR" dirty="0" smtClean="0"/>
              <a:t>’ten </a:t>
            </a:r>
            <a:r>
              <a:rPr lang="tr-TR" dirty="0" err="1" smtClean="0"/>
              <a:t>karbamoil</a:t>
            </a:r>
            <a:r>
              <a:rPr lang="tr-TR" dirty="0" smtClean="0"/>
              <a:t> fosfat </a:t>
            </a:r>
            <a:r>
              <a:rPr lang="tr-TR" dirty="0" err="1" smtClean="0"/>
              <a:t>sentetaz</a:t>
            </a:r>
            <a:r>
              <a:rPr lang="tr-TR" dirty="0" smtClean="0"/>
              <a:t> II (KPS II) enziminin yardımıyla sentezlenir.</a:t>
            </a:r>
          </a:p>
          <a:p>
            <a:pPr>
              <a:buNone/>
            </a:pPr>
            <a:endParaRPr lang="tr-TR" dirty="0" smtClean="0"/>
          </a:p>
          <a:p>
            <a:pPr lvl="1"/>
            <a:r>
              <a:rPr lang="tr-TR" dirty="0" smtClean="0"/>
              <a:t>KPS I ise, mitokondride üre sentezinde görev alan bir enzimdir. </a:t>
            </a:r>
          </a:p>
          <a:p>
            <a:endParaRPr lang="tr-TR" dirty="0" smtClean="0"/>
          </a:p>
          <a:p>
            <a:r>
              <a:rPr lang="tr-TR" dirty="0" smtClean="0"/>
              <a:t>KPS enzimleri, diğer </a:t>
            </a:r>
            <a:r>
              <a:rPr lang="tr-TR" dirty="0" err="1" smtClean="0"/>
              <a:t>karboksilleyici</a:t>
            </a:r>
            <a:r>
              <a:rPr lang="tr-TR" dirty="0" smtClean="0"/>
              <a:t> enzimlerden farklı olarak, </a:t>
            </a:r>
            <a:r>
              <a:rPr lang="tr-TR" dirty="0" err="1" smtClean="0"/>
              <a:t>biotin</a:t>
            </a:r>
            <a:r>
              <a:rPr lang="tr-TR" dirty="0" smtClean="0"/>
              <a:t> </a:t>
            </a:r>
            <a:r>
              <a:rPr lang="tr-TR" dirty="0" err="1" smtClean="0"/>
              <a:t>koenzimine</a:t>
            </a:r>
            <a:r>
              <a:rPr lang="tr-TR" dirty="0" smtClean="0"/>
              <a:t> gereksinim duymaz.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124742"/>
          <a:ext cx="8229600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709408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Karbamoil</a:t>
                      </a:r>
                      <a:r>
                        <a:rPr lang="tr-TR" dirty="0" smtClean="0"/>
                        <a:t> Fosfat </a:t>
                      </a:r>
                      <a:r>
                        <a:rPr lang="tr-TR" dirty="0" err="1" smtClean="0"/>
                        <a:t>Sentetaz</a:t>
                      </a:r>
                      <a:r>
                        <a:rPr lang="tr-TR" dirty="0" smtClean="0"/>
                        <a:t> 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Karbamoil</a:t>
                      </a:r>
                      <a:r>
                        <a:rPr lang="tr-TR" dirty="0" smtClean="0"/>
                        <a:t> Fosfat </a:t>
                      </a:r>
                      <a:r>
                        <a:rPr lang="tr-TR" dirty="0" err="1" smtClean="0"/>
                        <a:t>Sentetaz</a:t>
                      </a:r>
                      <a:r>
                        <a:rPr lang="tr-TR" dirty="0" smtClean="0"/>
                        <a:t> II</a:t>
                      </a:r>
                    </a:p>
                  </a:txBody>
                  <a:tcPr/>
                </a:tc>
              </a:tr>
              <a:tr h="990371"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Hücredeki Yeri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Mitokondri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Sitozol</a:t>
                      </a:r>
                      <a:endParaRPr lang="tr-TR" dirty="0"/>
                    </a:p>
                  </a:txBody>
                  <a:tcPr/>
                </a:tc>
              </a:tr>
              <a:tr h="990371"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Metabolik</a:t>
                      </a:r>
                      <a:r>
                        <a:rPr lang="tr-TR" dirty="0" smtClean="0"/>
                        <a:t> Yol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Üre Döngüsü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Pirimidin</a:t>
                      </a:r>
                      <a:r>
                        <a:rPr lang="tr-TR" baseline="0" dirty="0" smtClean="0"/>
                        <a:t> Sentezi</a:t>
                      </a:r>
                      <a:endParaRPr lang="tr-TR" dirty="0"/>
                    </a:p>
                  </a:txBody>
                  <a:tcPr/>
                </a:tc>
              </a:tr>
              <a:tr h="990371"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Azot Kaynağı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Amonyak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Glutamin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3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</a:t>
            </a:r>
            <a:r>
              <a:rPr lang="tr-TR" dirty="0" err="1" smtClean="0"/>
              <a:t>Orotik</a:t>
            </a:r>
            <a:r>
              <a:rPr lang="tr-TR" dirty="0" smtClean="0"/>
              <a:t> Asit Sentezi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Pirimidin</a:t>
            </a:r>
            <a:r>
              <a:rPr lang="tr-TR" dirty="0" smtClean="0"/>
              <a:t> sentezinde 2. basamak, </a:t>
            </a:r>
            <a:r>
              <a:rPr lang="tr-TR" dirty="0" err="1" smtClean="0"/>
              <a:t>karbamoil</a:t>
            </a:r>
            <a:r>
              <a:rPr lang="tr-TR" dirty="0" smtClean="0"/>
              <a:t> </a:t>
            </a:r>
            <a:r>
              <a:rPr lang="tr-TR" dirty="0" err="1" smtClean="0"/>
              <a:t>aspartat</a:t>
            </a:r>
            <a:r>
              <a:rPr lang="tr-TR" dirty="0" smtClean="0"/>
              <a:t> oluşumudur. </a:t>
            </a:r>
          </a:p>
          <a:p>
            <a:endParaRPr lang="tr-TR" dirty="0" smtClean="0"/>
          </a:p>
          <a:p>
            <a:r>
              <a:rPr lang="tr-TR" dirty="0" smtClean="0"/>
              <a:t>Bunu, </a:t>
            </a:r>
            <a:r>
              <a:rPr lang="tr-TR" dirty="0" err="1" smtClean="0"/>
              <a:t>pirimidin</a:t>
            </a:r>
            <a:r>
              <a:rPr lang="tr-TR" dirty="0" smtClean="0"/>
              <a:t> halkasının kapanması ve ardından oksitlenme reaksiyonuyla </a:t>
            </a:r>
            <a:r>
              <a:rPr lang="tr-TR" b="1" dirty="0" err="1" smtClean="0"/>
              <a:t>orotik</a:t>
            </a:r>
            <a:r>
              <a:rPr lang="tr-TR" b="1" dirty="0" smtClean="0"/>
              <a:t> asidin sentezlenmesi</a:t>
            </a:r>
            <a:r>
              <a:rPr lang="tr-TR" dirty="0" smtClean="0"/>
              <a:t> izler.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144016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dirty="0" err="1" smtClean="0"/>
              <a:t>Aspartat</a:t>
            </a:r>
            <a:r>
              <a:rPr lang="tr-TR" dirty="0" smtClean="0"/>
              <a:t> </a:t>
            </a:r>
            <a:r>
              <a:rPr lang="tr-TR" dirty="0" err="1" smtClean="0"/>
              <a:t>transkarbamoilaz</a:t>
            </a:r>
            <a:r>
              <a:rPr lang="tr-TR" dirty="0" smtClean="0"/>
              <a:t> enzimi aracılığıyla </a:t>
            </a:r>
            <a:r>
              <a:rPr lang="tr-TR" dirty="0" err="1" smtClean="0"/>
              <a:t>aspartata</a:t>
            </a:r>
            <a:r>
              <a:rPr lang="tr-TR" dirty="0" smtClean="0"/>
              <a:t> </a:t>
            </a:r>
            <a:r>
              <a:rPr lang="tr-TR" dirty="0" err="1" smtClean="0"/>
              <a:t>karbamoil</a:t>
            </a:r>
            <a:r>
              <a:rPr lang="tr-TR" dirty="0" smtClean="0"/>
              <a:t> grubunun transferi</a:t>
            </a:r>
            <a:endParaRPr lang="tr-TR" dirty="0"/>
          </a:p>
        </p:txBody>
      </p:sp>
      <p:pic>
        <p:nvPicPr>
          <p:cNvPr id="19458" name="Picture 2" descr="carbamoyl aspartat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92896"/>
            <a:ext cx="9144001" cy="4083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Dihidroorataz</a:t>
            </a:r>
            <a:r>
              <a:rPr lang="tr-TR" dirty="0" smtClean="0"/>
              <a:t> enziminin etkisiyle </a:t>
            </a:r>
            <a:r>
              <a:rPr lang="tr-TR" dirty="0" err="1" smtClean="0"/>
              <a:t>pirimidin</a:t>
            </a:r>
            <a:r>
              <a:rPr lang="tr-TR" dirty="0" smtClean="0"/>
              <a:t> halkasının kapanması (</a:t>
            </a:r>
            <a:r>
              <a:rPr lang="tr-TR" dirty="0" err="1" smtClean="0"/>
              <a:t>dihidroorotat</a:t>
            </a:r>
            <a:r>
              <a:rPr lang="tr-TR" dirty="0" smtClean="0"/>
              <a:t> oluşumu)</a:t>
            </a:r>
            <a:endParaRPr lang="tr-TR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t="8485" r="58773" b="68875"/>
          <a:stretch>
            <a:fillRect/>
          </a:stretch>
        </p:blipFill>
        <p:spPr bwMode="auto">
          <a:xfrm>
            <a:off x="-1" y="2636912"/>
            <a:ext cx="909562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K</a:t>
            </a:r>
            <a:r>
              <a:rPr lang="tr-TR" dirty="0" err="1" smtClean="0"/>
              <a:t>arbamoil</a:t>
            </a:r>
            <a:r>
              <a:rPr lang="tr-TR" dirty="0" smtClean="0"/>
              <a:t> fosfat </a:t>
            </a:r>
            <a:r>
              <a:rPr lang="tr-TR" dirty="0" err="1" smtClean="0"/>
              <a:t>sentetaz</a:t>
            </a:r>
            <a:r>
              <a:rPr lang="tr-TR" dirty="0" smtClean="0"/>
              <a:t> II, </a:t>
            </a:r>
            <a:r>
              <a:rPr lang="tr-TR" b="1" dirty="0" err="1" smtClean="0"/>
              <a:t>a</a:t>
            </a:r>
            <a:r>
              <a:rPr lang="tr-TR" dirty="0" err="1" smtClean="0"/>
              <a:t>spartat</a:t>
            </a:r>
            <a:r>
              <a:rPr lang="tr-TR" dirty="0" smtClean="0"/>
              <a:t> </a:t>
            </a:r>
            <a:r>
              <a:rPr lang="tr-TR" dirty="0" err="1" smtClean="0"/>
              <a:t>transkarbamoilaz</a:t>
            </a:r>
            <a:r>
              <a:rPr lang="tr-TR" dirty="0" smtClean="0"/>
              <a:t> ve </a:t>
            </a:r>
            <a:r>
              <a:rPr lang="tr-TR" b="1" dirty="0" err="1" smtClean="0"/>
              <a:t>d</a:t>
            </a:r>
            <a:r>
              <a:rPr lang="tr-TR" dirty="0" err="1" smtClean="0"/>
              <a:t>ihidroorotaz</a:t>
            </a:r>
            <a:r>
              <a:rPr lang="tr-TR" dirty="0" smtClean="0"/>
              <a:t> aktivitesi; tek bir </a:t>
            </a:r>
            <a:r>
              <a:rPr lang="tr-TR" dirty="0" err="1" smtClean="0"/>
              <a:t>polipeptit</a:t>
            </a:r>
            <a:r>
              <a:rPr lang="tr-TR" dirty="0" smtClean="0"/>
              <a:t> zincirinin 3 farklı katalitik bölgesini ifade eder.</a:t>
            </a:r>
          </a:p>
          <a:p>
            <a:endParaRPr lang="tr-TR" dirty="0" smtClean="0"/>
          </a:p>
          <a:p>
            <a:r>
              <a:rPr lang="tr-TR" dirty="0" smtClean="0"/>
              <a:t>Bu nedenle söz konusu protein kısaca “CAD” olarak da adlandırılır.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Dihidroorotat</a:t>
            </a:r>
            <a:r>
              <a:rPr lang="tr-TR" dirty="0" smtClean="0"/>
              <a:t> </a:t>
            </a:r>
            <a:r>
              <a:rPr lang="tr-TR" dirty="0" err="1" smtClean="0"/>
              <a:t>dehidrogenaz</a:t>
            </a:r>
            <a:r>
              <a:rPr lang="tr-TR" dirty="0" smtClean="0"/>
              <a:t> enzimi aracılığıyla, </a:t>
            </a:r>
            <a:r>
              <a:rPr lang="tr-TR" dirty="0" err="1" smtClean="0"/>
              <a:t>orotik</a:t>
            </a:r>
            <a:r>
              <a:rPr lang="tr-TR" dirty="0" smtClean="0"/>
              <a:t> asit (</a:t>
            </a:r>
            <a:r>
              <a:rPr lang="tr-TR" dirty="0" err="1" smtClean="0"/>
              <a:t>orotat</a:t>
            </a:r>
            <a:r>
              <a:rPr lang="tr-TR" dirty="0" smtClean="0"/>
              <a:t>) sentezi</a:t>
            </a:r>
            <a:endParaRPr lang="tr-TR" dirty="0"/>
          </a:p>
        </p:txBody>
      </p:sp>
      <p:pic>
        <p:nvPicPr>
          <p:cNvPr id="4" name="Picture 4" descr="orotate synthesis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36719" t="43253"/>
          <a:stretch>
            <a:fillRect/>
          </a:stretch>
        </p:blipFill>
        <p:spPr bwMode="auto">
          <a:xfrm>
            <a:off x="-1" y="2148917"/>
            <a:ext cx="9144001" cy="4709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DNA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744416"/>
          </a:xfrm>
        </p:spPr>
        <p:txBody>
          <a:bodyPr>
            <a:normAutofit/>
          </a:bodyPr>
          <a:lstStyle/>
          <a:p>
            <a:r>
              <a:rPr lang="tr-TR" dirty="0" smtClean="0"/>
              <a:t>Genetik bilginin deposudur. </a:t>
            </a:r>
          </a:p>
          <a:p>
            <a:endParaRPr lang="tr-TR" dirty="0" smtClean="0"/>
          </a:p>
          <a:p>
            <a:r>
              <a:rPr lang="tr-TR" dirty="0" smtClean="0"/>
              <a:t>DNA’da bulunan genetik bilgi, DNA </a:t>
            </a:r>
            <a:r>
              <a:rPr lang="tr-TR" b="1" dirty="0" err="1" smtClean="0"/>
              <a:t>replikasyon</a:t>
            </a:r>
            <a:r>
              <a:rPr lang="tr-TR" dirty="0" err="1" smtClean="0"/>
              <a:t>u</a:t>
            </a:r>
            <a:r>
              <a:rPr lang="tr-TR" dirty="0" smtClean="0"/>
              <a:t> yoluyla, kopyalanıp yavru hücrelere aktarılabilir.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3. </a:t>
            </a:r>
            <a:r>
              <a:rPr lang="tr-TR" dirty="0" err="1" smtClean="0"/>
              <a:t>Riboz</a:t>
            </a:r>
            <a:r>
              <a:rPr lang="tr-TR" dirty="0" smtClean="0"/>
              <a:t>-5-Fosfatın Halkaya Eklenmesi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Orotik</a:t>
            </a:r>
            <a:r>
              <a:rPr lang="tr-TR" dirty="0" smtClean="0"/>
              <a:t> asit oluşumunun ardından halkaya </a:t>
            </a:r>
            <a:r>
              <a:rPr lang="tr-TR" dirty="0" err="1" smtClean="0"/>
              <a:t>riboz</a:t>
            </a:r>
            <a:r>
              <a:rPr lang="tr-TR" dirty="0" smtClean="0"/>
              <a:t>-5-fosfat eklenerek, </a:t>
            </a:r>
            <a:r>
              <a:rPr lang="tr-TR" dirty="0" err="1" smtClean="0"/>
              <a:t>orotidin</a:t>
            </a:r>
            <a:r>
              <a:rPr lang="tr-TR" dirty="0" smtClean="0"/>
              <a:t>-5-</a:t>
            </a:r>
            <a:r>
              <a:rPr lang="tr-TR" dirty="0" err="1" smtClean="0"/>
              <a:t>monofosfat</a:t>
            </a:r>
            <a:r>
              <a:rPr lang="tr-TR" dirty="0" smtClean="0"/>
              <a:t> (OMP) sentezlenir. </a:t>
            </a:r>
          </a:p>
          <a:p>
            <a:endParaRPr lang="tr-TR" dirty="0" smtClean="0"/>
          </a:p>
          <a:p>
            <a:r>
              <a:rPr lang="tr-TR" dirty="0" smtClean="0"/>
              <a:t>Bu basamak, </a:t>
            </a:r>
            <a:r>
              <a:rPr lang="tr-TR" dirty="0" err="1" smtClean="0"/>
              <a:t>orotat</a:t>
            </a:r>
            <a:r>
              <a:rPr lang="tr-TR" dirty="0" smtClean="0"/>
              <a:t> </a:t>
            </a:r>
            <a:r>
              <a:rPr lang="tr-TR" dirty="0" err="1" smtClean="0"/>
              <a:t>fosforibozil</a:t>
            </a:r>
            <a:r>
              <a:rPr lang="tr-TR" dirty="0" smtClean="0"/>
              <a:t> </a:t>
            </a:r>
            <a:r>
              <a:rPr lang="tr-TR" dirty="0" err="1" smtClean="0"/>
              <a:t>transferaz</a:t>
            </a:r>
            <a:r>
              <a:rPr lang="tr-TR" dirty="0" smtClean="0"/>
              <a:t> tarafından katalizlenir.</a:t>
            </a:r>
          </a:p>
          <a:p>
            <a:endParaRPr lang="tr-TR" dirty="0" smtClean="0"/>
          </a:p>
          <a:p>
            <a:r>
              <a:rPr lang="tr-TR" dirty="0" err="1" smtClean="0"/>
              <a:t>Riboz</a:t>
            </a:r>
            <a:r>
              <a:rPr lang="tr-TR" dirty="0" smtClean="0"/>
              <a:t>-5-fosfat vericisi olarak PRPP kullanılır.</a:t>
            </a: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9144000" cy="449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4. </a:t>
            </a:r>
            <a:r>
              <a:rPr lang="tr-TR" dirty="0" err="1" smtClean="0"/>
              <a:t>Orotidilat</a:t>
            </a:r>
            <a:r>
              <a:rPr lang="tr-TR" dirty="0" smtClean="0"/>
              <a:t> </a:t>
            </a:r>
            <a:r>
              <a:rPr lang="tr-TR" dirty="0" err="1" smtClean="0"/>
              <a:t>dekarboksilaz</a:t>
            </a:r>
            <a:r>
              <a:rPr lang="tr-TR" dirty="0" smtClean="0"/>
              <a:t> enziminin etkisiyle </a:t>
            </a:r>
            <a:r>
              <a:rPr lang="tr-TR" dirty="0" err="1" smtClean="0"/>
              <a:t>OMP’den</a:t>
            </a:r>
            <a:r>
              <a:rPr lang="tr-TR" dirty="0" smtClean="0"/>
              <a:t> UMP sentezi</a:t>
            </a:r>
            <a:endParaRPr lang="tr-TR" dirty="0"/>
          </a:p>
        </p:txBody>
      </p:sp>
      <p:pic>
        <p:nvPicPr>
          <p:cNvPr id="11266" name="Picture 2" descr="Figure 1: ODCase-catalyzed reaction of orotidine 5′-monophosphate to uridine 5′-monophosphat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294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Orotat</a:t>
            </a:r>
            <a:r>
              <a:rPr lang="tr-TR" dirty="0" smtClean="0"/>
              <a:t> </a:t>
            </a:r>
            <a:r>
              <a:rPr lang="tr-TR" dirty="0" err="1" smtClean="0"/>
              <a:t>fosforibozil</a:t>
            </a:r>
            <a:r>
              <a:rPr lang="tr-TR" dirty="0" smtClean="0"/>
              <a:t> </a:t>
            </a:r>
            <a:r>
              <a:rPr lang="tr-TR" dirty="0" err="1" smtClean="0"/>
              <a:t>transferaz</a:t>
            </a:r>
            <a:r>
              <a:rPr lang="tr-TR" dirty="0" smtClean="0"/>
              <a:t> ve </a:t>
            </a:r>
            <a:r>
              <a:rPr lang="tr-TR" dirty="0" err="1" smtClean="0"/>
              <a:t>orotidilat</a:t>
            </a:r>
            <a:r>
              <a:rPr lang="tr-TR" dirty="0" smtClean="0"/>
              <a:t> </a:t>
            </a:r>
            <a:r>
              <a:rPr lang="tr-TR" dirty="0" err="1" smtClean="0"/>
              <a:t>dekarboksilaz</a:t>
            </a:r>
            <a:r>
              <a:rPr lang="tr-TR" dirty="0" smtClean="0"/>
              <a:t> enzimleri, tek bir </a:t>
            </a:r>
            <a:r>
              <a:rPr lang="tr-TR" dirty="0" err="1" smtClean="0"/>
              <a:t>polipeptit</a:t>
            </a:r>
            <a:r>
              <a:rPr lang="tr-TR" dirty="0" smtClean="0"/>
              <a:t> zincirinde yer alan iki ayrı katalitik aktivitedir.</a:t>
            </a:r>
          </a:p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err="1" smtClean="0"/>
              <a:t>polipeptidin</a:t>
            </a:r>
            <a:r>
              <a:rPr lang="tr-TR" dirty="0" smtClean="0"/>
              <a:t> aktivitesinin eksikliğinde </a:t>
            </a:r>
            <a:r>
              <a:rPr lang="tr-TR" b="1" dirty="0" err="1" smtClean="0"/>
              <a:t>orotik</a:t>
            </a:r>
            <a:r>
              <a:rPr lang="tr-TR" b="1" dirty="0" smtClean="0"/>
              <a:t> </a:t>
            </a:r>
            <a:r>
              <a:rPr lang="tr-TR" b="1" dirty="0" err="1" smtClean="0"/>
              <a:t>asidüri</a:t>
            </a:r>
            <a:r>
              <a:rPr lang="tr-TR" dirty="0" smtClean="0"/>
              <a:t> görülür.</a:t>
            </a:r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Diğer </a:t>
            </a:r>
            <a:r>
              <a:rPr lang="tr-TR" dirty="0" err="1" smtClean="0"/>
              <a:t>Pirimidin</a:t>
            </a:r>
            <a:r>
              <a:rPr lang="tr-TR" dirty="0" smtClean="0"/>
              <a:t> Nükleotidlerinin Sentezi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UMP, sırasıyla UDP ve </a:t>
            </a:r>
            <a:r>
              <a:rPr lang="tr-TR" dirty="0" err="1" smtClean="0"/>
              <a:t>UTP’ye</a:t>
            </a:r>
            <a:r>
              <a:rPr lang="tr-TR" dirty="0" smtClean="0"/>
              <a:t> </a:t>
            </a:r>
            <a:r>
              <a:rPr lang="tr-TR" dirty="0" err="1" smtClean="0"/>
              <a:t>fosforile</a:t>
            </a:r>
            <a:r>
              <a:rPr lang="tr-TR" dirty="0" smtClean="0"/>
              <a:t> edilebilir.</a:t>
            </a:r>
            <a:endParaRPr lang="tr-TR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6952"/>
            <a:ext cx="718089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73630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UDP, </a:t>
            </a:r>
            <a:r>
              <a:rPr lang="tr-TR" dirty="0" err="1" smtClean="0"/>
              <a:t>ribonükleotid</a:t>
            </a:r>
            <a:r>
              <a:rPr lang="tr-TR" dirty="0" smtClean="0"/>
              <a:t> </a:t>
            </a:r>
            <a:r>
              <a:rPr lang="tr-TR" dirty="0" err="1" smtClean="0"/>
              <a:t>redüktaz</a:t>
            </a:r>
            <a:r>
              <a:rPr lang="tr-TR" dirty="0" smtClean="0"/>
              <a:t> tarafından indirgenerek </a:t>
            </a:r>
            <a:r>
              <a:rPr lang="tr-TR" dirty="0" err="1" smtClean="0"/>
              <a:t>dUDP’ye</a:t>
            </a:r>
            <a:r>
              <a:rPr lang="tr-TR" dirty="0" smtClean="0"/>
              <a:t> dönüştürülebilir.</a:t>
            </a:r>
          </a:p>
          <a:p>
            <a:endParaRPr lang="tr-TR" dirty="0" smtClean="0"/>
          </a:p>
          <a:p>
            <a:r>
              <a:rPr lang="tr-TR" dirty="0" err="1" smtClean="0"/>
              <a:t>dUDP</a:t>
            </a:r>
            <a:r>
              <a:rPr lang="tr-TR" dirty="0" smtClean="0"/>
              <a:t> </a:t>
            </a:r>
            <a:r>
              <a:rPr lang="tr-TR" dirty="0" err="1" smtClean="0"/>
              <a:t>dUTP’ye</a:t>
            </a:r>
            <a:r>
              <a:rPr lang="tr-TR" dirty="0" smtClean="0"/>
              <a:t> </a:t>
            </a:r>
            <a:r>
              <a:rPr lang="tr-TR" dirty="0" err="1" smtClean="0"/>
              <a:t>fosforile</a:t>
            </a:r>
            <a:r>
              <a:rPr lang="tr-TR" dirty="0" smtClean="0"/>
              <a:t> edilebilir; </a:t>
            </a:r>
            <a:r>
              <a:rPr lang="tr-TR" dirty="0" err="1" smtClean="0"/>
              <a:t>dUTP</a:t>
            </a:r>
            <a:r>
              <a:rPr lang="tr-TR" dirty="0" smtClean="0"/>
              <a:t> ise </a:t>
            </a:r>
            <a:r>
              <a:rPr lang="tr-TR" dirty="0" err="1" smtClean="0"/>
              <a:t>defosforile</a:t>
            </a:r>
            <a:r>
              <a:rPr lang="tr-TR" dirty="0" smtClean="0"/>
              <a:t> edilerek </a:t>
            </a:r>
            <a:r>
              <a:rPr lang="tr-TR" dirty="0" err="1" smtClean="0"/>
              <a:t>dUMP’ye</a:t>
            </a:r>
            <a:r>
              <a:rPr lang="tr-TR" dirty="0" smtClean="0"/>
              <a:t> dönüştürülebilir.</a:t>
            </a:r>
            <a:endParaRPr lang="tr-TR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65876"/>
            <a:ext cx="5544616" cy="399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UTP’nin</a:t>
            </a:r>
            <a:r>
              <a:rPr lang="tr-TR" dirty="0" smtClean="0"/>
              <a:t> CTP </a:t>
            </a:r>
            <a:r>
              <a:rPr lang="tr-TR" dirty="0" err="1" smtClean="0"/>
              <a:t>sentetaz</a:t>
            </a:r>
            <a:r>
              <a:rPr lang="tr-TR" dirty="0" smtClean="0"/>
              <a:t> tarafından </a:t>
            </a:r>
            <a:r>
              <a:rPr lang="tr-TR" dirty="0" err="1" smtClean="0"/>
              <a:t>aminasyonu</a:t>
            </a:r>
            <a:r>
              <a:rPr lang="tr-TR" dirty="0" smtClean="0"/>
              <a:t> ile CTP üretilebilir.</a:t>
            </a:r>
            <a:endParaRPr lang="tr-TR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634821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CTP, </a:t>
            </a:r>
            <a:r>
              <a:rPr lang="tr-TR" dirty="0" err="1" smtClean="0"/>
              <a:t>CDP’ye</a:t>
            </a:r>
            <a:r>
              <a:rPr lang="tr-TR" dirty="0" smtClean="0"/>
              <a:t> </a:t>
            </a:r>
            <a:r>
              <a:rPr lang="tr-TR" dirty="0" err="1" smtClean="0"/>
              <a:t>defosforile</a:t>
            </a:r>
            <a:r>
              <a:rPr lang="tr-TR" dirty="0" smtClean="0"/>
              <a:t> edilebilir.</a:t>
            </a:r>
          </a:p>
          <a:p>
            <a:endParaRPr lang="tr-TR" dirty="0" smtClean="0"/>
          </a:p>
          <a:p>
            <a:r>
              <a:rPr lang="tr-TR" dirty="0" smtClean="0"/>
              <a:t>CDP ise </a:t>
            </a:r>
            <a:r>
              <a:rPr lang="tr-TR" dirty="0" err="1" smtClean="0"/>
              <a:t>ribonükleotid</a:t>
            </a:r>
            <a:r>
              <a:rPr lang="tr-TR" dirty="0" smtClean="0"/>
              <a:t> </a:t>
            </a:r>
            <a:r>
              <a:rPr lang="tr-TR" dirty="0" err="1" smtClean="0"/>
              <a:t>redüktaz</a:t>
            </a:r>
            <a:r>
              <a:rPr lang="tr-TR" dirty="0" smtClean="0"/>
              <a:t> tarafından </a:t>
            </a:r>
            <a:r>
              <a:rPr lang="tr-TR" dirty="0" err="1" smtClean="0"/>
              <a:t>dCDP’ye</a:t>
            </a:r>
            <a:r>
              <a:rPr lang="tr-TR" dirty="0" smtClean="0"/>
              <a:t> indirgenebilir. </a:t>
            </a:r>
          </a:p>
          <a:p>
            <a:endParaRPr lang="tr-TR" dirty="0" smtClean="0"/>
          </a:p>
          <a:p>
            <a:r>
              <a:rPr lang="tr-TR" dirty="0" err="1" smtClean="0"/>
              <a:t>dCDP</a:t>
            </a:r>
            <a:r>
              <a:rPr lang="tr-TR" dirty="0" smtClean="0"/>
              <a:t> ise </a:t>
            </a:r>
            <a:r>
              <a:rPr lang="tr-TR" dirty="0" err="1" smtClean="0"/>
              <a:t>dCTP’ye</a:t>
            </a:r>
            <a:r>
              <a:rPr lang="tr-TR" dirty="0" smtClean="0"/>
              <a:t> </a:t>
            </a:r>
            <a:r>
              <a:rPr lang="tr-TR" dirty="0" err="1" smtClean="0"/>
              <a:t>fosforile</a:t>
            </a:r>
            <a:r>
              <a:rPr lang="tr-TR" dirty="0" smtClean="0"/>
              <a:t> edilebilir veya </a:t>
            </a:r>
            <a:r>
              <a:rPr lang="tr-TR" dirty="0" err="1" smtClean="0"/>
              <a:t>dCMP’ye</a:t>
            </a:r>
            <a:r>
              <a:rPr lang="tr-TR" dirty="0" smtClean="0"/>
              <a:t> </a:t>
            </a:r>
            <a:r>
              <a:rPr lang="tr-TR" dirty="0" err="1" smtClean="0"/>
              <a:t>defosforile</a:t>
            </a:r>
            <a:r>
              <a:rPr lang="tr-TR" dirty="0" smtClean="0"/>
              <a:t> edilebilir.</a:t>
            </a:r>
          </a:p>
          <a:p>
            <a:endParaRPr lang="tr-TR" dirty="0" smtClean="0"/>
          </a:p>
          <a:p>
            <a:r>
              <a:rPr lang="tr-TR" dirty="0" err="1" smtClean="0"/>
              <a:t>dCMP</a:t>
            </a:r>
            <a:r>
              <a:rPr lang="tr-TR" dirty="0" smtClean="0"/>
              <a:t>, </a:t>
            </a:r>
            <a:r>
              <a:rPr lang="tr-TR" dirty="0" err="1" smtClean="0"/>
              <a:t>dUMP’ye</a:t>
            </a:r>
            <a:r>
              <a:rPr lang="tr-TR" dirty="0" smtClean="0"/>
              <a:t> </a:t>
            </a:r>
            <a:r>
              <a:rPr lang="tr-TR" dirty="0" err="1" smtClean="0"/>
              <a:t>deamine</a:t>
            </a:r>
            <a:r>
              <a:rPr lang="tr-TR" dirty="0" smtClean="0"/>
              <a:t> edilebilir.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9144001" cy="635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7828" name="Picture 4" descr="Somatic hypermutation at A|[middot]|T pairs: polymerase error versus dUTP incorporation"/>
          <p:cNvPicPr>
            <a:picLocks noChangeAspect="1" noChangeArrowheads="1"/>
          </p:cNvPicPr>
          <p:nvPr/>
        </p:nvPicPr>
        <p:blipFill>
          <a:blip r:embed="rId2" cstate="print"/>
          <a:srcRect t="21547" r="-160" b="13812"/>
          <a:stretch>
            <a:fillRect/>
          </a:stretch>
        </p:blipFill>
        <p:spPr bwMode="auto">
          <a:xfrm>
            <a:off x="0" y="1916832"/>
            <a:ext cx="915860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RNA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Genetik bilginin ifadesinde (ekspresyonunda) ilk evre RNA sentezidir (</a:t>
            </a:r>
            <a:r>
              <a:rPr lang="tr-TR" b="1" dirty="0" smtClean="0"/>
              <a:t>transkripsiyon</a:t>
            </a:r>
            <a:r>
              <a:rPr lang="tr-TR" dirty="0" smtClean="0"/>
              <a:t>). </a:t>
            </a:r>
          </a:p>
          <a:p>
            <a:endParaRPr lang="tr-TR" dirty="0" smtClean="0"/>
          </a:p>
          <a:p>
            <a:r>
              <a:rPr lang="tr-TR" dirty="0" smtClean="0"/>
              <a:t>Daha sonra </a:t>
            </a:r>
            <a:r>
              <a:rPr lang="tr-TR" dirty="0" err="1" smtClean="0"/>
              <a:t>messenger</a:t>
            </a:r>
            <a:r>
              <a:rPr lang="tr-TR" dirty="0" smtClean="0"/>
              <a:t> RNA’da bulunan kod, </a:t>
            </a:r>
            <a:r>
              <a:rPr lang="tr-TR" dirty="0" err="1" smtClean="0"/>
              <a:t>transleyt</a:t>
            </a:r>
            <a:r>
              <a:rPr lang="tr-TR" dirty="0" smtClean="0"/>
              <a:t> edilir (</a:t>
            </a:r>
            <a:r>
              <a:rPr lang="tr-TR" b="1" dirty="0" err="1" smtClean="0"/>
              <a:t>translasyon</a:t>
            </a:r>
            <a:r>
              <a:rPr lang="tr-TR" b="1" dirty="0" smtClean="0"/>
              <a:t>, protein sentezi</a:t>
            </a:r>
            <a:r>
              <a:rPr lang="tr-TR" dirty="0" smtClean="0"/>
              <a:t>).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dUMP</a:t>
            </a:r>
            <a:r>
              <a:rPr lang="tr-TR" dirty="0" smtClean="0"/>
              <a:t>, </a:t>
            </a:r>
            <a:r>
              <a:rPr lang="tr-TR" dirty="0" err="1" smtClean="0"/>
              <a:t>timidilat</a:t>
            </a:r>
            <a:r>
              <a:rPr lang="tr-TR" dirty="0" smtClean="0"/>
              <a:t> </a:t>
            </a:r>
            <a:r>
              <a:rPr lang="tr-TR" dirty="0" err="1" smtClean="0"/>
              <a:t>sentaz</a:t>
            </a:r>
            <a:r>
              <a:rPr lang="tr-TR" dirty="0" smtClean="0"/>
              <a:t> tarafından </a:t>
            </a:r>
            <a:r>
              <a:rPr lang="tr-TR" dirty="0" err="1" smtClean="0"/>
              <a:t>dTMP’ye</a:t>
            </a:r>
            <a:r>
              <a:rPr lang="tr-TR" dirty="0" smtClean="0"/>
              <a:t> dönüştürülebilir. </a:t>
            </a:r>
          </a:p>
          <a:p>
            <a:endParaRPr lang="tr-TR" dirty="0" smtClean="0"/>
          </a:p>
          <a:p>
            <a:r>
              <a:rPr lang="tr-TR" dirty="0" smtClean="0"/>
              <a:t>Bu reaksiyonda metil grubu vericisi olarak, </a:t>
            </a:r>
            <a:r>
              <a:rPr lang="tr-TR" dirty="0" err="1" smtClean="0"/>
              <a:t>tetrahidrofolat</a:t>
            </a:r>
            <a:r>
              <a:rPr lang="tr-TR" dirty="0" smtClean="0"/>
              <a:t> kullanılır.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1"/>
            <a:ext cx="9144000" cy="598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Pirimidin</a:t>
            </a:r>
            <a:r>
              <a:rPr lang="tr-TR" dirty="0" smtClean="0"/>
              <a:t> Nükleotidlerinin Yıkımı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İnsanlarda pürin halkası açılıp parçalanamaz. </a:t>
            </a:r>
          </a:p>
          <a:p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 err="1" smtClean="0"/>
              <a:t>pirimidin</a:t>
            </a:r>
            <a:r>
              <a:rPr lang="tr-TR" dirty="0" smtClean="0"/>
              <a:t> halkası, </a:t>
            </a:r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alanin</a:t>
            </a:r>
            <a:r>
              <a:rPr lang="tr-TR" dirty="0" smtClean="0"/>
              <a:t> (CMP ve </a:t>
            </a:r>
            <a:r>
              <a:rPr lang="tr-TR" dirty="0" err="1" smtClean="0"/>
              <a:t>UMP’den</a:t>
            </a:r>
            <a:r>
              <a:rPr lang="tr-TR" dirty="0" smtClean="0"/>
              <a:t>), </a:t>
            </a:r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aminoizobütirat</a:t>
            </a:r>
            <a:r>
              <a:rPr lang="tr-TR" dirty="0" smtClean="0"/>
              <a:t> (</a:t>
            </a:r>
            <a:r>
              <a:rPr lang="tr-TR" dirty="0" err="1" smtClean="0"/>
              <a:t>TMP’den</a:t>
            </a:r>
            <a:r>
              <a:rPr lang="tr-TR" dirty="0" smtClean="0"/>
              <a:t>), amonyak (NH</a:t>
            </a:r>
            <a:r>
              <a:rPr lang="tr-TR" baseline="-25000" dirty="0" smtClean="0"/>
              <a:t>3</a:t>
            </a:r>
            <a:r>
              <a:rPr lang="tr-TR" dirty="0" smtClean="0"/>
              <a:t>) ve karbondioksite (CO</a:t>
            </a:r>
            <a:r>
              <a:rPr lang="tr-TR" baseline="-25000" dirty="0" smtClean="0"/>
              <a:t>2</a:t>
            </a:r>
            <a:r>
              <a:rPr lang="tr-TR" dirty="0" smtClean="0"/>
              <a:t>) parçalanabilir.  </a:t>
            </a:r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247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692696"/>
            <a:ext cx="914570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GUT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555" r="12838" b="9813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15375" r="17266" b="3907"/>
          <a:stretch>
            <a:fillRect/>
          </a:stretch>
        </p:blipFill>
        <p:spPr bwMode="auto">
          <a:xfrm>
            <a:off x="0" y="332656"/>
            <a:ext cx="9144000" cy="614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467" t="10454" r="23354" b="13750"/>
          <a:stretch>
            <a:fillRect/>
          </a:stretch>
        </p:blipFill>
        <p:spPr bwMode="auto">
          <a:xfrm>
            <a:off x="0" y="332656"/>
            <a:ext cx="9144000" cy="56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88843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DNA’dan RNA’ya ve proteinlere doğru bilgi akışına “santral dogma” adı verilir.</a:t>
            </a:r>
          </a:p>
          <a:p>
            <a:endParaRPr lang="tr-TR" dirty="0" smtClean="0"/>
          </a:p>
          <a:p>
            <a:r>
              <a:rPr lang="tr-TR" dirty="0" smtClean="0"/>
              <a:t>Santral dogma, genetik bilgiyi RNA’da depolayan bazı virüsler hariç, bütün canlılar için geçerlidir.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9144000" cy="198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Nükleik</a:t>
            </a:r>
            <a:r>
              <a:rPr lang="tr-TR" dirty="0" smtClean="0"/>
              <a:t> asitler başlıca 3 bileşenden meydana gelir: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Azotlu baz (pürinler ve </a:t>
            </a:r>
            <a:r>
              <a:rPr lang="tr-TR" dirty="0" err="1" smtClean="0"/>
              <a:t>pirimidinler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5 karbonlu şeker (</a:t>
            </a:r>
            <a:r>
              <a:rPr lang="tr-TR" dirty="0" err="1" smtClean="0"/>
              <a:t>pentoz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Fosfat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760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dirty="0" smtClean="0"/>
              <a:t>Azotlu Bazlar</a:t>
            </a:r>
            <a:endParaRPr lang="tr-TR" b="1" dirty="0"/>
          </a:p>
        </p:txBody>
      </p:sp>
      <p:pic>
        <p:nvPicPr>
          <p:cNvPr id="20482" name="Picture 2" descr="purines and pyrimidines ile ilgili görsel sonucu"/>
          <p:cNvPicPr>
            <a:picLocks noChangeAspect="1" noChangeArrowheads="1"/>
          </p:cNvPicPr>
          <p:nvPr/>
        </p:nvPicPr>
        <p:blipFill>
          <a:blip r:embed="rId2" cstate="print"/>
          <a:srcRect r="-568" b="4611"/>
          <a:stretch>
            <a:fillRect/>
          </a:stretch>
        </p:blipFill>
        <p:spPr bwMode="auto">
          <a:xfrm>
            <a:off x="0" y="970669"/>
            <a:ext cx="9144000" cy="5887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6988</TotalTime>
  <Words>1200</Words>
  <Application>Microsoft Office PowerPoint</Application>
  <PresentationFormat>Ekran Gösterisi (4:3)</PresentationFormat>
  <Paragraphs>220</Paragraphs>
  <Slides>67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68" baseType="lpstr">
      <vt:lpstr>Ofis Teması</vt:lpstr>
      <vt:lpstr>Nükleik Asitlerin Metabolizması</vt:lpstr>
      <vt:lpstr>Konu Başlıkları</vt:lpstr>
      <vt:lpstr>Nükleik Asitlerin Genel Özellikleri</vt:lpstr>
      <vt:lpstr>Slayt 4</vt:lpstr>
      <vt:lpstr>DNA</vt:lpstr>
      <vt:lpstr>RNA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Nükleik Asitlerin Sindirimi</vt:lpstr>
      <vt:lpstr>Slayt 17</vt:lpstr>
      <vt:lpstr>Slayt 18</vt:lpstr>
      <vt:lpstr>Slayt 19</vt:lpstr>
      <vt:lpstr>Slayt 20</vt:lpstr>
      <vt:lpstr>Slayt 21</vt:lpstr>
      <vt:lpstr>Slayt 22</vt:lpstr>
      <vt:lpstr>Pürin Nükleotidlerinin Sentezi</vt:lpstr>
      <vt:lpstr>Slayt 24</vt:lpstr>
      <vt:lpstr>Heksoz Monofosfat Yolu</vt:lpstr>
      <vt:lpstr>Pürin Nükleotidlerinin Sentezinde Reaksiyon Basamakları</vt:lpstr>
      <vt:lpstr>PRPP</vt:lpstr>
      <vt:lpstr>1) PRPP Sentezi</vt:lpstr>
      <vt:lpstr>5-fosforibozilamin</vt:lpstr>
      <vt:lpstr>2) 5-fosforibozilamin sentezi</vt:lpstr>
      <vt:lpstr>3) İnozin monofosfat (İMP) sentezi</vt:lpstr>
      <vt:lpstr>4. İMP’den AMP ve GMP oluşumu</vt:lpstr>
      <vt:lpstr>5. Nükleozid monofosfatlardan di- ve tri-fosfatların oluşumu</vt:lpstr>
      <vt:lpstr>Slayt 34</vt:lpstr>
      <vt:lpstr>Slayt 35</vt:lpstr>
      <vt:lpstr>Pürinler İçin Kurtarma Yolları</vt:lpstr>
      <vt:lpstr>Pürin Nükleotidlerinin Yıkımı</vt:lpstr>
      <vt:lpstr>Slayt 38</vt:lpstr>
      <vt:lpstr>Pirimidin Nükleotidlerinin Sentezi</vt:lpstr>
      <vt:lpstr>Slayt 40</vt:lpstr>
      <vt:lpstr>Pirimidin Nükleotidlerinin Sentezi</vt:lpstr>
      <vt:lpstr>1. Karbamoil Fosfat Sentezi</vt:lpstr>
      <vt:lpstr>Slayt 43</vt:lpstr>
      <vt:lpstr>Slayt 44</vt:lpstr>
      <vt:lpstr>2. Orotik Asit Sentezi</vt:lpstr>
      <vt:lpstr>Slayt 46</vt:lpstr>
      <vt:lpstr>Dihidroorataz enziminin etkisiyle pirimidin halkasının kapanması (dihidroorotat oluşumu)</vt:lpstr>
      <vt:lpstr>Slayt 48</vt:lpstr>
      <vt:lpstr>Dihidroorotat dehidrogenaz enzimi aracılığıyla, orotik asit (orotat) sentezi</vt:lpstr>
      <vt:lpstr>3. Riboz-5-Fosfatın Halkaya Eklenmesi</vt:lpstr>
      <vt:lpstr>Slayt 51</vt:lpstr>
      <vt:lpstr>4. Orotidilat dekarboksilaz enziminin etkisiyle OMP’den UMP sentezi</vt:lpstr>
      <vt:lpstr>Slayt 53</vt:lpstr>
      <vt:lpstr>Diğer Pirimidin Nükleotidlerinin Sentezi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Pirimidin Nükleotidlerinin Yıkımı</vt:lpstr>
      <vt:lpstr>Slayt 63</vt:lpstr>
      <vt:lpstr>Slayt 64</vt:lpstr>
      <vt:lpstr>GUT</vt:lpstr>
      <vt:lpstr>Slayt 66</vt:lpstr>
      <vt:lpstr>Slayt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Nükleik Asitlerin Yapısı ve Fonksiyonları</dc:title>
  <dc:creator>kaüfatih-tıp</dc:creator>
  <cp:lastModifiedBy>User</cp:lastModifiedBy>
  <cp:revision>426</cp:revision>
  <dcterms:created xsi:type="dcterms:W3CDTF">2016-11-27T13:27:15Z</dcterms:created>
  <dcterms:modified xsi:type="dcterms:W3CDTF">2018-06-25T02:31:48Z</dcterms:modified>
</cp:coreProperties>
</file>