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533" r:id="rId4"/>
    <p:sldId id="534" r:id="rId5"/>
    <p:sldId id="258" r:id="rId6"/>
    <p:sldId id="265" r:id="rId7"/>
    <p:sldId id="535" r:id="rId8"/>
    <p:sldId id="266" r:id="rId9"/>
    <p:sldId id="286" r:id="rId10"/>
    <p:sldId id="287" r:id="rId11"/>
    <p:sldId id="288" r:id="rId12"/>
    <p:sldId id="290" r:id="rId13"/>
    <p:sldId id="260" r:id="rId14"/>
    <p:sldId id="264" r:id="rId15"/>
    <p:sldId id="291" r:id="rId16"/>
    <p:sldId id="302" r:id="rId17"/>
    <p:sldId id="303" r:id="rId18"/>
    <p:sldId id="259" r:id="rId19"/>
    <p:sldId id="308" r:id="rId20"/>
    <p:sldId id="309" r:id="rId21"/>
    <p:sldId id="307" r:id="rId22"/>
    <p:sldId id="306" r:id="rId23"/>
    <p:sldId id="318" r:id="rId24"/>
    <p:sldId id="311" r:id="rId25"/>
    <p:sldId id="262" r:id="rId26"/>
    <p:sldId id="294" r:id="rId27"/>
    <p:sldId id="542" r:id="rId28"/>
    <p:sldId id="310" r:id="rId29"/>
    <p:sldId id="271" r:id="rId30"/>
    <p:sldId id="274" r:id="rId31"/>
    <p:sldId id="270" r:id="rId32"/>
    <p:sldId id="263" r:id="rId33"/>
    <p:sldId id="278" r:id="rId34"/>
    <p:sldId id="280" r:id="rId35"/>
    <p:sldId id="281" r:id="rId36"/>
    <p:sldId id="282" r:id="rId37"/>
    <p:sldId id="284" r:id="rId38"/>
    <p:sldId id="283" r:id="rId39"/>
    <p:sldId id="285" r:id="rId40"/>
    <p:sldId id="295" r:id="rId41"/>
    <p:sldId id="296" r:id="rId42"/>
    <p:sldId id="298" r:id="rId43"/>
    <p:sldId id="297" r:id="rId44"/>
    <p:sldId id="299" r:id="rId45"/>
    <p:sldId id="300" r:id="rId46"/>
    <p:sldId id="312" r:id="rId47"/>
    <p:sldId id="313" r:id="rId48"/>
    <p:sldId id="314" r:id="rId49"/>
    <p:sldId id="315" r:id="rId50"/>
    <p:sldId id="316" r:id="rId51"/>
    <p:sldId id="317" r:id="rId52"/>
    <p:sldId id="319" r:id="rId53"/>
    <p:sldId id="320" r:id="rId54"/>
    <p:sldId id="326" r:id="rId55"/>
    <p:sldId id="401" r:id="rId56"/>
    <p:sldId id="404" r:id="rId57"/>
    <p:sldId id="325" r:id="rId58"/>
    <p:sldId id="334" r:id="rId59"/>
    <p:sldId id="350" r:id="rId60"/>
    <p:sldId id="328" r:id="rId61"/>
    <p:sldId id="327" r:id="rId62"/>
    <p:sldId id="330" r:id="rId63"/>
    <p:sldId id="329" r:id="rId64"/>
    <p:sldId id="335" r:id="rId65"/>
    <p:sldId id="536" r:id="rId66"/>
    <p:sldId id="338" r:id="rId67"/>
    <p:sldId id="352" r:id="rId68"/>
    <p:sldId id="354" r:id="rId69"/>
    <p:sldId id="337" r:id="rId70"/>
    <p:sldId id="336" r:id="rId71"/>
    <p:sldId id="359" r:id="rId72"/>
    <p:sldId id="339" r:id="rId73"/>
    <p:sldId id="537" r:id="rId74"/>
    <p:sldId id="343" r:id="rId75"/>
    <p:sldId id="380" r:id="rId76"/>
    <p:sldId id="344" r:id="rId77"/>
    <p:sldId id="353" r:id="rId78"/>
    <p:sldId id="348" r:id="rId79"/>
    <p:sldId id="349" r:id="rId80"/>
    <p:sldId id="360" r:id="rId81"/>
    <p:sldId id="361" r:id="rId82"/>
    <p:sldId id="365" r:id="rId83"/>
    <p:sldId id="372" r:id="rId84"/>
    <p:sldId id="362" r:id="rId85"/>
    <p:sldId id="364" r:id="rId86"/>
    <p:sldId id="374" r:id="rId87"/>
    <p:sldId id="375" r:id="rId88"/>
    <p:sldId id="366" r:id="rId89"/>
    <p:sldId id="367" r:id="rId90"/>
    <p:sldId id="370" r:id="rId91"/>
    <p:sldId id="356" r:id="rId92"/>
    <p:sldId id="377" r:id="rId93"/>
    <p:sldId id="378" r:id="rId94"/>
    <p:sldId id="382" r:id="rId95"/>
    <p:sldId id="383" r:id="rId96"/>
    <p:sldId id="385" r:id="rId97"/>
    <p:sldId id="381" r:id="rId98"/>
    <p:sldId id="387" r:id="rId99"/>
    <p:sldId id="405" r:id="rId100"/>
    <p:sldId id="389" r:id="rId101"/>
    <p:sldId id="391" r:id="rId102"/>
    <p:sldId id="390" r:id="rId103"/>
    <p:sldId id="392" r:id="rId104"/>
    <p:sldId id="395" r:id="rId105"/>
    <p:sldId id="407" r:id="rId106"/>
    <p:sldId id="419" r:id="rId107"/>
    <p:sldId id="422" r:id="rId108"/>
    <p:sldId id="421" r:id="rId109"/>
    <p:sldId id="418" r:id="rId110"/>
    <p:sldId id="425" r:id="rId111"/>
    <p:sldId id="420" r:id="rId112"/>
    <p:sldId id="416" r:id="rId113"/>
    <p:sldId id="417" r:id="rId114"/>
    <p:sldId id="424" r:id="rId115"/>
    <p:sldId id="393" r:id="rId116"/>
    <p:sldId id="396" r:id="rId117"/>
    <p:sldId id="397" r:id="rId118"/>
    <p:sldId id="398" r:id="rId119"/>
    <p:sldId id="427" r:id="rId120"/>
    <p:sldId id="428" r:id="rId121"/>
    <p:sldId id="429" r:id="rId122"/>
    <p:sldId id="430" r:id="rId123"/>
    <p:sldId id="501" r:id="rId124"/>
    <p:sldId id="431" r:id="rId125"/>
    <p:sldId id="432" r:id="rId126"/>
    <p:sldId id="433" r:id="rId127"/>
    <p:sldId id="434" r:id="rId128"/>
    <p:sldId id="472" r:id="rId129"/>
    <p:sldId id="492" r:id="rId130"/>
    <p:sldId id="500" r:id="rId131"/>
    <p:sldId id="494" r:id="rId132"/>
    <p:sldId id="493" r:id="rId133"/>
    <p:sldId id="495" r:id="rId134"/>
    <p:sldId id="538" r:id="rId135"/>
    <p:sldId id="476" r:id="rId136"/>
    <p:sldId id="475" r:id="rId137"/>
    <p:sldId id="479" r:id="rId138"/>
    <p:sldId id="496" r:id="rId139"/>
    <p:sldId id="539" r:id="rId140"/>
    <p:sldId id="478" r:id="rId141"/>
    <p:sldId id="480" r:id="rId142"/>
    <p:sldId id="499" r:id="rId143"/>
    <p:sldId id="481" r:id="rId144"/>
    <p:sldId id="506" r:id="rId145"/>
    <p:sldId id="503" r:id="rId146"/>
    <p:sldId id="504" r:id="rId147"/>
    <p:sldId id="505" r:id="rId148"/>
    <p:sldId id="511" r:id="rId149"/>
    <p:sldId id="507" r:id="rId150"/>
    <p:sldId id="510" r:id="rId151"/>
    <p:sldId id="508" r:id="rId152"/>
    <p:sldId id="512" r:id="rId153"/>
    <p:sldId id="513" r:id="rId154"/>
    <p:sldId id="514" r:id="rId155"/>
    <p:sldId id="515" r:id="rId156"/>
    <p:sldId id="509" r:id="rId157"/>
    <p:sldId id="518" r:id="rId158"/>
    <p:sldId id="519" r:id="rId159"/>
    <p:sldId id="520" r:id="rId160"/>
    <p:sldId id="521" r:id="rId161"/>
    <p:sldId id="522" r:id="rId162"/>
    <p:sldId id="523" r:id="rId163"/>
    <p:sldId id="524" r:id="rId164"/>
    <p:sldId id="525" r:id="rId165"/>
    <p:sldId id="527" r:id="rId166"/>
    <p:sldId id="528" r:id="rId167"/>
    <p:sldId id="529" r:id="rId168"/>
    <p:sldId id="531" r:id="rId169"/>
    <p:sldId id="540" r:id="rId1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fld id="{D9F75050-0E15-4C5B-92B0-66D068882F1F}" type="datetimeFigureOut">
              <a:rPr lang="tr-TR" smtClean="0"/>
              <a:pPr/>
              <a:t>31.10.2018</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mic Sans MS" pitchFamily="66" charset="0"/>
              </a:defRPr>
            </a:lvl1pPr>
          </a:lstStyle>
          <a:p>
            <a:fld id="{B1DEFA8C-F947-479F-BE07-76B6B3F80BF1}"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10.gi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836712"/>
            <a:ext cx="7668344" cy="4464496"/>
          </a:xfrm>
        </p:spPr>
        <p:txBody>
          <a:bodyPr>
            <a:normAutofit/>
          </a:bodyPr>
          <a:lstStyle/>
          <a:p>
            <a:r>
              <a:rPr lang="tr-TR" dirty="0" err="1" smtClean="0"/>
              <a:t>Nükleik</a:t>
            </a:r>
            <a:r>
              <a:rPr lang="tr-TR" dirty="0" smtClean="0"/>
              <a:t> Asitlerin Yapısı </a:t>
            </a:r>
            <a:br>
              <a:rPr lang="tr-TR" dirty="0" smtClean="0"/>
            </a:br>
            <a:r>
              <a:rPr lang="tr-TR" dirty="0" smtClean="0"/>
              <a:t>ve Fonksiyonları</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Guanin</a:t>
            </a:r>
            <a:endParaRPr lang="tr-TR" dirty="0"/>
          </a:p>
        </p:txBody>
      </p:sp>
      <p:sp>
        <p:nvSpPr>
          <p:cNvPr id="3" name="2 İçerik Yer Tutucusu"/>
          <p:cNvSpPr>
            <a:spLocks noGrp="1"/>
          </p:cNvSpPr>
          <p:nvPr>
            <p:ph idx="1"/>
          </p:nvPr>
        </p:nvSpPr>
        <p:spPr>
          <a:xfrm>
            <a:off x="457200" y="1600200"/>
            <a:ext cx="3250704" cy="4525963"/>
          </a:xfrm>
        </p:spPr>
        <p:txBody>
          <a:bodyPr>
            <a:normAutofit fontScale="77500" lnSpcReduction="20000"/>
          </a:bodyPr>
          <a:lstStyle/>
          <a:p>
            <a:r>
              <a:rPr lang="tr-TR" dirty="0" smtClean="0"/>
              <a:t>2-amino-6-</a:t>
            </a:r>
            <a:r>
              <a:rPr lang="tr-TR" dirty="0" err="1" smtClean="0"/>
              <a:t>oksi</a:t>
            </a:r>
            <a:r>
              <a:rPr lang="tr-TR" dirty="0" smtClean="0"/>
              <a:t> pürin</a:t>
            </a:r>
          </a:p>
          <a:p>
            <a:endParaRPr lang="tr-TR" dirty="0" smtClean="0"/>
          </a:p>
          <a:p>
            <a:r>
              <a:rPr lang="tr-TR" dirty="0" smtClean="0"/>
              <a:t>9 numaralı azot üzerinden </a:t>
            </a:r>
            <a:r>
              <a:rPr lang="tr-TR" dirty="0" err="1" smtClean="0"/>
              <a:t>glikozidik</a:t>
            </a:r>
            <a:r>
              <a:rPr lang="tr-TR" dirty="0" smtClean="0"/>
              <a:t> bağa katılır.</a:t>
            </a:r>
          </a:p>
          <a:p>
            <a:endParaRPr lang="tr-TR" dirty="0" smtClean="0"/>
          </a:p>
          <a:p>
            <a:r>
              <a:rPr lang="tr-TR" dirty="0" smtClean="0"/>
              <a:t>Yandaki şekilde oklarla gösterilen atomlar üzerinden hidrojen bağı yapımına katılır.</a:t>
            </a:r>
          </a:p>
          <a:p>
            <a:endParaRPr lang="tr-TR" dirty="0" smtClean="0"/>
          </a:p>
          <a:p>
            <a:endParaRPr lang="tr-TR" dirty="0" smtClean="0"/>
          </a:p>
          <a:p>
            <a:endParaRPr lang="tr-TR" dirty="0" smtClean="0"/>
          </a:p>
          <a:p>
            <a:endParaRPr lang="tr-TR" dirty="0"/>
          </a:p>
        </p:txBody>
      </p:sp>
      <p:pic>
        <p:nvPicPr>
          <p:cNvPr id="45058" name="Picture 2"/>
          <p:cNvPicPr>
            <a:picLocks noChangeAspect="1" noChangeArrowheads="1"/>
          </p:cNvPicPr>
          <p:nvPr/>
        </p:nvPicPr>
        <p:blipFill>
          <a:blip r:embed="rId2" cstate="print"/>
          <a:srcRect/>
          <a:stretch>
            <a:fillRect/>
          </a:stretch>
        </p:blipFill>
        <p:spPr bwMode="auto">
          <a:xfrm>
            <a:off x="4139952" y="1772816"/>
            <a:ext cx="4761883" cy="3816424"/>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296144"/>
          </a:xfrm>
        </p:spPr>
        <p:txBody>
          <a:bodyPr>
            <a:normAutofit fontScale="90000"/>
          </a:bodyPr>
          <a:lstStyle/>
          <a:p>
            <a:r>
              <a:rPr lang="tr-TR" dirty="0" err="1" smtClean="0"/>
              <a:t>Ökaryotik</a:t>
            </a:r>
            <a:r>
              <a:rPr lang="tr-TR" dirty="0" smtClean="0"/>
              <a:t> DNA’nın </a:t>
            </a:r>
            <a:br>
              <a:rPr lang="tr-TR" dirty="0" smtClean="0"/>
            </a:br>
            <a:r>
              <a:rPr lang="tr-TR" dirty="0" smtClean="0"/>
              <a:t>Organizasyonu</a:t>
            </a:r>
            <a:endParaRPr lang="tr-TR" dirty="0"/>
          </a:p>
        </p:txBody>
      </p:sp>
      <p:sp>
        <p:nvSpPr>
          <p:cNvPr id="3" name="2 İçerik Yer Tutucusu"/>
          <p:cNvSpPr>
            <a:spLocks noGrp="1"/>
          </p:cNvSpPr>
          <p:nvPr>
            <p:ph idx="1"/>
          </p:nvPr>
        </p:nvSpPr>
        <p:spPr>
          <a:xfrm>
            <a:off x="457200" y="1484784"/>
            <a:ext cx="8229600" cy="5112568"/>
          </a:xfrm>
        </p:spPr>
        <p:txBody>
          <a:bodyPr>
            <a:normAutofit lnSpcReduction="10000"/>
          </a:bodyPr>
          <a:lstStyle/>
          <a:p>
            <a:r>
              <a:rPr lang="tr-TR" dirty="0" err="1" smtClean="0"/>
              <a:t>Ökaryotik</a:t>
            </a:r>
            <a:r>
              <a:rPr lang="tr-TR" dirty="0" smtClean="0"/>
              <a:t> DNA “</a:t>
            </a:r>
            <a:r>
              <a:rPr lang="tr-TR" dirty="0" err="1" smtClean="0"/>
              <a:t>histon</a:t>
            </a:r>
            <a:r>
              <a:rPr lang="tr-TR" dirty="0" smtClean="0"/>
              <a:t>” adı verilen bazik proteinlerle sıkıca bağlanarak </a:t>
            </a:r>
            <a:r>
              <a:rPr lang="tr-TR" dirty="0" err="1" smtClean="0"/>
              <a:t>nükleozomları</a:t>
            </a:r>
            <a:r>
              <a:rPr lang="tr-TR" dirty="0" smtClean="0"/>
              <a:t> </a:t>
            </a:r>
            <a:r>
              <a:rPr lang="tr-TR" dirty="0" err="1" smtClean="0"/>
              <a:t>ouşturur</a:t>
            </a:r>
            <a:r>
              <a:rPr lang="tr-TR" dirty="0" smtClean="0"/>
              <a:t>.</a:t>
            </a:r>
          </a:p>
          <a:p>
            <a:endParaRPr lang="tr-TR" dirty="0" smtClean="0"/>
          </a:p>
          <a:p>
            <a:r>
              <a:rPr lang="tr-TR" dirty="0" err="1" smtClean="0"/>
              <a:t>Histonlar</a:t>
            </a:r>
            <a:r>
              <a:rPr lang="tr-TR" dirty="0" smtClean="0"/>
              <a:t> çok miktarda </a:t>
            </a:r>
            <a:r>
              <a:rPr lang="tr-TR" dirty="0" err="1" smtClean="0"/>
              <a:t>arjinin</a:t>
            </a:r>
            <a:r>
              <a:rPr lang="tr-TR" dirty="0" smtClean="0"/>
              <a:t> ve </a:t>
            </a:r>
            <a:r>
              <a:rPr lang="tr-TR" dirty="0" err="1" smtClean="0"/>
              <a:t>lizin</a:t>
            </a:r>
            <a:r>
              <a:rPr lang="tr-TR" dirty="0" smtClean="0"/>
              <a:t> içeren ve fizyolojik </a:t>
            </a:r>
            <a:r>
              <a:rPr lang="tr-TR" dirty="0" err="1" smtClean="0"/>
              <a:t>pH’da</a:t>
            </a:r>
            <a:r>
              <a:rPr lang="tr-TR" dirty="0" smtClean="0"/>
              <a:t> pozitif yüke sahip olan küçük proteinlerdir.</a:t>
            </a:r>
          </a:p>
          <a:p>
            <a:endParaRPr lang="tr-TR" dirty="0" smtClean="0"/>
          </a:p>
          <a:p>
            <a:r>
              <a:rPr lang="tr-TR" dirty="0" smtClean="0"/>
              <a:t>DNA ve </a:t>
            </a:r>
            <a:r>
              <a:rPr lang="tr-TR" dirty="0" err="1" smtClean="0"/>
              <a:t>histonlar</a:t>
            </a:r>
            <a:r>
              <a:rPr lang="tr-TR" dirty="0" smtClean="0"/>
              <a:t> arasında iyonik bağlar vardır.</a:t>
            </a:r>
          </a:p>
          <a:p>
            <a:endParaRPr lang="tr-TR" dirty="0" smtClean="0"/>
          </a:p>
          <a:p>
            <a:endParaRPr lang="tr-TR"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7218" name="Picture 2" descr="histone nucleosome ile ilgili görsel sonucu"/>
          <p:cNvPicPr>
            <a:picLocks noChangeAspect="1" noChangeArrowheads="1"/>
          </p:cNvPicPr>
          <p:nvPr/>
        </p:nvPicPr>
        <p:blipFill>
          <a:blip r:embed="rId2" cstate="print"/>
          <a:srcRect/>
          <a:stretch>
            <a:fillRect/>
          </a:stretch>
        </p:blipFill>
        <p:spPr bwMode="auto">
          <a:xfrm>
            <a:off x="1403648" y="0"/>
            <a:ext cx="6858000" cy="68580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7"/>
            <a:ext cx="8291264" cy="1152129"/>
          </a:xfrm>
        </p:spPr>
        <p:txBody>
          <a:bodyPr>
            <a:normAutofit fontScale="77500" lnSpcReduction="20000"/>
          </a:bodyPr>
          <a:lstStyle/>
          <a:p>
            <a:r>
              <a:rPr lang="tr-TR" dirty="0" err="1" smtClean="0"/>
              <a:t>Nükleozomlarda</a:t>
            </a:r>
            <a:r>
              <a:rPr lang="tr-TR" dirty="0" smtClean="0"/>
              <a:t> 8 adet </a:t>
            </a:r>
            <a:r>
              <a:rPr lang="tr-TR" dirty="0" err="1" smtClean="0"/>
              <a:t>histon</a:t>
            </a:r>
            <a:r>
              <a:rPr lang="tr-TR" dirty="0" smtClean="0"/>
              <a:t> proteini (2’şer adet H2A, H2B, H3, H4) vardır ve bunların etrafında DNA çift heliksi yaklaşık 2 defa dolanır.</a:t>
            </a:r>
          </a:p>
          <a:p>
            <a:endParaRPr lang="tr-TR" dirty="0"/>
          </a:p>
        </p:txBody>
      </p:sp>
      <p:pic>
        <p:nvPicPr>
          <p:cNvPr id="1026" name="Picture 2" descr="histone nucleosome ile ilgili görsel sonucu"/>
          <p:cNvPicPr>
            <a:picLocks noChangeAspect="1" noChangeArrowheads="1"/>
          </p:cNvPicPr>
          <p:nvPr/>
        </p:nvPicPr>
        <p:blipFill>
          <a:blip r:embed="rId2" cstate="print"/>
          <a:srcRect b="2935"/>
          <a:stretch>
            <a:fillRect/>
          </a:stretch>
        </p:blipFill>
        <p:spPr bwMode="auto">
          <a:xfrm>
            <a:off x="611560" y="1412776"/>
            <a:ext cx="7920880" cy="5028741"/>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19256" cy="1728191"/>
          </a:xfrm>
        </p:spPr>
        <p:txBody>
          <a:bodyPr>
            <a:normAutofit fontScale="77500" lnSpcReduction="20000"/>
          </a:bodyPr>
          <a:lstStyle/>
          <a:p>
            <a:r>
              <a:rPr lang="tr-TR" dirty="0" smtClean="0"/>
              <a:t>İki </a:t>
            </a:r>
            <a:r>
              <a:rPr lang="tr-TR" dirty="0" err="1" smtClean="0"/>
              <a:t>nükleozom</a:t>
            </a:r>
            <a:r>
              <a:rPr lang="tr-TR" dirty="0" smtClean="0"/>
              <a:t> arasındaki DNA zincirine bağlayıcı DNA denir. Bağlayıcı DNA üzerinde H1 </a:t>
            </a:r>
            <a:r>
              <a:rPr lang="tr-TR" dirty="0" err="1" smtClean="0"/>
              <a:t>histonu</a:t>
            </a:r>
            <a:r>
              <a:rPr lang="tr-TR" dirty="0" smtClean="0"/>
              <a:t> bulunur. H1 </a:t>
            </a:r>
            <a:r>
              <a:rPr lang="tr-TR" dirty="0" err="1" smtClean="0"/>
              <a:t>histonları</a:t>
            </a:r>
            <a:r>
              <a:rPr lang="tr-TR" dirty="0" smtClean="0"/>
              <a:t> ile </a:t>
            </a:r>
            <a:r>
              <a:rPr lang="tr-TR" dirty="0" err="1" smtClean="0"/>
              <a:t>nükleozomlar</a:t>
            </a:r>
            <a:r>
              <a:rPr lang="tr-TR" dirty="0" smtClean="0"/>
              <a:t> daha yoğun paketler halinde organize olur ve “30-</a:t>
            </a:r>
            <a:r>
              <a:rPr lang="tr-TR" dirty="0" err="1" smtClean="0"/>
              <a:t>nm</a:t>
            </a:r>
            <a:r>
              <a:rPr lang="tr-TR" dirty="0" smtClean="0"/>
              <a:t> fiber” şeklinde paketlenir.</a:t>
            </a:r>
          </a:p>
          <a:p>
            <a:endParaRPr lang="tr-TR" dirty="0"/>
          </a:p>
        </p:txBody>
      </p:sp>
      <p:pic>
        <p:nvPicPr>
          <p:cNvPr id="138242" name="Picture 2" descr="histone nucleosome h1 ile ilgili görsel sonucu"/>
          <p:cNvPicPr>
            <a:picLocks noChangeAspect="1" noChangeArrowheads="1"/>
          </p:cNvPicPr>
          <p:nvPr/>
        </p:nvPicPr>
        <p:blipFill>
          <a:blip r:embed="rId2" cstate="print"/>
          <a:srcRect/>
          <a:stretch>
            <a:fillRect/>
          </a:stretch>
        </p:blipFill>
        <p:spPr bwMode="auto">
          <a:xfrm>
            <a:off x="683568" y="1988840"/>
            <a:ext cx="7934400" cy="4533943"/>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40290" name="Picture 2" descr="2 nm 10 nm 30 nm DNA histone ile ilgili görsel sonucu"/>
          <p:cNvPicPr>
            <a:picLocks noChangeAspect="1" noChangeArrowheads="1"/>
          </p:cNvPicPr>
          <p:nvPr/>
        </p:nvPicPr>
        <p:blipFill>
          <a:blip r:embed="rId2" cstate="print"/>
          <a:srcRect/>
          <a:stretch>
            <a:fillRect/>
          </a:stretch>
        </p:blipFill>
        <p:spPr bwMode="auto">
          <a:xfrm>
            <a:off x="-1" y="0"/>
            <a:ext cx="9235311" cy="68580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Telomerler</a:t>
            </a:r>
            <a:endParaRPr lang="tr-TR" dirty="0"/>
          </a:p>
        </p:txBody>
      </p:sp>
      <p:sp>
        <p:nvSpPr>
          <p:cNvPr id="3" name="2 İçerik Yer Tutucusu"/>
          <p:cNvSpPr>
            <a:spLocks noGrp="1"/>
          </p:cNvSpPr>
          <p:nvPr>
            <p:ph idx="1"/>
          </p:nvPr>
        </p:nvSpPr>
        <p:spPr>
          <a:xfrm>
            <a:off x="457200" y="1340768"/>
            <a:ext cx="8229600" cy="5184576"/>
          </a:xfrm>
        </p:spPr>
        <p:txBody>
          <a:bodyPr>
            <a:normAutofit fontScale="77500" lnSpcReduction="20000"/>
          </a:bodyPr>
          <a:lstStyle/>
          <a:p>
            <a:r>
              <a:rPr lang="tr-TR" dirty="0" err="1" smtClean="0"/>
              <a:t>Ökaryotlarda</a:t>
            </a:r>
            <a:r>
              <a:rPr lang="tr-TR" dirty="0" smtClean="0"/>
              <a:t> lineer DNA </a:t>
            </a:r>
            <a:r>
              <a:rPr lang="tr-TR" dirty="0" err="1" smtClean="0"/>
              <a:t>replike</a:t>
            </a:r>
            <a:r>
              <a:rPr lang="tr-TR" dirty="0" smtClean="0"/>
              <a:t> olurken 5’-uçtaki </a:t>
            </a:r>
            <a:r>
              <a:rPr lang="tr-TR" dirty="0" err="1" smtClean="0"/>
              <a:t>primerin</a:t>
            </a:r>
            <a:r>
              <a:rPr lang="tr-TR" dirty="0" smtClean="0"/>
              <a:t> çıkarılmasından sonra kalan boşluk doldurulamaz (</a:t>
            </a:r>
            <a:r>
              <a:rPr lang="tr-TR" dirty="0" err="1" smtClean="0"/>
              <a:t>replikasyon</a:t>
            </a:r>
            <a:r>
              <a:rPr lang="tr-TR" dirty="0" smtClean="0"/>
              <a:t> sonu problemi). Böylece her hücre bölünmesinden sonra bir kısalma meydana gelir. Bunun genetik bilgiye zarar vermemesi için, lineer kromozomların sonlarında birbiri ardınca tekrarlayan özel DNA dizileri mevcuttur. Bunlar birtakım proteinlerle birlikte “</a:t>
            </a:r>
            <a:r>
              <a:rPr lang="tr-TR" dirty="0" err="1" smtClean="0"/>
              <a:t>telemor</a:t>
            </a:r>
            <a:r>
              <a:rPr lang="tr-TR" dirty="0" smtClean="0"/>
              <a:t>” ismi verilen kompleksi oluşturur.</a:t>
            </a:r>
          </a:p>
          <a:p>
            <a:endParaRPr lang="tr-TR" dirty="0" smtClean="0"/>
          </a:p>
          <a:p>
            <a:r>
              <a:rPr lang="tr-TR" dirty="0" smtClean="0"/>
              <a:t>Örneğin; insan </a:t>
            </a:r>
            <a:r>
              <a:rPr lang="tr-TR" dirty="0" err="1" smtClean="0"/>
              <a:t>telomerleri</a:t>
            </a:r>
            <a:r>
              <a:rPr lang="tr-TR" dirty="0" smtClean="0"/>
              <a:t> AGGGTT tekrarlarından oluşur ve bu şekilde binlerce nükleotid içerir. </a:t>
            </a:r>
          </a:p>
          <a:p>
            <a:endParaRPr lang="tr-TR" dirty="0" smtClean="0"/>
          </a:p>
          <a:p>
            <a:r>
              <a:rPr lang="tr-TR" dirty="0" err="1" smtClean="0"/>
              <a:t>Telomerler</a:t>
            </a:r>
            <a:r>
              <a:rPr lang="tr-TR" dirty="0" smtClean="0"/>
              <a:t> kromozomların yapısal bütünlüğünün korunması açısından da önemlidir.</a:t>
            </a:r>
          </a:p>
          <a:p>
            <a:endParaRPr lang="tr-TR" dirty="0"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3602" name="Picture 2" descr="replication lagging 5' primer filling gap lineer telomere ile ilgili görsel sonuc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www.biology-pages.info/T/telomere3.gif"/>
          <p:cNvPicPr>
            <a:picLocks noChangeAspect="1" noChangeArrowheads="1"/>
          </p:cNvPicPr>
          <p:nvPr/>
        </p:nvPicPr>
        <p:blipFill>
          <a:blip r:embed="rId2" cstate="print"/>
          <a:srcRect/>
          <a:stretch>
            <a:fillRect/>
          </a:stretch>
        </p:blipFill>
        <p:spPr bwMode="auto">
          <a:xfrm>
            <a:off x="0" y="620688"/>
            <a:ext cx="9144000" cy="5595584"/>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6675" name="Picture 3"/>
          <p:cNvPicPr>
            <a:picLocks noChangeAspect="1" noChangeArrowheads="1"/>
          </p:cNvPicPr>
          <p:nvPr/>
        </p:nvPicPr>
        <p:blipFill>
          <a:blip r:embed="rId2" cstate="print"/>
          <a:srcRect/>
          <a:stretch>
            <a:fillRect/>
          </a:stretch>
        </p:blipFill>
        <p:spPr bwMode="auto">
          <a:xfrm>
            <a:off x="971600" y="0"/>
            <a:ext cx="7317988" cy="68580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endParaRPr lang="tr-TR" dirty="0" smtClean="0"/>
          </a:p>
          <a:p>
            <a:r>
              <a:rPr lang="tr-TR" dirty="0" smtClean="0"/>
              <a:t>Her hücre bölünmesinde </a:t>
            </a:r>
            <a:r>
              <a:rPr lang="tr-TR" dirty="0" err="1" smtClean="0"/>
              <a:t>telomerler</a:t>
            </a:r>
            <a:r>
              <a:rPr lang="tr-TR" dirty="0" smtClean="0"/>
              <a:t> kısalır. Böylece kromozomlar “yaşlanmış” olur. </a:t>
            </a:r>
          </a:p>
          <a:p>
            <a:endParaRPr lang="tr-TR" dirty="0" smtClean="0"/>
          </a:p>
          <a:p>
            <a:r>
              <a:rPr lang="tr-TR" dirty="0" smtClean="0"/>
              <a:t>Vücut hücreleri sonsuza kadar bölünemez. </a:t>
            </a:r>
            <a:r>
              <a:rPr lang="tr-TR" dirty="0" err="1" smtClean="0"/>
              <a:t>Telomer</a:t>
            </a:r>
            <a:r>
              <a:rPr lang="tr-TR" dirty="0" smtClean="0"/>
              <a:t> </a:t>
            </a:r>
            <a:r>
              <a:rPr lang="tr-TR" dirty="0" err="1" smtClean="0"/>
              <a:t>ksalması</a:t>
            </a:r>
            <a:r>
              <a:rPr lang="tr-TR" dirty="0" smtClean="0"/>
              <a:t> kritik bir seviyeye geldiğinde bölünme durur veya </a:t>
            </a:r>
            <a:r>
              <a:rPr lang="tr-TR" dirty="0" err="1" smtClean="0"/>
              <a:t>apoptozis</a:t>
            </a:r>
            <a:r>
              <a:rPr lang="tr-TR" dirty="0" smtClean="0"/>
              <a:t> gerçekleşir.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Timin</a:t>
            </a:r>
            <a:endParaRPr lang="tr-TR" dirty="0"/>
          </a:p>
        </p:txBody>
      </p:sp>
      <p:sp>
        <p:nvSpPr>
          <p:cNvPr id="3" name="2 İçerik Yer Tutucusu"/>
          <p:cNvSpPr>
            <a:spLocks noGrp="1"/>
          </p:cNvSpPr>
          <p:nvPr>
            <p:ph idx="1"/>
          </p:nvPr>
        </p:nvSpPr>
        <p:spPr>
          <a:xfrm>
            <a:off x="457200" y="1600200"/>
            <a:ext cx="3754760" cy="4781128"/>
          </a:xfrm>
        </p:spPr>
        <p:txBody>
          <a:bodyPr>
            <a:normAutofit fontScale="85000" lnSpcReduction="20000"/>
          </a:bodyPr>
          <a:lstStyle/>
          <a:p>
            <a:r>
              <a:rPr lang="tr-TR" dirty="0" smtClean="0"/>
              <a:t>5-</a:t>
            </a:r>
            <a:r>
              <a:rPr lang="tr-TR" dirty="0" err="1" smtClean="0"/>
              <a:t>metilurasil</a:t>
            </a:r>
            <a:endParaRPr lang="tr-TR" dirty="0" smtClean="0"/>
          </a:p>
          <a:p>
            <a:endParaRPr lang="tr-TR" dirty="0" smtClean="0"/>
          </a:p>
          <a:p>
            <a:r>
              <a:rPr lang="tr-TR" dirty="0" smtClean="0"/>
              <a:t>1 numaralı azot atomu üzerinden </a:t>
            </a:r>
            <a:r>
              <a:rPr lang="tr-TR" dirty="0" err="1" smtClean="0"/>
              <a:t>glikozidik</a:t>
            </a:r>
            <a:r>
              <a:rPr lang="tr-TR" dirty="0" smtClean="0"/>
              <a:t> bağa katılır.</a:t>
            </a:r>
          </a:p>
          <a:p>
            <a:endParaRPr lang="tr-TR" dirty="0" smtClean="0"/>
          </a:p>
          <a:p>
            <a:r>
              <a:rPr lang="tr-TR" dirty="0" smtClean="0"/>
              <a:t>Kırmızı oklarla gösterilen atomlar üzerinden hidrojen bağı yapımına katılır.</a:t>
            </a:r>
          </a:p>
          <a:p>
            <a:endParaRPr lang="tr-TR" dirty="0" smtClean="0"/>
          </a:p>
          <a:p>
            <a:endParaRPr lang="tr-TR" dirty="0" smtClean="0"/>
          </a:p>
          <a:p>
            <a:endParaRPr lang="tr-TR" dirty="0" smtClean="0"/>
          </a:p>
          <a:p>
            <a:endParaRPr lang="tr-TR" dirty="0"/>
          </a:p>
        </p:txBody>
      </p:sp>
      <p:pic>
        <p:nvPicPr>
          <p:cNvPr id="46084" name="Picture 4"/>
          <p:cNvPicPr>
            <a:picLocks noChangeAspect="1" noChangeArrowheads="1"/>
          </p:cNvPicPr>
          <p:nvPr/>
        </p:nvPicPr>
        <p:blipFill>
          <a:blip r:embed="rId2" cstate="print"/>
          <a:srcRect/>
          <a:stretch>
            <a:fillRect/>
          </a:stretch>
        </p:blipFill>
        <p:spPr bwMode="auto">
          <a:xfrm>
            <a:off x="4572000" y="1268760"/>
            <a:ext cx="4171950" cy="4695825"/>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1794" name="Picture 2" descr="telomere shortening ile ilgili görsel sonucu"/>
          <p:cNvPicPr>
            <a:picLocks noChangeAspect="1" noChangeArrowheads="1"/>
          </p:cNvPicPr>
          <p:nvPr/>
        </p:nvPicPr>
        <p:blipFill>
          <a:blip r:embed="rId2" cstate="print"/>
          <a:srcRect b="4714"/>
          <a:stretch>
            <a:fillRect/>
          </a:stretch>
        </p:blipFill>
        <p:spPr bwMode="auto">
          <a:xfrm>
            <a:off x="-1" y="980727"/>
            <a:ext cx="9144001" cy="4752529"/>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u="sng" dirty="0" err="1" smtClean="0"/>
              <a:t>Germ</a:t>
            </a:r>
            <a:r>
              <a:rPr lang="tr-TR" u="sng" dirty="0" smtClean="0"/>
              <a:t> hücreleri, kök hücreler ve kanser hücrelerinde</a:t>
            </a:r>
            <a:r>
              <a:rPr lang="tr-TR" dirty="0" smtClean="0"/>
              <a:t> </a:t>
            </a:r>
            <a:r>
              <a:rPr lang="tr-TR" dirty="0" err="1" smtClean="0"/>
              <a:t>telomerlerin</a:t>
            </a:r>
            <a:r>
              <a:rPr lang="tr-TR" dirty="0" smtClean="0"/>
              <a:t> kısalmadığı ve kromozomların yaşlanmadığı görülmüştür.  </a:t>
            </a:r>
          </a:p>
          <a:p>
            <a:endParaRPr lang="tr-TR" dirty="0" smtClean="0"/>
          </a:p>
          <a:p>
            <a:r>
              <a:rPr lang="tr-TR" dirty="0" smtClean="0"/>
              <a:t>Bu durum, “</a:t>
            </a:r>
            <a:r>
              <a:rPr lang="tr-TR" b="1" dirty="0" err="1" smtClean="0"/>
              <a:t>telomeraz</a:t>
            </a:r>
            <a:r>
              <a:rPr lang="tr-TR" dirty="0" smtClean="0"/>
              <a:t>” isimli bir enzimin </a:t>
            </a:r>
            <a:r>
              <a:rPr lang="tr-TR" dirty="0" err="1" smtClean="0"/>
              <a:t>telomerleri</a:t>
            </a:r>
            <a:r>
              <a:rPr lang="tr-TR" dirty="0" smtClean="0"/>
              <a:t> uzatabilmesine bağlıdır </a:t>
            </a:r>
            <a:r>
              <a:rPr lang="tr-TR" b="1" dirty="0" smtClean="0"/>
              <a:t>(ÖNEMLİ).</a:t>
            </a:r>
            <a:endParaRPr lang="tr-TR" b="1"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lstStyle/>
          <a:p>
            <a:pPr>
              <a:buNone/>
            </a:pPr>
            <a:endParaRPr lang="tr-TR" dirty="0" smtClean="0"/>
          </a:p>
          <a:p>
            <a:endParaRPr lang="tr-TR" dirty="0" smtClean="0"/>
          </a:p>
          <a:p>
            <a:endParaRPr lang="tr-TR" dirty="0" smtClean="0"/>
          </a:p>
          <a:p>
            <a:endParaRPr lang="tr-TR" dirty="0" smtClean="0"/>
          </a:p>
          <a:p>
            <a:endParaRPr lang="tr-TR" dirty="0" smtClean="0"/>
          </a:p>
          <a:p>
            <a:pPr>
              <a:buNone/>
            </a:pPr>
            <a:endParaRPr lang="tr-TR" dirty="0"/>
          </a:p>
        </p:txBody>
      </p:sp>
      <p:pic>
        <p:nvPicPr>
          <p:cNvPr id="1026" name="Picture 2" descr="Jack-szostak.jpg"/>
          <p:cNvPicPr>
            <a:picLocks noChangeAspect="1" noChangeArrowheads="1"/>
          </p:cNvPicPr>
          <p:nvPr/>
        </p:nvPicPr>
        <p:blipFill>
          <a:blip r:embed="rId2" cstate="print"/>
          <a:srcRect/>
          <a:stretch>
            <a:fillRect/>
          </a:stretch>
        </p:blipFill>
        <p:spPr bwMode="auto">
          <a:xfrm>
            <a:off x="971600" y="3140968"/>
            <a:ext cx="2095500" cy="2790825"/>
          </a:xfrm>
          <a:prstGeom prst="rect">
            <a:avLst/>
          </a:prstGeom>
          <a:noFill/>
        </p:spPr>
      </p:pic>
      <p:pic>
        <p:nvPicPr>
          <p:cNvPr id="1028" name="Picture 4" descr="GREIDER Carol 2014.jpg"/>
          <p:cNvPicPr>
            <a:picLocks noChangeAspect="1" noChangeArrowheads="1"/>
          </p:cNvPicPr>
          <p:nvPr/>
        </p:nvPicPr>
        <p:blipFill>
          <a:blip r:embed="rId3" cstate="print"/>
          <a:srcRect/>
          <a:stretch>
            <a:fillRect/>
          </a:stretch>
        </p:blipFill>
        <p:spPr bwMode="auto">
          <a:xfrm>
            <a:off x="3995936" y="3212976"/>
            <a:ext cx="1905000" cy="2552700"/>
          </a:xfrm>
          <a:prstGeom prst="rect">
            <a:avLst/>
          </a:prstGeom>
          <a:noFill/>
        </p:spPr>
      </p:pic>
      <p:pic>
        <p:nvPicPr>
          <p:cNvPr id="1030" name="Picture 6" descr="Elizabeth Blackburn 2009-01.JPG"/>
          <p:cNvPicPr>
            <a:picLocks noChangeAspect="1" noChangeArrowheads="1"/>
          </p:cNvPicPr>
          <p:nvPr/>
        </p:nvPicPr>
        <p:blipFill>
          <a:blip r:embed="rId4" cstate="print"/>
          <a:srcRect/>
          <a:stretch>
            <a:fillRect/>
          </a:stretch>
        </p:blipFill>
        <p:spPr bwMode="auto">
          <a:xfrm>
            <a:off x="6804248" y="3284984"/>
            <a:ext cx="1905000" cy="2276475"/>
          </a:xfrm>
          <a:prstGeom prst="rect">
            <a:avLst/>
          </a:prstGeom>
          <a:noFill/>
        </p:spPr>
      </p:pic>
      <p:sp>
        <p:nvSpPr>
          <p:cNvPr id="8" name="7 Metin kutusu"/>
          <p:cNvSpPr txBox="1"/>
          <p:nvPr/>
        </p:nvSpPr>
        <p:spPr>
          <a:xfrm>
            <a:off x="6588224" y="5445224"/>
            <a:ext cx="2312689" cy="954107"/>
          </a:xfrm>
          <a:prstGeom prst="rect">
            <a:avLst/>
          </a:prstGeom>
          <a:noFill/>
        </p:spPr>
        <p:txBody>
          <a:bodyPr wrap="square" rtlCol="0">
            <a:spAutoFit/>
          </a:bodyPr>
          <a:lstStyle/>
          <a:p>
            <a:pPr algn="ctr"/>
            <a:r>
              <a:rPr lang="tr-TR" sz="2800" dirty="0" err="1" smtClean="0"/>
              <a:t>Elizabeth</a:t>
            </a:r>
            <a:r>
              <a:rPr lang="tr-TR" sz="2800" dirty="0" smtClean="0"/>
              <a:t> </a:t>
            </a:r>
            <a:r>
              <a:rPr lang="tr-TR" sz="2800" dirty="0" err="1" smtClean="0"/>
              <a:t>Blackburn</a:t>
            </a:r>
            <a:endParaRPr lang="tr-TR" dirty="0"/>
          </a:p>
        </p:txBody>
      </p:sp>
      <p:sp>
        <p:nvSpPr>
          <p:cNvPr id="9" name="8 Metin kutusu"/>
          <p:cNvSpPr txBox="1"/>
          <p:nvPr/>
        </p:nvSpPr>
        <p:spPr>
          <a:xfrm>
            <a:off x="3851920" y="5733256"/>
            <a:ext cx="2116990" cy="523220"/>
          </a:xfrm>
          <a:prstGeom prst="rect">
            <a:avLst/>
          </a:prstGeom>
          <a:noFill/>
        </p:spPr>
        <p:txBody>
          <a:bodyPr wrap="none" rtlCol="0">
            <a:spAutoFit/>
          </a:bodyPr>
          <a:lstStyle/>
          <a:p>
            <a:r>
              <a:rPr lang="tr-TR" sz="2800" dirty="0" err="1" smtClean="0"/>
              <a:t>Carol</a:t>
            </a:r>
            <a:r>
              <a:rPr lang="tr-TR" sz="2800" dirty="0" smtClean="0"/>
              <a:t> </a:t>
            </a:r>
            <a:r>
              <a:rPr lang="tr-TR" sz="2800" dirty="0" err="1" smtClean="0"/>
              <a:t>Greider</a:t>
            </a:r>
            <a:endParaRPr lang="tr-TR" sz="2800" dirty="0"/>
          </a:p>
        </p:txBody>
      </p:sp>
      <p:sp>
        <p:nvSpPr>
          <p:cNvPr id="10" name="9 Metin kutusu"/>
          <p:cNvSpPr txBox="1"/>
          <p:nvPr/>
        </p:nvSpPr>
        <p:spPr>
          <a:xfrm>
            <a:off x="467544" y="5877272"/>
            <a:ext cx="3129126" cy="800219"/>
          </a:xfrm>
          <a:prstGeom prst="rect">
            <a:avLst/>
          </a:prstGeom>
          <a:noFill/>
        </p:spPr>
        <p:txBody>
          <a:bodyPr wrap="none" rtlCol="0">
            <a:spAutoFit/>
          </a:bodyPr>
          <a:lstStyle/>
          <a:p>
            <a:r>
              <a:rPr lang="tr-TR" sz="2800" dirty="0" err="1" smtClean="0"/>
              <a:t>Jack</a:t>
            </a:r>
            <a:r>
              <a:rPr lang="tr-TR" sz="2800" dirty="0" smtClean="0"/>
              <a:t> William </a:t>
            </a:r>
            <a:r>
              <a:rPr lang="tr-TR" sz="2800" dirty="0" err="1" smtClean="0"/>
              <a:t>Szostak</a:t>
            </a:r>
            <a:endParaRPr lang="tr-TR" sz="2800" dirty="0" smtClean="0"/>
          </a:p>
          <a:p>
            <a:endParaRPr lang="tr-TR" dirty="0"/>
          </a:p>
        </p:txBody>
      </p:sp>
      <p:sp>
        <p:nvSpPr>
          <p:cNvPr id="11" name="10 Metin kutusu"/>
          <p:cNvSpPr txBox="1"/>
          <p:nvPr/>
        </p:nvSpPr>
        <p:spPr>
          <a:xfrm>
            <a:off x="1619672" y="476672"/>
            <a:ext cx="5802358" cy="1384995"/>
          </a:xfrm>
          <a:prstGeom prst="rect">
            <a:avLst/>
          </a:prstGeom>
          <a:noFill/>
        </p:spPr>
        <p:txBody>
          <a:bodyPr wrap="none" rtlCol="0">
            <a:spAutoFit/>
          </a:bodyPr>
          <a:lstStyle/>
          <a:p>
            <a:pPr algn="ctr"/>
            <a:r>
              <a:rPr lang="tr-TR" sz="2800" dirty="0" err="1" smtClean="0"/>
              <a:t>Telomerler</a:t>
            </a:r>
            <a:r>
              <a:rPr lang="tr-TR" sz="2800" dirty="0" smtClean="0"/>
              <a:t> ve </a:t>
            </a:r>
            <a:r>
              <a:rPr lang="tr-TR" sz="2800" dirty="0" err="1" smtClean="0"/>
              <a:t>telomeraz</a:t>
            </a:r>
            <a:r>
              <a:rPr lang="tr-TR" sz="2800" dirty="0" smtClean="0"/>
              <a:t> </a:t>
            </a:r>
          </a:p>
          <a:p>
            <a:pPr algn="ctr"/>
            <a:r>
              <a:rPr lang="tr-TR" sz="2800" dirty="0" smtClean="0"/>
              <a:t>üzerine yaptıkları çalışmalardan dolayı </a:t>
            </a:r>
          </a:p>
          <a:p>
            <a:pPr algn="ctr"/>
            <a:r>
              <a:rPr lang="tr-TR" sz="2800" dirty="0" smtClean="0"/>
              <a:t>2009 Nobel Fizyoloji-Tıp Ödülü</a:t>
            </a:r>
            <a:endParaRPr lang="tr-TR" sz="28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904656"/>
          </a:xfrm>
        </p:spPr>
        <p:txBody>
          <a:bodyPr>
            <a:normAutofit fontScale="85000" lnSpcReduction="10000"/>
          </a:bodyPr>
          <a:lstStyle/>
          <a:p>
            <a:r>
              <a:rPr lang="tr-TR" dirty="0" err="1" smtClean="0"/>
              <a:t>Telomeraz</a:t>
            </a:r>
            <a:r>
              <a:rPr lang="tr-TR" dirty="0" smtClean="0"/>
              <a:t>, başlıca iki kısımdan oluşur:</a:t>
            </a:r>
          </a:p>
          <a:p>
            <a:pPr lvl="1"/>
            <a:endParaRPr lang="tr-TR" dirty="0" smtClean="0"/>
          </a:p>
          <a:p>
            <a:pPr lvl="1"/>
            <a:r>
              <a:rPr lang="tr-TR" dirty="0" smtClean="0"/>
              <a:t>Kalıp RNA parçası (</a:t>
            </a:r>
            <a:r>
              <a:rPr lang="tr-TR" dirty="0" err="1" smtClean="0"/>
              <a:t>Terc</a:t>
            </a:r>
            <a:r>
              <a:rPr lang="tr-TR" dirty="0" smtClean="0"/>
              <a:t>)</a:t>
            </a:r>
          </a:p>
          <a:p>
            <a:pPr lvl="1"/>
            <a:endParaRPr lang="tr-TR" dirty="0" smtClean="0"/>
          </a:p>
          <a:p>
            <a:pPr lvl="1"/>
            <a:r>
              <a:rPr lang="tr-TR" dirty="0" err="1" smtClean="0"/>
              <a:t>Revers</a:t>
            </a:r>
            <a:r>
              <a:rPr lang="tr-TR" dirty="0" smtClean="0"/>
              <a:t> </a:t>
            </a:r>
            <a:r>
              <a:rPr lang="tr-TR" dirty="0" err="1" smtClean="0"/>
              <a:t>transkriptaz</a:t>
            </a:r>
            <a:r>
              <a:rPr lang="tr-TR" dirty="0" smtClean="0"/>
              <a:t> aktivitesi gösteren protein (</a:t>
            </a:r>
            <a:r>
              <a:rPr lang="tr-TR" dirty="0" err="1" smtClean="0"/>
              <a:t>Tert</a:t>
            </a:r>
            <a:r>
              <a:rPr lang="tr-TR" dirty="0" smtClean="0"/>
              <a:t>) </a:t>
            </a:r>
          </a:p>
          <a:p>
            <a:endParaRPr lang="tr-TR" dirty="0" smtClean="0"/>
          </a:p>
          <a:p>
            <a:r>
              <a:rPr lang="tr-TR" dirty="0" err="1" smtClean="0"/>
              <a:t>Telomeraz</a:t>
            </a:r>
            <a:r>
              <a:rPr lang="tr-TR" dirty="0" smtClean="0"/>
              <a:t> enzimi önce 3’-ucu, RNA kalıbını kullanarak uzatır. Daha sonra, DNA </a:t>
            </a:r>
            <a:r>
              <a:rPr lang="tr-TR" dirty="0" err="1" smtClean="0"/>
              <a:t>polimeraz</a:t>
            </a:r>
            <a:r>
              <a:rPr lang="tr-TR" dirty="0" smtClean="0"/>
              <a:t> alfa tarafından, </a:t>
            </a:r>
            <a:r>
              <a:rPr lang="tr-TR" dirty="0" err="1" smtClean="0"/>
              <a:t>komplementer</a:t>
            </a:r>
            <a:r>
              <a:rPr lang="tr-TR" dirty="0" smtClean="0"/>
              <a:t> zincirin 5’-ucundaki boşluk doldurulur. Son olarak 5’ uçtaki RNA </a:t>
            </a:r>
            <a:r>
              <a:rPr lang="tr-TR" dirty="0" err="1" smtClean="0"/>
              <a:t>primeri</a:t>
            </a:r>
            <a:r>
              <a:rPr lang="tr-TR" dirty="0" smtClean="0"/>
              <a:t> uzaklaştırılır. </a:t>
            </a:r>
            <a:r>
              <a:rPr lang="tr-TR" b="1" dirty="0" smtClean="0"/>
              <a:t>Sürecin sonunda hem 3’ uç hem de 5’ uç uzatılmış olur.</a:t>
            </a:r>
            <a:r>
              <a:rPr lang="tr-TR" dirty="0" smtClean="0"/>
              <a:t/>
            </a:r>
            <a:br>
              <a:rPr lang="tr-TR" dirty="0" smtClean="0"/>
            </a:br>
            <a:r>
              <a:rPr lang="tr-TR" dirty="0" smtClean="0"/>
              <a:t/>
            </a:r>
            <a:br>
              <a:rPr lang="tr-TR" dirty="0" smtClean="0"/>
            </a:br>
            <a:endParaRPr lang="tr-TR" dirty="0" smtClean="0"/>
          </a:p>
          <a:p>
            <a:pPr lvl="1"/>
            <a:endParaRPr lang="tr-TR" dirty="0" smtClean="0"/>
          </a:p>
          <a:p>
            <a:pPr lvl="1"/>
            <a:endParaRPr lang="tr-T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9746" name="Picture 2" descr="telomerase ile ilgili görsel sonuc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lstStyle/>
          <a:p>
            <a:r>
              <a:rPr lang="tr-TR" dirty="0" smtClean="0"/>
              <a:t>UV Işığa Bağlı DNA Hasarı</a:t>
            </a:r>
            <a:endParaRPr lang="tr-TR" dirty="0"/>
          </a:p>
        </p:txBody>
      </p:sp>
      <p:sp>
        <p:nvSpPr>
          <p:cNvPr id="3" name="2 İçerik Yer Tutucusu"/>
          <p:cNvSpPr>
            <a:spLocks noGrp="1"/>
          </p:cNvSpPr>
          <p:nvPr>
            <p:ph idx="1"/>
          </p:nvPr>
        </p:nvSpPr>
        <p:spPr>
          <a:xfrm>
            <a:off x="457200" y="1268761"/>
            <a:ext cx="8229600" cy="2304256"/>
          </a:xfrm>
        </p:spPr>
        <p:txBody>
          <a:bodyPr>
            <a:normAutofit/>
          </a:bodyPr>
          <a:lstStyle/>
          <a:p>
            <a:r>
              <a:rPr lang="tr-TR" dirty="0" smtClean="0"/>
              <a:t>Ultraviyole ışığa maruz kalan bir hücrede, birbirine komşu iki </a:t>
            </a:r>
            <a:r>
              <a:rPr lang="tr-TR" dirty="0" err="1" smtClean="0"/>
              <a:t>pirimidin</a:t>
            </a:r>
            <a:r>
              <a:rPr lang="tr-TR" dirty="0" smtClean="0"/>
              <a:t> arasında </a:t>
            </a:r>
            <a:r>
              <a:rPr lang="tr-TR" dirty="0" err="1" smtClean="0"/>
              <a:t>kovalent</a:t>
            </a:r>
            <a:r>
              <a:rPr lang="tr-TR" dirty="0" smtClean="0"/>
              <a:t> bağlanma olabilir (genellikle timinler arasında olur). </a:t>
            </a:r>
          </a:p>
        </p:txBody>
      </p:sp>
      <p:pic>
        <p:nvPicPr>
          <p:cNvPr id="4" name="Picture 2" descr="UV pirimidin dimer ile ilgili görsel sonucu"/>
          <p:cNvPicPr>
            <a:picLocks noChangeAspect="1" noChangeArrowheads="1"/>
          </p:cNvPicPr>
          <p:nvPr/>
        </p:nvPicPr>
        <p:blipFill>
          <a:blip r:embed="rId2" cstate="print"/>
          <a:srcRect/>
          <a:stretch>
            <a:fillRect/>
          </a:stretch>
        </p:blipFill>
        <p:spPr bwMode="auto">
          <a:xfrm>
            <a:off x="827584" y="3501008"/>
            <a:ext cx="7090353" cy="3068960"/>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UV pirimidin dimer ile ilgili görsel sonucu"/>
          <p:cNvPicPr>
            <a:picLocks noChangeAspect="1" noChangeArrowheads="1"/>
          </p:cNvPicPr>
          <p:nvPr/>
        </p:nvPicPr>
        <p:blipFill>
          <a:blip r:embed="rId2" cstate="print"/>
          <a:srcRect/>
          <a:stretch>
            <a:fillRect/>
          </a:stretch>
        </p:blipFill>
        <p:spPr bwMode="auto">
          <a:xfrm>
            <a:off x="0" y="1052736"/>
            <a:ext cx="9144000" cy="3644698"/>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p:cNvPicPr>
            <a:picLocks noChangeAspect="1" noChangeArrowheads="1"/>
          </p:cNvPicPr>
          <p:nvPr/>
        </p:nvPicPr>
        <p:blipFill>
          <a:blip r:embed="rId2" cstate="print"/>
          <a:srcRect/>
          <a:stretch>
            <a:fillRect/>
          </a:stretch>
        </p:blipFill>
        <p:spPr bwMode="auto">
          <a:xfrm>
            <a:off x="-1" y="1052736"/>
            <a:ext cx="9095511" cy="3096344"/>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Image"/>
          <p:cNvPicPr>
            <a:picLocks noChangeAspect="1" noChangeArrowheads="1"/>
          </p:cNvPicPr>
          <p:nvPr/>
        </p:nvPicPr>
        <p:blipFill>
          <a:blip r:embed="rId2" cstate="print"/>
          <a:srcRect/>
          <a:stretch>
            <a:fillRect/>
          </a:stretch>
        </p:blipFill>
        <p:spPr bwMode="auto">
          <a:xfrm>
            <a:off x="2555776" y="-1"/>
            <a:ext cx="4358254" cy="6858001"/>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780928"/>
            <a:ext cx="8229600" cy="1143000"/>
          </a:xfrm>
        </p:spPr>
        <p:txBody>
          <a:bodyPr/>
          <a:lstStyle/>
          <a:p>
            <a:r>
              <a:rPr lang="tr-TR" dirty="0" smtClean="0"/>
              <a:t>RNA’nın Yapısı ve İşlevleri</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Sitozin</a:t>
            </a:r>
            <a:endParaRPr lang="tr-TR" dirty="0"/>
          </a:p>
        </p:txBody>
      </p:sp>
      <p:sp>
        <p:nvSpPr>
          <p:cNvPr id="3" name="2 İçerik Yer Tutucusu"/>
          <p:cNvSpPr>
            <a:spLocks noGrp="1"/>
          </p:cNvSpPr>
          <p:nvPr>
            <p:ph idx="1"/>
          </p:nvPr>
        </p:nvSpPr>
        <p:spPr>
          <a:xfrm>
            <a:off x="457200" y="1600200"/>
            <a:ext cx="4330824" cy="4525963"/>
          </a:xfrm>
        </p:spPr>
        <p:txBody>
          <a:bodyPr>
            <a:normAutofit fontScale="85000" lnSpcReduction="10000"/>
          </a:bodyPr>
          <a:lstStyle/>
          <a:p>
            <a:r>
              <a:rPr lang="tr-TR" dirty="0" smtClean="0"/>
              <a:t>2-</a:t>
            </a:r>
            <a:r>
              <a:rPr lang="tr-TR" dirty="0" err="1" smtClean="0"/>
              <a:t>oksi</a:t>
            </a:r>
            <a:r>
              <a:rPr lang="tr-TR" dirty="0" smtClean="0"/>
              <a:t>-4-amino </a:t>
            </a:r>
            <a:r>
              <a:rPr lang="tr-TR" dirty="0" err="1" smtClean="0"/>
              <a:t>pirimidin</a:t>
            </a:r>
            <a:endParaRPr lang="tr-TR" dirty="0" smtClean="0"/>
          </a:p>
          <a:p>
            <a:endParaRPr lang="tr-TR" dirty="0" smtClean="0"/>
          </a:p>
          <a:p>
            <a:r>
              <a:rPr lang="tr-TR" dirty="0" smtClean="0"/>
              <a:t>1 numaralı azot atomu üzerinden </a:t>
            </a:r>
            <a:r>
              <a:rPr lang="tr-TR" dirty="0" err="1" smtClean="0"/>
              <a:t>glikozidik</a:t>
            </a:r>
            <a:r>
              <a:rPr lang="tr-TR" dirty="0" smtClean="0"/>
              <a:t> bağa katılır.</a:t>
            </a:r>
          </a:p>
          <a:p>
            <a:endParaRPr lang="tr-TR" dirty="0" smtClean="0"/>
          </a:p>
          <a:p>
            <a:r>
              <a:rPr lang="tr-TR" dirty="0" smtClean="0"/>
              <a:t>Kırmızı oklarla gösterilen atomlar üzerinden hidrojen bağı yapımına katılır.</a:t>
            </a:r>
          </a:p>
          <a:p>
            <a:endParaRPr lang="tr-TR" dirty="0" smtClean="0"/>
          </a:p>
          <a:p>
            <a:endParaRPr lang="tr-TR" dirty="0"/>
          </a:p>
        </p:txBody>
      </p:sp>
      <p:pic>
        <p:nvPicPr>
          <p:cNvPr id="48131" name="Picture 3"/>
          <p:cNvPicPr>
            <a:picLocks noChangeAspect="1" noChangeArrowheads="1"/>
          </p:cNvPicPr>
          <p:nvPr/>
        </p:nvPicPr>
        <p:blipFill>
          <a:blip r:embed="rId2" cstate="print"/>
          <a:srcRect/>
          <a:stretch>
            <a:fillRect/>
          </a:stretch>
        </p:blipFill>
        <p:spPr bwMode="auto">
          <a:xfrm>
            <a:off x="5220072" y="1556792"/>
            <a:ext cx="3635896" cy="459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408712"/>
          </a:xfrm>
        </p:spPr>
        <p:txBody>
          <a:bodyPr>
            <a:normAutofit fontScale="70000" lnSpcReduction="20000"/>
          </a:bodyPr>
          <a:lstStyle/>
          <a:p>
            <a:r>
              <a:rPr lang="tr-TR" dirty="0" smtClean="0"/>
              <a:t>DNA’daki genetik bilgi, RNA olarak ifade edilir (transkripsiyon).</a:t>
            </a:r>
          </a:p>
          <a:p>
            <a:endParaRPr lang="tr-TR" dirty="0" smtClean="0"/>
          </a:p>
          <a:p>
            <a:r>
              <a:rPr lang="tr-TR" dirty="0" smtClean="0"/>
              <a:t>Genetik bilginin ifadesinde, DNA bir kalıp (</a:t>
            </a:r>
            <a:r>
              <a:rPr lang="tr-TR" dirty="0" err="1" smtClean="0"/>
              <a:t>template</a:t>
            </a:r>
            <a:r>
              <a:rPr lang="tr-TR" dirty="0" smtClean="0"/>
              <a:t>) olarak kullanılır. </a:t>
            </a:r>
          </a:p>
          <a:p>
            <a:endParaRPr lang="tr-TR" dirty="0" smtClean="0"/>
          </a:p>
          <a:p>
            <a:r>
              <a:rPr lang="tr-TR" dirty="0" smtClean="0"/>
              <a:t>Transkripsiyon sonucu başlıca 4 tip RNA molekülü ortaya çıkar:</a:t>
            </a:r>
          </a:p>
          <a:p>
            <a:pPr lvl="1"/>
            <a:endParaRPr lang="tr-TR" dirty="0" smtClean="0"/>
          </a:p>
          <a:p>
            <a:pPr lvl="1"/>
            <a:r>
              <a:rPr lang="tr-TR" dirty="0" err="1" smtClean="0"/>
              <a:t>messenger</a:t>
            </a:r>
            <a:r>
              <a:rPr lang="tr-TR" dirty="0" smtClean="0"/>
              <a:t> RNA (</a:t>
            </a:r>
            <a:r>
              <a:rPr lang="tr-TR" dirty="0" err="1" smtClean="0"/>
              <a:t>mRNA</a:t>
            </a:r>
            <a:r>
              <a:rPr lang="tr-TR" dirty="0" smtClean="0"/>
              <a:t>): amino asit dizilerine </a:t>
            </a:r>
            <a:r>
              <a:rPr lang="tr-TR" dirty="0" err="1" smtClean="0"/>
              <a:t>transleyt</a:t>
            </a:r>
            <a:r>
              <a:rPr lang="tr-TR" dirty="0" smtClean="0"/>
              <a:t> edilir. Genomun sadece % 2’si proteinleri kodlar.</a:t>
            </a:r>
          </a:p>
          <a:p>
            <a:pPr lvl="1">
              <a:buNone/>
            </a:pPr>
            <a:endParaRPr lang="tr-TR" dirty="0" smtClean="0"/>
          </a:p>
          <a:p>
            <a:pPr lvl="1"/>
            <a:r>
              <a:rPr lang="tr-TR" dirty="0" err="1" smtClean="0"/>
              <a:t>ribozomal</a:t>
            </a:r>
            <a:r>
              <a:rPr lang="tr-TR" dirty="0" smtClean="0"/>
              <a:t> RNA (</a:t>
            </a:r>
            <a:r>
              <a:rPr lang="tr-TR" dirty="0" err="1" smtClean="0"/>
              <a:t>rRNA</a:t>
            </a:r>
            <a:r>
              <a:rPr lang="tr-TR" dirty="0" smtClean="0"/>
              <a:t>):</a:t>
            </a:r>
          </a:p>
          <a:p>
            <a:pPr lvl="1"/>
            <a:endParaRPr lang="tr-TR" dirty="0" smtClean="0"/>
          </a:p>
          <a:p>
            <a:pPr lvl="1"/>
            <a:r>
              <a:rPr lang="tr-TR" dirty="0" smtClean="0"/>
              <a:t>transfer RNA (</a:t>
            </a:r>
            <a:r>
              <a:rPr lang="tr-TR" dirty="0" err="1" smtClean="0"/>
              <a:t>tRNA</a:t>
            </a:r>
            <a:r>
              <a:rPr lang="tr-TR" dirty="0" smtClean="0"/>
              <a:t>):</a:t>
            </a:r>
          </a:p>
          <a:p>
            <a:pPr lvl="1">
              <a:buNone/>
            </a:pPr>
            <a:endParaRPr lang="tr-TR" dirty="0" smtClean="0"/>
          </a:p>
          <a:p>
            <a:pPr lvl="1"/>
            <a:r>
              <a:rPr lang="tr-TR" dirty="0" smtClean="0"/>
              <a:t>Küçük </a:t>
            </a:r>
            <a:r>
              <a:rPr lang="tr-TR" dirty="0" err="1" smtClean="0"/>
              <a:t>non</a:t>
            </a:r>
            <a:r>
              <a:rPr lang="tr-TR" dirty="0" smtClean="0"/>
              <a:t>-</a:t>
            </a:r>
            <a:r>
              <a:rPr lang="tr-TR" dirty="0" err="1" smtClean="0"/>
              <a:t>coding</a:t>
            </a:r>
            <a:r>
              <a:rPr lang="tr-TR" dirty="0" smtClean="0"/>
              <a:t> RNA’lar (kodlamayan RNA; </a:t>
            </a:r>
            <a:r>
              <a:rPr lang="tr-TR" dirty="0" err="1" smtClean="0"/>
              <a:t>ncRNA</a:t>
            </a:r>
            <a:r>
              <a:rPr lang="tr-TR" dirty="0" smtClean="0"/>
              <a:t>): katalitik ve düzenleyici fonksiyonları var.</a:t>
            </a:r>
          </a:p>
          <a:p>
            <a:pPr lvl="2"/>
            <a:r>
              <a:rPr lang="tr-TR" dirty="0" err="1" smtClean="0"/>
              <a:t>small</a:t>
            </a:r>
            <a:r>
              <a:rPr lang="tr-TR" dirty="0" smtClean="0"/>
              <a:t> </a:t>
            </a:r>
            <a:r>
              <a:rPr lang="tr-TR" dirty="0" err="1" smtClean="0"/>
              <a:t>nükleolar</a:t>
            </a:r>
            <a:r>
              <a:rPr lang="tr-TR" dirty="0" smtClean="0"/>
              <a:t> RNA (</a:t>
            </a:r>
            <a:r>
              <a:rPr lang="tr-TR" dirty="0" err="1" smtClean="0"/>
              <a:t>snoRNA</a:t>
            </a:r>
            <a:r>
              <a:rPr lang="tr-TR" dirty="0" smtClean="0"/>
              <a:t>)</a:t>
            </a:r>
          </a:p>
          <a:p>
            <a:pPr lvl="2"/>
            <a:r>
              <a:rPr lang="tr-TR" dirty="0" err="1" smtClean="0"/>
              <a:t>small</a:t>
            </a:r>
            <a:r>
              <a:rPr lang="tr-TR" dirty="0" smtClean="0"/>
              <a:t> nükleer RNA (</a:t>
            </a:r>
            <a:r>
              <a:rPr lang="tr-TR" dirty="0" err="1" smtClean="0"/>
              <a:t>snRNA</a:t>
            </a:r>
            <a:r>
              <a:rPr lang="tr-TR" dirty="0" smtClean="0"/>
              <a:t>)</a:t>
            </a:r>
          </a:p>
          <a:p>
            <a:pPr lvl="2"/>
            <a:r>
              <a:rPr lang="tr-TR" dirty="0" err="1" smtClean="0"/>
              <a:t>mikroRNA</a:t>
            </a:r>
            <a:r>
              <a:rPr lang="tr-TR" dirty="0" smtClean="0"/>
              <a:t> (</a:t>
            </a:r>
            <a:r>
              <a:rPr lang="tr-TR" dirty="0" err="1" smtClean="0"/>
              <a:t>miRNA</a:t>
            </a:r>
            <a:r>
              <a:rPr lang="tr-TR" dirty="0" smtClean="0"/>
              <a:t>)</a:t>
            </a:r>
          </a:p>
          <a:p>
            <a:pPr lvl="2"/>
            <a:endParaRPr lang="tr-T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196752"/>
            <a:ext cx="3826768" cy="4608512"/>
          </a:xfrm>
        </p:spPr>
        <p:txBody>
          <a:bodyPr/>
          <a:lstStyle/>
          <a:p>
            <a:r>
              <a:rPr lang="tr-TR" dirty="0" smtClean="0"/>
              <a:t>Tıpkı DNA gibi, RNA molekülleri de, birbirlerine 3’-5’-</a:t>
            </a:r>
            <a:r>
              <a:rPr lang="tr-TR" dirty="0" err="1" smtClean="0"/>
              <a:t>fosfodiester</a:t>
            </a:r>
            <a:r>
              <a:rPr lang="tr-TR" dirty="0" smtClean="0"/>
              <a:t> bağlarıyla bağlı </a:t>
            </a:r>
            <a:r>
              <a:rPr lang="tr-TR" dirty="0" err="1" smtClean="0"/>
              <a:t>nükleozid</a:t>
            </a:r>
            <a:r>
              <a:rPr lang="tr-TR" dirty="0" smtClean="0"/>
              <a:t> </a:t>
            </a:r>
            <a:r>
              <a:rPr lang="tr-TR" dirty="0" err="1" smtClean="0"/>
              <a:t>monofosfat</a:t>
            </a:r>
            <a:r>
              <a:rPr lang="tr-TR" dirty="0" smtClean="0"/>
              <a:t> polimerleridir.</a:t>
            </a:r>
            <a:endParaRPr lang="tr-TR" dirty="0"/>
          </a:p>
        </p:txBody>
      </p:sp>
      <p:pic>
        <p:nvPicPr>
          <p:cNvPr id="43010" name="Picture 2" descr="rna structure ile ilgili görsel sonucu"/>
          <p:cNvPicPr>
            <a:picLocks noChangeAspect="1" noChangeArrowheads="1"/>
          </p:cNvPicPr>
          <p:nvPr/>
        </p:nvPicPr>
        <p:blipFill>
          <a:blip r:embed="rId2" cstate="print"/>
          <a:srcRect/>
          <a:stretch>
            <a:fillRect/>
          </a:stretch>
        </p:blipFill>
        <p:spPr bwMode="auto">
          <a:xfrm>
            <a:off x="4139952" y="476672"/>
            <a:ext cx="4762500" cy="5705476"/>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RNA’nın DNA’dan Farkları </a:t>
            </a:r>
            <a:r>
              <a:rPr lang="tr-TR" b="1" dirty="0" smtClean="0"/>
              <a:t>(ÖNEMLİ)</a:t>
            </a:r>
            <a:endParaRPr lang="tr-TR" b="1" dirty="0"/>
          </a:p>
        </p:txBody>
      </p:sp>
      <p:sp>
        <p:nvSpPr>
          <p:cNvPr id="3" name="2 İçerik Yer Tutucusu"/>
          <p:cNvSpPr>
            <a:spLocks noGrp="1"/>
          </p:cNvSpPr>
          <p:nvPr>
            <p:ph idx="1"/>
          </p:nvPr>
        </p:nvSpPr>
        <p:spPr/>
        <p:txBody>
          <a:bodyPr/>
          <a:lstStyle/>
          <a:p>
            <a:r>
              <a:rPr lang="tr-TR" dirty="0" smtClean="0"/>
              <a:t>Daha küçüktür</a:t>
            </a:r>
          </a:p>
          <a:p>
            <a:endParaRPr lang="tr-TR" dirty="0" smtClean="0"/>
          </a:p>
          <a:p>
            <a:r>
              <a:rPr lang="tr-TR" dirty="0" smtClean="0"/>
              <a:t>Timin yerine </a:t>
            </a:r>
            <a:r>
              <a:rPr lang="tr-TR" dirty="0" err="1" smtClean="0"/>
              <a:t>urasil</a:t>
            </a:r>
            <a:r>
              <a:rPr lang="tr-TR" dirty="0" smtClean="0"/>
              <a:t> içerir</a:t>
            </a:r>
          </a:p>
          <a:p>
            <a:endParaRPr lang="tr-TR" dirty="0" smtClean="0"/>
          </a:p>
          <a:p>
            <a:r>
              <a:rPr lang="tr-TR" dirty="0" err="1" smtClean="0"/>
              <a:t>Deoksiriboz</a:t>
            </a:r>
            <a:r>
              <a:rPr lang="tr-TR" dirty="0" smtClean="0"/>
              <a:t> yerine, </a:t>
            </a:r>
            <a:r>
              <a:rPr lang="tr-TR" dirty="0" err="1" smtClean="0"/>
              <a:t>riboz</a:t>
            </a:r>
            <a:r>
              <a:rPr lang="tr-TR" dirty="0" smtClean="0"/>
              <a:t> içerir</a:t>
            </a:r>
          </a:p>
          <a:p>
            <a:endParaRPr lang="tr-TR" dirty="0" smtClean="0"/>
          </a:p>
          <a:p>
            <a:r>
              <a:rPr lang="tr-TR" dirty="0" smtClean="0"/>
              <a:t>Tek zincirli yapısı vardır</a:t>
            </a:r>
            <a:endParaRPr lang="tr-T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Ribozomal</a:t>
            </a:r>
            <a:r>
              <a:rPr lang="tr-TR" dirty="0" smtClean="0"/>
              <a:t> RNA (</a:t>
            </a:r>
            <a:r>
              <a:rPr lang="tr-TR" dirty="0" err="1" smtClean="0"/>
              <a:t>rRNA</a:t>
            </a:r>
            <a:r>
              <a:rPr lang="tr-TR" dirty="0" smtClean="0"/>
              <a:t>)</a:t>
            </a:r>
            <a:endParaRPr lang="tr-TR" dirty="0"/>
          </a:p>
        </p:txBody>
      </p:sp>
      <p:sp>
        <p:nvSpPr>
          <p:cNvPr id="3" name="2 İçerik Yer Tutucusu"/>
          <p:cNvSpPr>
            <a:spLocks noGrp="1"/>
          </p:cNvSpPr>
          <p:nvPr>
            <p:ph idx="1"/>
          </p:nvPr>
        </p:nvSpPr>
        <p:spPr/>
        <p:txBody>
          <a:bodyPr/>
          <a:lstStyle/>
          <a:p>
            <a:r>
              <a:rPr lang="tr-TR" dirty="0" err="1" smtClean="0"/>
              <a:t>Prokaryotlarda</a:t>
            </a:r>
            <a:r>
              <a:rPr lang="tr-TR" dirty="0" smtClean="0"/>
              <a:t> ve </a:t>
            </a:r>
            <a:r>
              <a:rPr lang="tr-TR" dirty="0" err="1" smtClean="0"/>
              <a:t>ökaryotik</a:t>
            </a:r>
            <a:r>
              <a:rPr lang="tr-TR" dirty="0" smtClean="0"/>
              <a:t> mitokondrilerde 23S, 16S ve 5S; </a:t>
            </a:r>
            <a:r>
              <a:rPr lang="tr-TR" dirty="0" err="1" smtClean="0"/>
              <a:t>ökaryotik</a:t>
            </a:r>
            <a:r>
              <a:rPr lang="tr-TR" dirty="0" smtClean="0"/>
              <a:t> hücrelerin sitoplazmalarında ise, 28S, 18S, 5.8S ve 5S </a:t>
            </a:r>
            <a:r>
              <a:rPr lang="tr-TR" dirty="0" err="1" smtClean="0"/>
              <a:t>rRNA</a:t>
            </a:r>
            <a:r>
              <a:rPr lang="tr-TR" dirty="0" smtClean="0"/>
              <a:t> vardır.</a:t>
            </a:r>
            <a:endParaRPr lang="tr-T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Ribozomal</a:t>
            </a:r>
            <a:r>
              <a:rPr lang="tr-TR" dirty="0" smtClean="0"/>
              <a:t> RNA (</a:t>
            </a:r>
            <a:r>
              <a:rPr lang="tr-TR" dirty="0" err="1" smtClean="0"/>
              <a:t>rRNA</a:t>
            </a:r>
            <a:r>
              <a:rPr lang="tr-TR" dirty="0" smtClean="0"/>
              <a:t>)</a:t>
            </a:r>
            <a:endParaRPr lang="tr-TR" dirty="0"/>
          </a:p>
        </p:txBody>
      </p:sp>
      <p:pic>
        <p:nvPicPr>
          <p:cNvPr id="40962" name="Picture 2" descr="Prokaryotic ribosomes ile ilgili görsel sonucu"/>
          <p:cNvPicPr>
            <a:picLocks noChangeAspect="1" noChangeArrowheads="1"/>
          </p:cNvPicPr>
          <p:nvPr/>
        </p:nvPicPr>
        <p:blipFill>
          <a:blip r:embed="rId2" cstate="print"/>
          <a:srcRect/>
          <a:stretch>
            <a:fillRect/>
          </a:stretch>
        </p:blipFill>
        <p:spPr bwMode="auto">
          <a:xfrm>
            <a:off x="0" y="1412776"/>
            <a:ext cx="9144000" cy="5076408"/>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Svedberg</a:t>
            </a:r>
            <a:r>
              <a:rPr lang="tr-TR" dirty="0" smtClean="0"/>
              <a:t> birimi (S)</a:t>
            </a:r>
            <a:endParaRPr lang="tr-TR" dirty="0"/>
          </a:p>
        </p:txBody>
      </p:sp>
      <p:sp>
        <p:nvSpPr>
          <p:cNvPr id="3" name="2 İçerik Yer Tutucusu"/>
          <p:cNvSpPr>
            <a:spLocks noGrp="1"/>
          </p:cNvSpPr>
          <p:nvPr>
            <p:ph idx="1"/>
          </p:nvPr>
        </p:nvSpPr>
        <p:spPr>
          <a:xfrm>
            <a:off x="457200" y="1600200"/>
            <a:ext cx="8229600" cy="5069160"/>
          </a:xfrm>
        </p:spPr>
        <p:txBody>
          <a:bodyPr>
            <a:normAutofit/>
          </a:bodyPr>
          <a:lstStyle/>
          <a:p>
            <a:r>
              <a:rPr lang="tr-TR" dirty="0" err="1" smtClean="0"/>
              <a:t>Ultrasantrifüjdeki</a:t>
            </a:r>
            <a:r>
              <a:rPr lang="tr-TR" dirty="0" smtClean="0"/>
              <a:t> çökme hızı.</a:t>
            </a:r>
          </a:p>
          <a:p>
            <a:endParaRPr lang="tr-TR" dirty="0" smtClean="0"/>
          </a:p>
          <a:p>
            <a:r>
              <a:rPr lang="tr-TR" dirty="0" smtClean="0"/>
              <a:t>Bir molekülün ağırlığı, şekli, büyüklüğü ve yoğunluğu S değerini belirler.</a:t>
            </a:r>
          </a:p>
          <a:p>
            <a:endParaRPr lang="tr-TR" dirty="0" smtClean="0"/>
          </a:p>
          <a:p>
            <a:r>
              <a:rPr lang="tr-TR" dirty="0" smtClean="0"/>
              <a:t>Daha ağır ve daha kompakt moleküller, daha hızlı çökerler ve daha yüksek bir </a:t>
            </a:r>
            <a:r>
              <a:rPr lang="tr-TR" dirty="0" err="1" smtClean="0"/>
              <a:t>Svedberg</a:t>
            </a:r>
            <a:r>
              <a:rPr lang="tr-TR" dirty="0" smtClean="0"/>
              <a:t> değerine sahiptir.</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lstStyle/>
          <a:p>
            <a:r>
              <a:rPr lang="tr-TR" dirty="0" err="1" smtClean="0"/>
              <a:t>Ribozomal</a:t>
            </a:r>
            <a:r>
              <a:rPr lang="tr-TR" dirty="0" smtClean="0"/>
              <a:t> RNA</a:t>
            </a:r>
            <a:endParaRPr lang="tr-TR" dirty="0"/>
          </a:p>
        </p:txBody>
      </p:sp>
      <p:sp>
        <p:nvSpPr>
          <p:cNvPr id="3" name="2 İçerik Yer Tutucusu"/>
          <p:cNvSpPr>
            <a:spLocks noGrp="1"/>
          </p:cNvSpPr>
          <p:nvPr>
            <p:ph idx="1"/>
          </p:nvPr>
        </p:nvSpPr>
        <p:spPr>
          <a:xfrm>
            <a:off x="457200" y="1340768"/>
            <a:ext cx="8229600" cy="4968552"/>
          </a:xfrm>
        </p:spPr>
        <p:txBody>
          <a:bodyPr/>
          <a:lstStyle/>
          <a:p>
            <a:r>
              <a:rPr lang="tr-TR" dirty="0" smtClean="0"/>
              <a:t>Hücrelerdeki total RNA’nın yaklaşık %80’i </a:t>
            </a:r>
            <a:r>
              <a:rPr lang="tr-TR" dirty="0" err="1" smtClean="0"/>
              <a:t>ribozomal</a:t>
            </a:r>
            <a:r>
              <a:rPr lang="tr-TR" dirty="0" smtClean="0"/>
              <a:t> RNA’dır.</a:t>
            </a:r>
          </a:p>
          <a:p>
            <a:endParaRPr lang="tr-TR" dirty="0" smtClean="0"/>
          </a:p>
          <a:p>
            <a:r>
              <a:rPr lang="tr-TR" dirty="0" smtClean="0"/>
              <a:t>Protein sentezinde </a:t>
            </a:r>
            <a:r>
              <a:rPr lang="tr-TR" dirty="0" err="1" smtClean="0"/>
              <a:t>ribozomal</a:t>
            </a:r>
            <a:r>
              <a:rPr lang="tr-TR" dirty="0" smtClean="0"/>
              <a:t> RNA, bir katalizör olarak işlev görür.</a:t>
            </a:r>
          </a:p>
          <a:p>
            <a:pPr lvl="1"/>
            <a:r>
              <a:rPr lang="tr-TR" b="1" dirty="0" smtClean="0"/>
              <a:t>Katalizör olarak işlev gören RNA’lara </a:t>
            </a:r>
            <a:r>
              <a:rPr lang="tr-TR" b="1" dirty="0" err="1" smtClean="0"/>
              <a:t>ribozim</a:t>
            </a:r>
            <a:r>
              <a:rPr lang="tr-TR" b="1" dirty="0" smtClean="0"/>
              <a:t> denir.</a:t>
            </a:r>
            <a:endParaRPr lang="tr-TR"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Transfer RNA (</a:t>
            </a:r>
            <a:r>
              <a:rPr lang="tr-TR" dirty="0" err="1" smtClean="0"/>
              <a:t>tRNA</a:t>
            </a:r>
            <a:r>
              <a:rPr lang="tr-TR" dirty="0" smtClean="0"/>
              <a:t>)</a:t>
            </a:r>
            <a:br>
              <a:rPr lang="tr-TR" dirty="0" smtClean="0"/>
            </a:br>
            <a:r>
              <a:rPr lang="tr-TR" dirty="0" smtClean="0"/>
              <a:t>(Taşıyıcı RNA)</a:t>
            </a:r>
            <a:endParaRPr lang="tr-TR" dirty="0"/>
          </a:p>
        </p:txBody>
      </p:sp>
      <p:sp>
        <p:nvSpPr>
          <p:cNvPr id="3" name="2 İçerik Yer Tutucusu"/>
          <p:cNvSpPr>
            <a:spLocks noGrp="1"/>
          </p:cNvSpPr>
          <p:nvPr>
            <p:ph idx="1"/>
          </p:nvPr>
        </p:nvSpPr>
        <p:spPr/>
        <p:txBody>
          <a:bodyPr>
            <a:normAutofit fontScale="77500" lnSpcReduction="20000"/>
          </a:bodyPr>
          <a:lstStyle/>
          <a:p>
            <a:endParaRPr lang="tr-TR" dirty="0" smtClean="0"/>
          </a:p>
          <a:p>
            <a:r>
              <a:rPr lang="tr-TR" dirty="0" err="1" smtClean="0"/>
              <a:t>tRNA</a:t>
            </a:r>
            <a:r>
              <a:rPr lang="tr-TR" dirty="0" smtClean="0"/>
              <a:t> molekülleri 3 </a:t>
            </a:r>
            <a:r>
              <a:rPr lang="tr-TR" dirty="0" err="1" smtClean="0"/>
              <a:t>major</a:t>
            </a:r>
            <a:r>
              <a:rPr lang="tr-TR" dirty="0" smtClean="0"/>
              <a:t> RNA tipinin en küçüğüdür.</a:t>
            </a:r>
          </a:p>
          <a:p>
            <a:endParaRPr lang="tr-TR" dirty="0" smtClean="0"/>
          </a:p>
          <a:p>
            <a:r>
              <a:rPr lang="tr-TR" dirty="0" err="1" smtClean="0"/>
              <a:t>tRNA</a:t>
            </a:r>
            <a:r>
              <a:rPr lang="tr-TR" dirty="0" smtClean="0"/>
              <a:t> moleküllerinde </a:t>
            </a:r>
            <a:r>
              <a:rPr lang="tr-TR" b="1" dirty="0" smtClean="0"/>
              <a:t>anormal bazlar </a:t>
            </a:r>
            <a:r>
              <a:rPr lang="tr-TR" dirty="0" smtClean="0"/>
              <a:t>bulunabilir.</a:t>
            </a:r>
          </a:p>
          <a:p>
            <a:endParaRPr lang="tr-TR" dirty="0" smtClean="0"/>
          </a:p>
          <a:p>
            <a:r>
              <a:rPr lang="tr-TR" dirty="0" smtClean="0"/>
              <a:t>Zincir içi baz eşleşmeleri vardır.</a:t>
            </a:r>
          </a:p>
          <a:p>
            <a:endParaRPr lang="tr-TR" dirty="0" smtClean="0"/>
          </a:p>
          <a:p>
            <a:r>
              <a:rPr lang="tr-TR" dirty="0" smtClean="0"/>
              <a:t>Standart 20 amino asidin her biri için, en az 1 tane spesifik </a:t>
            </a:r>
            <a:r>
              <a:rPr lang="tr-TR" dirty="0" err="1" smtClean="0"/>
              <a:t>tRNA</a:t>
            </a:r>
            <a:r>
              <a:rPr lang="tr-TR" dirty="0" smtClean="0"/>
              <a:t> vardır. </a:t>
            </a:r>
            <a:r>
              <a:rPr lang="tr-TR" b="1" dirty="0" smtClean="0"/>
              <a:t>Amino asit, </a:t>
            </a:r>
            <a:r>
              <a:rPr lang="tr-TR" b="1" dirty="0" err="1" smtClean="0"/>
              <a:t>tRNA’nın</a:t>
            </a:r>
            <a:r>
              <a:rPr lang="tr-TR" b="1" dirty="0" smtClean="0"/>
              <a:t> 3’-ucuna ester bağı ile bağlanır (ÖNEMLİ).</a:t>
            </a:r>
          </a:p>
          <a:p>
            <a:endParaRPr lang="tr-TR" dirty="0" smtClean="0"/>
          </a:p>
          <a:p>
            <a:endParaRPr lang="tr-T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cstate="print"/>
          <a:srcRect/>
          <a:stretch>
            <a:fillRect/>
          </a:stretch>
        </p:blipFill>
        <p:spPr bwMode="auto">
          <a:xfrm>
            <a:off x="2339751" y="0"/>
            <a:ext cx="4340507" cy="6858000"/>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err="1" smtClean="0"/>
              <a:t>tRNA</a:t>
            </a:r>
            <a:r>
              <a:rPr lang="tr-TR" dirty="0" smtClean="0"/>
              <a:t> şu kısımlardan oluşur:</a:t>
            </a:r>
          </a:p>
          <a:p>
            <a:pPr lvl="1"/>
            <a:r>
              <a:rPr lang="tr-TR" dirty="0" smtClean="0"/>
              <a:t>5’-P uç</a:t>
            </a:r>
          </a:p>
          <a:p>
            <a:pPr lvl="1"/>
            <a:r>
              <a:rPr lang="tr-TR" dirty="0" err="1" smtClean="0"/>
              <a:t>Akseptör</a:t>
            </a:r>
            <a:r>
              <a:rPr lang="tr-TR" dirty="0" smtClean="0"/>
              <a:t> (alıcı) kök</a:t>
            </a:r>
          </a:p>
          <a:p>
            <a:pPr lvl="1"/>
            <a:r>
              <a:rPr lang="tr-TR" dirty="0" err="1" smtClean="0"/>
              <a:t>Dihidroüridin</a:t>
            </a:r>
            <a:r>
              <a:rPr lang="tr-TR" dirty="0" smtClean="0"/>
              <a:t> içeren D kolu</a:t>
            </a:r>
          </a:p>
          <a:p>
            <a:pPr lvl="1"/>
            <a:r>
              <a:rPr lang="tr-TR" dirty="0" err="1" smtClean="0"/>
              <a:t>Antikodon</a:t>
            </a:r>
            <a:r>
              <a:rPr lang="tr-TR" dirty="0" smtClean="0"/>
              <a:t> kolu</a:t>
            </a:r>
          </a:p>
          <a:p>
            <a:pPr lvl="1"/>
            <a:r>
              <a:rPr lang="tr-TR" dirty="0" smtClean="0"/>
              <a:t>T kolu (T</a:t>
            </a:r>
            <a:r>
              <a:rPr lang="el-GR" dirty="0" smtClean="0"/>
              <a:t>Ψ</a:t>
            </a:r>
            <a:r>
              <a:rPr lang="tr-TR" dirty="0" smtClean="0"/>
              <a:t>C) (</a:t>
            </a:r>
            <a:r>
              <a:rPr lang="el-GR" dirty="0" smtClean="0"/>
              <a:t>Ψ</a:t>
            </a:r>
            <a:r>
              <a:rPr lang="tr-TR" dirty="0" smtClean="0"/>
              <a:t>: </a:t>
            </a:r>
            <a:r>
              <a:rPr lang="tr-TR" dirty="0" err="1" smtClean="0"/>
              <a:t>pseudouridin</a:t>
            </a:r>
            <a:r>
              <a:rPr lang="tr-TR" dirty="0" smtClean="0"/>
              <a:t>)</a:t>
            </a:r>
          </a:p>
          <a:p>
            <a:pPr lvl="1"/>
            <a:r>
              <a:rPr lang="tr-TR" dirty="0" smtClean="0"/>
              <a:t>CCA-3’-OH uç</a:t>
            </a:r>
          </a:p>
          <a:p>
            <a:pPr lvl="1"/>
            <a:endParaRPr lang="tr-TR" dirty="0" smtClean="0"/>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ibose ile ilgili görsel sonucu"/>
          <p:cNvPicPr>
            <a:picLocks noChangeAspect="1" noChangeArrowheads="1"/>
          </p:cNvPicPr>
          <p:nvPr/>
        </p:nvPicPr>
        <p:blipFill>
          <a:blip r:embed="rId2" cstate="print"/>
          <a:srcRect b="4859"/>
          <a:stretch>
            <a:fillRect/>
          </a:stretch>
        </p:blipFill>
        <p:spPr bwMode="auto">
          <a:xfrm>
            <a:off x="0" y="1628800"/>
            <a:ext cx="9144000" cy="3744416"/>
          </a:xfrm>
          <a:prstGeom prst="rect">
            <a:avLst/>
          </a:prstGeom>
          <a:noFill/>
        </p:spPr>
      </p:pic>
      <p:sp>
        <p:nvSpPr>
          <p:cNvPr id="6" name="2 İçerik Yer Tutucusu"/>
          <p:cNvSpPr>
            <a:spLocks noGrp="1"/>
          </p:cNvSpPr>
          <p:nvPr>
            <p:ph idx="1"/>
          </p:nvPr>
        </p:nvSpPr>
        <p:spPr>
          <a:xfrm>
            <a:off x="467544" y="188640"/>
            <a:ext cx="8229600" cy="576064"/>
          </a:xfrm>
        </p:spPr>
        <p:txBody>
          <a:bodyPr>
            <a:normAutofit lnSpcReduction="10000"/>
          </a:bodyPr>
          <a:lstStyle/>
          <a:p>
            <a:pPr algn="ctr">
              <a:buNone/>
            </a:pPr>
            <a:r>
              <a:rPr lang="tr-TR" dirty="0" err="1" smtClean="0"/>
              <a:t>Pentozlar</a:t>
            </a:r>
            <a:endParaRPr lang="tr-T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31640" y="0"/>
            <a:ext cx="7079602" cy="6858000"/>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ChangeAspect="1" noChangeArrowheads="1"/>
          </p:cNvPicPr>
          <p:nvPr/>
        </p:nvPicPr>
        <p:blipFill>
          <a:blip r:embed="rId2" cstate="print"/>
          <a:srcRect/>
          <a:stretch>
            <a:fillRect/>
          </a:stretch>
        </p:blipFill>
        <p:spPr bwMode="auto">
          <a:xfrm>
            <a:off x="1619672" y="-2007"/>
            <a:ext cx="5976664" cy="6860007"/>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29378" name="Picture 2"/>
          <p:cNvPicPr>
            <a:picLocks noChangeAspect="1" noChangeArrowheads="1"/>
          </p:cNvPicPr>
          <p:nvPr/>
        </p:nvPicPr>
        <p:blipFill>
          <a:blip r:embed="rId2" cstate="print"/>
          <a:srcRect/>
          <a:stretch>
            <a:fillRect/>
          </a:stretch>
        </p:blipFill>
        <p:spPr bwMode="auto">
          <a:xfrm>
            <a:off x="0" y="1412776"/>
            <a:ext cx="9103602" cy="4392488"/>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a:blip r:embed="rId2" cstate="print"/>
          <a:srcRect/>
          <a:stretch>
            <a:fillRect/>
          </a:stretch>
        </p:blipFill>
        <p:spPr bwMode="auto">
          <a:xfrm>
            <a:off x="755576" y="908720"/>
            <a:ext cx="7755227" cy="4653136"/>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mRNA</a:t>
            </a:r>
            <a:endParaRPr lang="tr-TR" dirty="0"/>
          </a:p>
        </p:txBody>
      </p:sp>
      <p:sp>
        <p:nvSpPr>
          <p:cNvPr id="3" name="2 İçerik Yer Tutucusu"/>
          <p:cNvSpPr>
            <a:spLocks noGrp="1"/>
          </p:cNvSpPr>
          <p:nvPr>
            <p:ph idx="1"/>
          </p:nvPr>
        </p:nvSpPr>
        <p:spPr>
          <a:xfrm>
            <a:off x="457200" y="1600200"/>
            <a:ext cx="8229600" cy="4709120"/>
          </a:xfrm>
        </p:spPr>
        <p:txBody>
          <a:bodyPr>
            <a:normAutofit fontScale="85000" lnSpcReduction="10000"/>
          </a:bodyPr>
          <a:lstStyle/>
          <a:p>
            <a:r>
              <a:rPr lang="tr-TR" dirty="0" smtClean="0"/>
              <a:t>Hem </a:t>
            </a:r>
            <a:r>
              <a:rPr lang="tr-TR" dirty="0" err="1" smtClean="0"/>
              <a:t>prokaryotlarda</a:t>
            </a:r>
            <a:r>
              <a:rPr lang="tr-TR" dirty="0" smtClean="0"/>
              <a:t> hem de </a:t>
            </a:r>
            <a:r>
              <a:rPr lang="tr-TR" dirty="0" err="1" smtClean="0"/>
              <a:t>ökaryotlarda</a:t>
            </a:r>
            <a:r>
              <a:rPr lang="tr-TR" dirty="0" smtClean="0"/>
              <a:t> </a:t>
            </a:r>
            <a:r>
              <a:rPr lang="tr-TR" dirty="0" err="1" smtClean="0"/>
              <a:t>mRNA</a:t>
            </a:r>
            <a:r>
              <a:rPr lang="tr-TR" dirty="0" smtClean="0"/>
              <a:t> 5’-uç ve 3’-uçta </a:t>
            </a:r>
            <a:r>
              <a:rPr lang="tr-TR" dirty="0" err="1" smtClean="0"/>
              <a:t>transleyt</a:t>
            </a:r>
            <a:r>
              <a:rPr lang="tr-TR" dirty="0" smtClean="0"/>
              <a:t> edilmeyen kısımların arasında kalan protein kodları içerir.</a:t>
            </a:r>
          </a:p>
          <a:p>
            <a:endParaRPr lang="tr-TR" dirty="0" smtClean="0"/>
          </a:p>
          <a:p>
            <a:r>
              <a:rPr lang="tr-TR" dirty="0" err="1" smtClean="0"/>
              <a:t>Prokaryotik</a:t>
            </a:r>
            <a:r>
              <a:rPr lang="tr-TR" dirty="0" smtClean="0"/>
              <a:t> </a:t>
            </a:r>
            <a:r>
              <a:rPr lang="tr-TR" dirty="0" err="1" smtClean="0"/>
              <a:t>mRNA</a:t>
            </a:r>
            <a:r>
              <a:rPr lang="tr-TR" dirty="0" smtClean="0"/>
              <a:t>, </a:t>
            </a:r>
            <a:r>
              <a:rPr lang="tr-TR" dirty="0" err="1" smtClean="0"/>
              <a:t>ökaryotlardakinden</a:t>
            </a:r>
            <a:r>
              <a:rPr lang="tr-TR" dirty="0" smtClean="0"/>
              <a:t> farklı olarak, birden fazla proteine ait kod içerebilir.</a:t>
            </a:r>
          </a:p>
          <a:p>
            <a:endParaRPr lang="tr-TR" dirty="0" smtClean="0"/>
          </a:p>
          <a:p>
            <a:r>
              <a:rPr lang="tr-TR" dirty="0" err="1" smtClean="0"/>
              <a:t>Ökaryotik</a:t>
            </a:r>
            <a:r>
              <a:rPr lang="tr-TR" dirty="0" smtClean="0"/>
              <a:t> </a:t>
            </a:r>
            <a:r>
              <a:rPr lang="tr-TR" dirty="0" err="1" smtClean="0"/>
              <a:t>mRNA’nın</a:t>
            </a:r>
            <a:r>
              <a:rPr lang="tr-TR" dirty="0" smtClean="0"/>
              <a:t> temel yapısal farklılıkları ise şunlardır </a:t>
            </a:r>
            <a:r>
              <a:rPr lang="tr-TR" b="1" dirty="0" smtClean="0"/>
              <a:t>(ÖNEMLİ)</a:t>
            </a:r>
            <a:r>
              <a:rPr lang="tr-TR" dirty="0" smtClean="0"/>
              <a:t>: 5’-kep, 3’ uçta </a:t>
            </a:r>
            <a:r>
              <a:rPr lang="tr-TR" dirty="0" err="1" smtClean="0"/>
              <a:t>poliA</a:t>
            </a:r>
            <a:r>
              <a:rPr lang="tr-TR" dirty="0" smtClean="0"/>
              <a:t> kuyruk ve öncül </a:t>
            </a:r>
            <a:r>
              <a:rPr lang="tr-TR" dirty="0" err="1" smtClean="0"/>
              <a:t>mRNA’larda</a:t>
            </a:r>
            <a:r>
              <a:rPr lang="tr-TR" dirty="0" smtClean="0"/>
              <a:t> bulunup daha sonra çıkarılan </a:t>
            </a:r>
            <a:r>
              <a:rPr lang="tr-TR" dirty="0" err="1" smtClean="0"/>
              <a:t>intronlar</a:t>
            </a:r>
            <a:r>
              <a:rPr lang="tr-TR" dirty="0" smtClean="0"/>
              <a:t>.  </a:t>
            </a:r>
            <a:endParaRPr lang="tr-T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2" cstate="print"/>
          <a:srcRect r="2751" b="2013"/>
          <a:stretch>
            <a:fillRect/>
          </a:stretch>
        </p:blipFill>
        <p:spPr bwMode="auto">
          <a:xfrm>
            <a:off x="0" y="4898397"/>
            <a:ext cx="9144000" cy="1554939"/>
          </a:xfrm>
          <a:prstGeom prst="rect">
            <a:avLst/>
          </a:prstGeom>
          <a:noFill/>
          <a:ln w="9525">
            <a:noFill/>
            <a:miter lim="800000"/>
            <a:headEnd/>
            <a:tailEnd/>
          </a:ln>
        </p:spPr>
      </p:pic>
      <p:pic>
        <p:nvPicPr>
          <p:cNvPr id="40963" name="Picture 3" descr="http://biosiva.50webs.org/transl1.gif"/>
          <p:cNvPicPr>
            <a:picLocks noChangeAspect="1" noChangeArrowheads="1"/>
          </p:cNvPicPr>
          <p:nvPr/>
        </p:nvPicPr>
        <p:blipFill>
          <a:blip r:embed="rId3" cstate="print"/>
          <a:srcRect/>
          <a:stretch>
            <a:fillRect/>
          </a:stretch>
        </p:blipFill>
        <p:spPr bwMode="auto">
          <a:xfrm>
            <a:off x="899592" y="0"/>
            <a:ext cx="7380312" cy="4571034"/>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Ökaryotik</a:t>
            </a:r>
            <a:r>
              <a:rPr lang="tr-TR" dirty="0" smtClean="0"/>
              <a:t> </a:t>
            </a:r>
            <a:r>
              <a:rPr lang="tr-TR" dirty="0" err="1" smtClean="0"/>
              <a:t>mRNA</a:t>
            </a:r>
            <a:endParaRPr lang="tr-TR" dirty="0"/>
          </a:p>
        </p:txBody>
      </p:sp>
      <p:sp>
        <p:nvSpPr>
          <p:cNvPr id="3" name="2 İçerik Yer Tutucusu"/>
          <p:cNvSpPr>
            <a:spLocks noGrp="1"/>
          </p:cNvSpPr>
          <p:nvPr>
            <p:ph idx="1"/>
          </p:nvPr>
        </p:nvSpPr>
        <p:spPr>
          <a:xfrm>
            <a:off x="1187624" y="1412776"/>
            <a:ext cx="6491064" cy="4525963"/>
          </a:xfrm>
        </p:spPr>
        <p:txBody>
          <a:bodyPr>
            <a:normAutofit lnSpcReduction="10000"/>
          </a:bodyPr>
          <a:lstStyle/>
          <a:p>
            <a:r>
              <a:rPr lang="tr-TR" dirty="0" err="1" smtClean="0"/>
              <a:t>Ökaryotlarda</a:t>
            </a:r>
            <a:r>
              <a:rPr lang="tr-TR" dirty="0" smtClean="0"/>
              <a:t>, </a:t>
            </a:r>
            <a:r>
              <a:rPr lang="tr-TR" dirty="0" err="1" smtClean="0"/>
              <a:t>mRNA</a:t>
            </a:r>
            <a:r>
              <a:rPr lang="tr-TR" dirty="0" smtClean="0"/>
              <a:t> 5’-ucunda 5’-5’-</a:t>
            </a:r>
            <a:r>
              <a:rPr lang="tr-TR" dirty="0" err="1" smtClean="0"/>
              <a:t>trifosfat</a:t>
            </a:r>
            <a:r>
              <a:rPr lang="tr-TR" dirty="0" smtClean="0"/>
              <a:t> bağlarıyla bağlanmış 7-</a:t>
            </a:r>
            <a:r>
              <a:rPr lang="tr-TR" dirty="0" err="1" smtClean="0"/>
              <a:t>metilguanozin’den</a:t>
            </a:r>
            <a:r>
              <a:rPr lang="tr-TR" dirty="0" smtClean="0"/>
              <a:t> oluşan bir “</a:t>
            </a:r>
            <a:r>
              <a:rPr lang="tr-TR" dirty="0" err="1" smtClean="0"/>
              <a:t>cap</a:t>
            </a:r>
            <a:r>
              <a:rPr lang="tr-TR" dirty="0" smtClean="0"/>
              <a:t> (şapka)” taşır (5’-kep).</a:t>
            </a:r>
          </a:p>
          <a:p>
            <a:endParaRPr lang="tr-TR" dirty="0" smtClean="0"/>
          </a:p>
          <a:p>
            <a:r>
              <a:rPr lang="tr-TR" dirty="0" smtClean="0"/>
              <a:t>Ayrıca 3’-ucunda, </a:t>
            </a:r>
            <a:r>
              <a:rPr lang="tr-TR" dirty="0" err="1" smtClean="0"/>
              <a:t>adenin</a:t>
            </a:r>
            <a:r>
              <a:rPr lang="tr-TR" dirty="0" smtClean="0"/>
              <a:t> </a:t>
            </a:r>
            <a:r>
              <a:rPr lang="tr-TR" dirty="0" err="1" smtClean="0"/>
              <a:t>nükleotitlerinin</a:t>
            </a:r>
            <a:r>
              <a:rPr lang="tr-TR" dirty="0" smtClean="0"/>
              <a:t> uzun bir dizisi bulunur (</a:t>
            </a:r>
            <a:r>
              <a:rPr lang="tr-TR" dirty="0" err="1" smtClean="0"/>
              <a:t>poli</a:t>
            </a:r>
            <a:r>
              <a:rPr lang="tr-TR" dirty="0" smtClean="0"/>
              <a:t>-A kuyruğu).</a:t>
            </a:r>
            <a:endParaRPr lang="tr-T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cstate="print"/>
          <a:srcRect/>
          <a:stretch>
            <a:fillRect/>
          </a:stretch>
        </p:blipFill>
        <p:spPr bwMode="auto">
          <a:xfrm>
            <a:off x="0" y="1268760"/>
            <a:ext cx="9144000" cy="3644537"/>
          </a:xfrm>
          <a:prstGeom prst="rect">
            <a:avLst/>
          </a:prstGeom>
          <a:noFill/>
          <a:ln w="9525">
            <a:noFill/>
            <a:miter lim="800000"/>
            <a:headEnd/>
            <a:tailEnd/>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5'-cap ile ilgili görsel sonucu"/>
          <p:cNvPicPr>
            <a:picLocks noChangeAspect="1" noChangeArrowheads="1"/>
          </p:cNvPicPr>
          <p:nvPr/>
        </p:nvPicPr>
        <p:blipFill>
          <a:blip r:embed="rId2" cstate="print"/>
          <a:srcRect/>
          <a:stretch>
            <a:fillRect/>
          </a:stretch>
        </p:blipFill>
        <p:spPr bwMode="auto">
          <a:xfrm>
            <a:off x="0" y="1052736"/>
            <a:ext cx="9144000" cy="5301208"/>
          </a:xfrm>
          <a:prstGeom prst="rect">
            <a:avLst/>
          </a:prstGeom>
          <a:noFill/>
        </p:spPr>
      </p:pic>
      <p:sp>
        <p:nvSpPr>
          <p:cNvPr id="3" name="2 Metin kutusu"/>
          <p:cNvSpPr txBox="1"/>
          <p:nvPr/>
        </p:nvSpPr>
        <p:spPr>
          <a:xfrm>
            <a:off x="467544" y="260648"/>
            <a:ext cx="3024336" cy="646331"/>
          </a:xfrm>
          <a:prstGeom prst="rect">
            <a:avLst/>
          </a:prstGeom>
          <a:noFill/>
        </p:spPr>
        <p:txBody>
          <a:bodyPr wrap="square" rtlCol="0">
            <a:spAutoFit/>
          </a:bodyPr>
          <a:lstStyle/>
          <a:p>
            <a:r>
              <a:rPr lang="tr-TR" sz="3600" b="1" u="sng" dirty="0" smtClean="0">
                <a:solidFill>
                  <a:srgbClr val="0070C0"/>
                </a:solidFill>
              </a:rPr>
              <a:t>5’-kep</a:t>
            </a:r>
            <a:endParaRPr lang="tr-TR" sz="3600" b="1" u="sng" dirty="0">
              <a:solidFill>
                <a:srgbClr val="0070C0"/>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İntronların</a:t>
            </a:r>
            <a:r>
              <a:rPr lang="tr-TR" dirty="0" smtClean="0"/>
              <a:t> Çıkarılması ve </a:t>
            </a:r>
            <a:r>
              <a:rPr lang="tr-TR" dirty="0" err="1" smtClean="0"/>
              <a:t>Eksonların</a:t>
            </a:r>
            <a:r>
              <a:rPr lang="tr-TR" dirty="0" smtClean="0"/>
              <a:t> </a:t>
            </a:r>
            <a:r>
              <a:rPr lang="tr-TR" dirty="0" err="1" smtClean="0"/>
              <a:t>Splicing’i</a:t>
            </a:r>
            <a:endParaRPr lang="tr-TR" dirty="0"/>
          </a:p>
        </p:txBody>
      </p:sp>
      <p:pic>
        <p:nvPicPr>
          <p:cNvPr id="4" name="Picture 2" descr="poly-a tail ile ilgili görsel sonucu"/>
          <p:cNvPicPr>
            <a:picLocks noChangeAspect="1" noChangeArrowheads="1"/>
          </p:cNvPicPr>
          <p:nvPr/>
        </p:nvPicPr>
        <p:blipFill>
          <a:blip r:embed="rId2" cstate="print"/>
          <a:srcRect/>
          <a:stretch>
            <a:fillRect/>
          </a:stretch>
        </p:blipFill>
        <p:spPr bwMode="auto">
          <a:xfrm>
            <a:off x="0" y="1772816"/>
            <a:ext cx="9144000" cy="483903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60648"/>
            <a:ext cx="8229600" cy="1440159"/>
          </a:xfrm>
        </p:spPr>
        <p:txBody>
          <a:bodyPr>
            <a:normAutofit fontScale="77500" lnSpcReduction="20000"/>
          </a:bodyPr>
          <a:lstStyle/>
          <a:p>
            <a:r>
              <a:rPr lang="tr-TR" dirty="0" err="1" smtClean="0"/>
              <a:t>Nükleozid</a:t>
            </a:r>
            <a:r>
              <a:rPr lang="tr-TR" dirty="0" smtClean="0"/>
              <a:t> = Nitrojene/Azotlu Baz (</a:t>
            </a:r>
            <a:r>
              <a:rPr lang="tr-TR" dirty="0" err="1" smtClean="0"/>
              <a:t>Nükleobaz</a:t>
            </a:r>
            <a:r>
              <a:rPr lang="tr-TR" dirty="0" smtClean="0"/>
              <a:t>) + 5 Karbonlu Şeker (</a:t>
            </a:r>
            <a:r>
              <a:rPr lang="tr-TR" dirty="0" err="1" smtClean="0"/>
              <a:t>Pentoz</a:t>
            </a:r>
            <a:r>
              <a:rPr lang="tr-TR" dirty="0" smtClean="0"/>
              <a:t>; </a:t>
            </a:r>
            <a:r>
              <a:rPr lang="tr-TR" dirty="0" err="1" smtClean="0"/>
              <a:t>Riboz</a:t>
            </a:r>
            <a:r>
              <a:rPr lang="tr-TR" dirty="0" smtClean="0"/>
              <a:t> veya </a:t>
            </a:r>
            <a:r>
              <a:rPr lang="tr-TR" dirty="0" err="1" smtClean="0"/>
              <a:t>Deoksiriboz</a:t>
            </a:r>
            <a:r>
              <a:rPr lang="tr-TR" dirty="0" smtClean="0"/>
              <a:t>)</a:t>
            </a:r>
          </a:p>
          <a:p>
            <a:pPr lvl="1"/>
            <a:r>
              <a:rPr lang="tr-TR" dirty="0" smtClean="0"/>
              <a:t>arada beta-N-</a:t>
            </a:r>
            <a:r>
              <a:rPr lang="tr-TR" dirty="0" err="1" smtClean="0"/>
              <a:t>glikozidik</a:t>
            </a:r>
            <a:r>
              <a:rPr lang="tr-TR" dirty="0" smtClean="0"/>
              <a:t> bağ vardır</a:t>
            </a:r>
          </a:p>
          <a:p>
            <a:endParaRPr lang="tr-TR" dirty="0"/>
          </a:p>
        </p:txBody>
      </p:sp>
      <p:pic>
        <p:nvPicPr>
          <p:cNvPr id="19459" name="Picture 3"/>
          <p:cNvPicPr>
            <a:picLocks noChangeAspect="1" noChangeArrowheads="1"/>
          </p:cNvPicPr>
          <p:nvPr/>
        </p:nvPicPr>
        <p:blipFill>
          <a:blip r:embed="rId2" cstate="print"/>
          <a:srcRect/>
          <a:stretch>
            <a:fillRect/>
          </a:stretch>
        </p:blipFill>
        <p:spPr bwMode="auto">
          <a:xfrm>
            <a:off x="0" y="2132856"/>
            <a:ext cx="9144000" cy="4725144"/>
          </a:xfrm>
          <a:prstGeom prst="rect">
            <a:avLst/>
          </a:prstGeom>
          <a:noFill/>
          <a:ln w="9525">
            <a:noFill/>
            <a:miter lim="800000"/>
            <a:headEnd/>
            <a:tailEnd/>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3010" name="Picture 2" descr="poly-a tail ile ilgili görsel sonucu"/>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Prokaryotik</a:t>
            </a:r>
            <a:r>
              <a:rPr lang="tr-TR" dirty="0" smtClean="0"/>
              <a:t> Genlerin Transkripsiyonu</a:t>
            </a:r>
            <a:endParaRPr lang="tr-TR" dirty="0"/>
          </a:p>
        </p:txBody>
      </p:sp>
      <p:sp>
        <p:nvSpPr>
          <p:cNvPr id="3" name="2 İçerik Yer Tutucusu"/>
          <p:cNvSpPr>
            <a:spLocks noGrp="1"/>
          </p:cNvSpPr>
          <p:nvPr>
            <p:ph idx="1"/>
          </p:nvPr>
        </p:nvSpPr>
        <p:spPr/>
        <p:txBody>
          <a:bodyPr/>
          <a:lstStyle/>
          <a:p>
            <a:r>
              <a:rPr lang="tr-TR" dirty="0" smtClean="0"/>
              <a:t>RNA </a:t>
            </a:r>
            <a:r>
              <a:rPr lang="tr-TR" dirty="0" err="1" smtClean="0"/>
              <a:t>polimeraz</a:t>
            </a:r>
            <a:r>
              <a:rPr lang="tr-TR" dirty="0" smtClean="0"/>
              <a:t>, transkripsiyona uğrayan DNA dizisinin baş kısmında bulunan “</a:t>
            </a:r>
            <a:r>
              <a:rPr lang="tr-TR" b="1" dirty="0" err="1" smtClean="0"/>
              <a:t>promoter</a:t>
            </a:r>
            <a:r>
              <a:rPr lang="tr-TR" b="1" dirty="0" smtClean="0"/>
              <a:t> bölge</a:t>
            </a:r>
            <a:r>
              <a:rPr lang="tr-TR" dirty="0" smtClean="0"/>
              <a:t>” isimli özel nükleotid sekanslarını tanır.</a:t>
            </a:r>
          </a:p>
          <a:p>
            <a:endParaRPr lang="tr-TR" dirty="0" smtClean="0"/>
          </a:p>
          <a:p>
            <a:r>
              <a:rPr lang="tr-TR" dirty="0" smtClean="0"/>
              <a:t>Böylece DNA’nın kalıp zincirine </a:t>
            </a:r>
            <a:r>
              <a:rPr lang="tr-TR" dirty="0" err="1" smtClean="0"/>
              <a:t>antiparalel</a:t>
            </a:r>
            <a:r>
              <a:rPr lang="tr-TR" dirty="0" smtClean="0"/>
              <a:t> şekilde </a:t>
            </a:r>
            <a:r>
              <a:rPr lang="tr-TR" dirty="0" err="1" smtClean="0"/>
              <a:t>komplementer</a:t>
            </a:r>
            <a:r>
              <a:rPr lang="tr-TR" dirty="0" smtClean="0"/>
              <a:t> RNA’yı, 5’-3’ yönünde sentezler.</a:t>
            </a:r>
          </a:p>
          <a:p>
            <a:endParaRPr lang="tr-TR" dirty="0" smtClean="0"/>
          </a:p>
          <a:p>
            <a:endParaRPr lang="tr-T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3600399"/>
          </a:xfrm>
        </p:spPr>
        <p:txBody>
          <a:bodyPr>
            <a:normAutofit fontScale="85000" lnSpcReduction="20000"/>
          </a:bodyPr>
          <a:lstStyle/>
          <a:p>
            <a:r>
              <a:rPr lang="tr-TR" dirty="0" smtClean="0"/>
              <a:t>DNA dizisinin transkripsiyona uğrayan son kısmı (</a:t>
            </a:r>
            <a:r>
              <a:rPr lang="tr-TR" dirty="0" err="1" smtClean="0"/>
              <a:t>terminasyon</a:t>
            </a:r>
            <a:r>
              <a:rPr lang="tr-TR" dirty="0" smtClean="0"/>
              <a:t>/sonlandırma bölgesi), RNA </a:t>
            </a:r>
            <a:r>
              <a:rPr lang="tr-TR" dirty="0" err="1" smtClean="0"/>
              <a:t>polimeraz</a:t>
            </a:r>
            <a:r>
              <a:rPr lang="tr-TR" dirty="0" smtClean="0"/>
              <a:t> tarafından tanınır ve böylece transkripsiyon süreci, </a:t>
            </a:r>
            <a:r>
              <a:rPr lang="tr-TR" dirty="0" err="1" smtClean="0"/>
              <a:t>terminasyon</a:t>
            </a:r>
            <a:r>
              <a:rPr lang="tr-TR" dirty="0" smtClean="0"/>
              <a:t> bölgesinin sonunda tamamlanır.</a:t>
            </a:r>
          </a:p>
          <a:p>
            <a:endParaRPr lang="tr-TR" dirty="0" smtClean="0"/>
          </a:p>
          <a:p>
            <a:r>
              <a:rPr lang="tr-TR" dirty="0" smtClean="0"/>
              <a:t>Bazen bu iş, özel sonlanma faktörleri tarafından gerçekleştirilir. Örneğin, E.</a:t>
            </a:r>
            <a:r>
              <a:rPr lang="tr-TR" dirty="0" err="1" smtClean="0"/>
              <a:t>coli’de</a:t>
            </a:r>
            <a:r>
              <a:rPr lang="tr-TR" dirty="0" smtClean="0"/>
              <a:t> bulunan </a:t>
            </a:r>
            <a:r>
              <a:rPr lang="tr-TR" dirty="0" err="1" smtClean="0"/>
              <a:t>rho</a:t>
            </a:r>
            <a:r>
              <a:rPr lang="tr-TR" dirty="0" smtClean="0"/>
              <a:t> (</a:t>
            </a:r>
            <a:r>
              <a:rPr lang="el-GR" dirty="0" smtClean="0"/>
              <a:t>ρ</a:t>
            </a:r>
            <a:r>
              <a:rPr lang="tr-TR" dirty="0" smtClean="0"/>
              <a:t>) proteini transkripsiyonu sonlandıran faktördür.</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0" y="4221088"/>
            <a:ext cx="9144000" cy="2275062"/>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romoter transcription ile ilgili görsel sonucu"/>
          <p:cNvPicPr>
            <a:picLocks noChangeAspect="1" noChangeArrowheads="1"/>
          </p:cNvPicPr>
          <p:nvPr/>
        </p:nvPicPr>
        <p:blipFill>
          <a:blip r:embed="rId2" cstate="print"/>
          <a:srcRect/>
          <a:stretch>
            <a:fillRect/>
          </a:stretch>
        </p:blipFill>
        <p:spPr bwMode="auto">
          <a:xfrm>
            <a:off x="-1" y="1268759"/>
            <a:ext cx="9144001" cy="3435533"/>
          </a:xfrm>
          <a:prstGeom prst="rect">
            <a:avLst/>
          </a:prstGeom>
          <a:noFill/>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Transkripsiyona başlanan ilk baz +1 ile gösterilir. 0 yoktur. Transkripsiyon başlangıç noktasından önce yerleşmiş olan </a:t>
            </a:r>
            <a:r>
              <a:rPr lang="tr-TR" dirty="0" err="1" smtClean="0"/>
              <a:t>promoter</a:t>
            </a:r>
            <a:r>
              <a:rPr lang="tr-TR" dirty="0" smtClean="0"/>
              <a:t> bölgesindeki bazlar negatif sayılarla sıralanır. </a:t>
            </a:r>
            <a:endParaRPr lang="tr-TR" dirty="0"/>
          </a:p>
        </p:txBody>
      </p:sp>
      <p:pic>
        <p:nvPicPr>
          <p:cNvPr id="242690" name="Picture 2"/>
          <p:cNvPicPr>
            <a:picLocks noChangeAspect="1" noChangeArrowheads="1"/>
          </p:cNvPicPr>
          <p:nvPr/>
        </p:nvPicPr>
        <p:blipFill>
          <a:blip r:embed="rId2" cstate="print"/>
          <a:srcRect/>
          <a:stretch>
            <a:fillRect/>
          </a:stretch>
        </p:blipFill>
        <p:spPr bwMode="auto">
          <a:xfrm>
            <a:off x="683568" y="4221088"/>
            <a:ext cx="7894477" cy="2376264"/>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9"/>
            <a:ext cx="8229600" cy="2160239"/>
          </a:xfrm>
        </p:spPr>
        <p:txBody>
          <a:bodyPr>
            <a:normAutofit fontScale="85000" lnSpcReduction="10000"/>
          </a:bodyPr>
          <a:lstStyle/>
          <a:p>
            <a:r>
              <a:rPr lang="tr-TR" b="1" dirty="0" smtClean="0"/>
              <a:t>RNA </a:t>
            </a:r>
            <a:r>
              <a:rPr lang="tr-TR" b="1" dirty="0" err="1" smtClean="0"/>
              <a:t>polimeraz</a:t>
            </a:r>
            <a:r>
              <a:rPr lang="tr-TR" dirty="0" err="1" smtClean="0"/>
              <a:t>ın</a:t>
            </a:r>
            <a:r>
              <a:rPr lang="tr-TR" dirty="0" smtClean="0"/>
              <a:t> merkezinde (</a:t>
            </a:r>
            <a:r>
              <a:rPr lang="tr-TR" dirty="0" err="1" smtClean="0"/>
              <a:t>core</a:t>
            </a:r>
            <a:r>
              <a:rPr lang="tr-TR" dirty="0" smtClean="0"/>
              <a:t>) 4 alt ünite vardır (</a:t>
            </a:r>
            <a:r>
              <a:rPr lang="el-GR" dirty="0" smtClean="0"/>
              <a:t>2α</a:t>
            </a:r>
            <a:r>
              <a:rPr lang="tr-TR" dirty="0" smtClean="0"/>
              <a:t>, 1</a:t>
            </a:r>
            <a:r>
              <a:rPr lang="el-GR" dirty="0" smtClean="0"/>
              <a:t>β</a:t>
            </a:r>
            <a:r>
              <a:rPr lang="tr-TR" dirty="0" smtClean="0"/>
              <a:t>, 1</a:t>
            </a:r>
            <a:r>
              <a:rPr lang="el-GR" dirty="0" smtClean="0"/>
              <a:t>β</a:t>
            </a:r>
            <a:r>
              <a:rPr lang="tr-TR" dirty="0" smtClean="0"/>
              <a:t>’). Bunlar 5’-3’-</a:t>
            </a:r>
            <a:r>
              <a:rPr lang="tr-TR" dirty="0" err="1" smtClean="0"/>
              <a:t>polimeraz</a:t>
            </a:r>
            <a:r>
              <a:rPr lang="tr-TR" dirty="0" smtClean="0"/>
              <a:t> aktiviteden sorumludur; </a:t>
            </a:r>
            <a:r>
              <a:rPr lang="tr-TR" b="1" dirty="0" err="1" smtClean="0"/>
              <a:t>promoter</a:t>
            </a:r>
            <a:r>
              <a:rPr lang="tr-TR" b="1" dirty="0" smtClean="0"/>
              <a:t> bölgeyi tanıyabilmek içinse </a:t>
            </a:r>
            <a:r>
              <a:rPr lang="el-GR" b="1" dirty="0" smtClean="0"/>
              <a:t>σ</a:t>
            </a:r>
            <a:r>
              <a:rPr lang="tr-TR" b="1" dirty="0" smtClean="0"/>
              <a:t> (</a:t>
            </a:r>
            <a:r>
              <a:rPr lang="tr-TR" b="1" dirty="0" err="1" smtClean="0"/>
              <a:t>sigma</a:t>
            </a:r>
            <a:r>
              <a:rPr lang="tr-TR" b="1" dirty="0" smtClean="0"/>
              <a:t>) alt birimine ihtiyaç duyulur (ÖNEMLİ). </a:t>
            </a:r>
          </a:p>
          <a:p>
            <a:endParaRPr lang="tr-TR" dirty="0"/>
          </a:p>
        </p:txBody>
      </p:sp>
      <p:pic>
        <p:nvPicPr>
          <p:cNvPr id="1026" name="Picture 2" descr="rna polymerase core enzyme ile ilgili görsel sonucu"/>
          <p:cNvPicPr>
            <a:picLocks noChangeAspect="1" noChangeArrowheads="1"/>
          </p:cNvPicPr>
          <p:nvPr/>
        </p:nvPicPr>
        <p:blipFill>
          <a:blip r:embed="rId2" cstate="print"/>
          <a:srcRect l="5901" t="16400" r="2751" b="21651"/>
          <a:stretch>
            <a:fillRect/>
          </a:stretch>
        </p:blipFill>
        <p:spPr bwMode="auto">
          <a:xfrm>
            <a:off x="395536" y="2609528"/>
            <a:ext cx="8352928" cy="4248472"/>
          </a:xfrm>
          <a:prstGeom prst="rect">
            <a:avLst/>
          </a:prstGeom>
          <a:noFill/>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rna polymerase core enzyme ile ilgili görsel sonucu"/>
          <p:cNvPicPr>
            <a:picLocks noChangeAspect="1" noChangeArrowheads="1"/>
          </p:cNvPicPr>
          <p:nvPr/>
        </p:nvPicPr>
        <p:blipFill>
          <a:blip r:embed="rId2" cstate="print"/>
          <a:srcRect/>
          <a:stretch>
            <a:fillRect/>
          </a:stretch>
        </p:blipFill>
        <p:spPr bwMode="auto">
          <a:xfrm>
            <a:off x="179512" y="1052737"/>
            <a:ext cx="8712968" cy="3818945"/>
          </a:xfrm>
          <a:prstGeom prst="rect">
            <a:avLst/>
          </a:prstGeom>
          <a:noFill/>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Promoter</a:t>
            </a:r>
            <a:r>
              <a:rPr lang="tr-TR" dirty="0" smtClean="0"/>
              <a:t> Bölge</a:t>
            </a:r>
            <a:endParaRPr lang="tr-TR" dirty="0"/>
          </a:p>
        </p:txBody>
      </p:sp>
      <p:sp>
        <p:nvSpPr>
          <p:cNvPr id="3" name="2 İçerik Yer Tutucusu"/>
          <p:cNvSpPr>
            <a:spLocks noGrp="1"/>
          </p:cNvSpPr>
          <p:nvPr>
            <p:ph idx="1"/>
          </p:nvPr>
        </p:nvSpPr>
        <p:spPr>
          <a:xfrm>
            <a:off x="457200" y="1600200"/>
            <a:ext cx="8229600" cy="4853136"/>
          </a:xfrm>
        </p:spPr>
        <p:txBody>
          <a:bodyPr>
            <a:normAutofit/>
          </a:bodyPr>
          <a:lstStyle/>
          <a:p>
            <a:r>
              <a:rPr lang="tr-TR" dirty="0" smtClean="0"/>
              <a:t>RNA </a:t>
            </a:r>
            <a:r>
              <a:rPr lang="tr-TR" dirty="0" err="1" smtClean="0"/>
              <a:t>polimeraz</a:t>
            </a:r>
            <a:r>
              <a:rPr lang="tr-TR" dirty="0" smtClean="0"/>
              <a:t> tarafından tanınan </a:t>
            </a:r>
            <a:r>
              <a:rPr lang="tr-TR" dirty="0" err="1" smtClean="0"/>
              <a:t>prokaryotik</a:t>
            </a:r>
            <a:r>
              <a:rPr lang="tr-TR" dirty="0" smtClean="0"/>
              <a:t> </a:t>
            </a:r>
            <a:r>
              <a:rPr lang="tr-TR" dirty="0" err="1" smtClean="0"/>
              <a:t>promoter</a:t>
            </a:r>
            <a:r>
              <a:rPr lang="tr-TR" dirty="0" smtClean="0"/>
              <a:t> bölgesinde karakteristik olarak şunlar bulunur:</a:t>
            </a:r>
          </a:p>
          <a:p>
            <a:pPr lvl="1"/>
            <a:r>
              <a:rPr lang="tr-TR" dirty="0" err="1" smtClean="0"/>
              <a:t>Pribnow</a:t>
            </a:r>
            <a:r>
              <a:rPr lang="tr-TR" dirty="0" smtClean="0"/>
              <a:t> Kutusu (TATAAT): </a:t>
            </a:r>
            <a:r>
              <a:rPr lang="tr-TR" dirty="0" err="1" smtClean="0"/>
              <a:t>Pribnow</a:t>
            </a:r>
            <a:r>
              <a:rPr lang="tr-TR" dirty="0" smtClean="0"/>
              <a:t> kutusu ile transkripsiyon başlangıcı arasında yaklaşık 8-10 baz mesafe vardır. 6 nükleotidden oluşur.</a:t>
            </a:r>
          </a:p>
          <a:p>
            <a:pPr lvl="1"/>
            <a:r>
              <a:rPr lang="tr-TR" dirty="0" smtClean="0"/>
              <a:t>-35 Dize (TTGACA): Transkripsiyon başlangıç noktasından yaklaşık 35 bazlık mesafede bulunur. </a:t>
            </a:r>
          </a:p>
          <a:p>
            <a:pPr lvl="1"/>
            <a:endParaRPr lang="tr-T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48834" name="Picture 2" descr="promoter transcription ile ilgili görsel sonucu"/>
          <p:cNvPicPr>
            <a:picLocks noChangeAspect="1" noChangeArrowheads="1"/>
          </p:cNvPicPr>
          <p:nvPr/>
        </p:nvPicPr>
        <p:blipFill>
          <a:blip r:embed="rId2" cstate="print"/>
          <a:srcRect b="6522"/>
          <a:stretch>
            <a:fillRect/>
          </a:stretch>
        </p:blipFill>
        <p:spPr bwMode="auto">
          <a:xfrm>
            <a:off x="0" y="1700808"/>
            <a:ext cx="9144000" cy="3096344"/>
          </a:xfrm>
          <a:prstGeom prst="rect">
            <a:avLst/>
          </a:prstGeom>
          <a:noFill/>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pribnow box ile ilgili görsel sonucu"/>
          <p:cNvPicPr>
            <a:picLocks noChangeAspect="1" noChangeArrowheads="1"/>
          </p:cNvPicPr>
          <p:nvPr/>
        </p:nvPicPr>
        <p:blipFill>
          <a:blip r:embed="rId2" cstate="print"/>
          <a:srcRect/>
          <a:stretch>
            <a:fillRect/>
          </a:stretch>
        </p:blipFill>
        <p:spPr bwMode="auto">
          <a:xfrm>
            <a:off x="0" y="1268760"/>
            <a:ext cx="9144000" cy="36534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Deoksiribo</a:t>
            </a:r>
            <a:r>
              <a:rPr lang="tr-TR" dirty="0" smtClean="0"/>
              <a:t>-</a:t>
            </a:r>
            <a:r>
              <a:rPr lang="tr-TR" dirty="0" err="1" smtClean="0"/>
              <a:t>nükleozidler</a:t>
            </a:r>
            <a:r>
              <a:rPr lang="tr-TR" dirty="0" smtClean="0"/>
              <a:t> </a:t>
            </a:r>
            <a:r>
              <a:rPr lang="tr-TR" b="1" dirty="0" smtClean="0"/>
              <a:t>(Şekiller ÖNEMLİ)</a:t>
            </a:r>
            <a:endParaRPr lang="tr-TR" dirty="0"/>
          </a:p>
        </p:txBody>
      </p:sp>
      <p:sp>
        <p:nvSpPr>
          <p:cNvPr id="3" name="2 İçerik Yer Tutucusu"/>
          <p:cNvSpPr>
            <a:spLocks noGrp="1"/>
          </p:cNvSpPr>
          <p:nvPr>
            <p:ph idx="1"/>
          </p:nvPr>
        </p:nvSpPr>
        <p:spPr/>
        <p:txBody>
          <a:bodyPr/>
          <a:lstStyle/>
          <a:p>
            <a:endParaRPr lang="tr-TR" dirty="0"/>
          </a:p>
        </p:txBody>
      </p:sp>
      <p:pic>
        <p:nvPicPr>
          <p:cNvPr id="49154" name="Picture 2" descr="cytosine glycosidic bond ile ilgili görsel sonucu"/>
          <p:cNvPicPr>
            <a:picLocks noChangeAspect="1" noChangeArrowheads="1"/>
          </p:cNvPicPr>
          <p:nvPr/>
        </p:nvPicPr>
        <p:blipFill>
          <a:blip r:embed="rId2" cstate="print"/>
          <a:srcRect/>
          <a:stretch>
            <a:fillRect/>
          </a:stretch>
        </p:blipFill>
        <p:spPr bwMode="auto">
          <a:xfrm>
            <a:off x="0" y="2132856"/>
            <a:ext cx="9144000" cy="2448272"/>
          </a:xfrm>
          <a:prstGeom prst="rect">
            <a:avLst/>
          </a:prstGeom>
          <a:noFill/>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promoter transcription ile ilgili görsel sonucu"/>
          <p:cNvPicPr>
            <a:picLocks noChangeAspect="1" noChangeArrowheads="1"/>
          </p:cNvPicPr>
          <p:nvPr/>
        </p:nvPicPr>
        <p:blipFill>
          <a:blip r:embed="rId2" cstate="print"/>
          <a:srcRect/>
          <a:stretch>
            <a:fillRect/>
          </a:stretch>
        </p:blipFill>
        <p:spPr bwMode="auto">
          <a:xfrm>
            <a:off x="0" y="980728"/>
            <a:ext cx="9144001" cy="4084545"/>
          </a:xfrm>
          <a:prstGeom prst="rect">
            <a:avLst/>
          </a:prstGeom>
          <a:noFill/>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pribnow box ile ilgili görsel sonucu"/>
          <p:cNvPicPr>
            <a:picLocks noChangeAspect="1" noChangeArrowheads="1"/>
          </p:cNvPicPr>
          <p:nvPr/>
        </p:nvPicPr>
        <p:blipFill>
          <a:blip r:embed="rId2" cstate="print"/>
          <a:srcRect/>
          <a:stretch>
            <a:fillRect/>
          </a:stretch>
        </p:blipFill>
        <p:spPr bwMode="auto">
          <a:xfrm>
            <a:off x="0" y="1988840"/>
            <a:ext cx="9144000" cy="2592288"/>
          </a:xfrm>
          <a:prstGeom prst="rect">
            <a:avLst/>
          </a:prstGeom>
          <a:noFill/>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760640"/>
          </a:xfrm>
        </p:spPr>
        <p:txBody>
          <a:bodyPr>
            <a:normAutofit fontScale="70000" lnSpcReduction="20000"/>
          </a:bodyPr>
          <a:lstStyle/>
          <a:p>
            <a:r>
              <a:rPr lang="tr-TR" dirty="0" err="1" smtClean="0"/>
              <a:t>Holoenzim</a:t>
            </a:r>
            <a:r>
              <a:rPr lang="tr-TR" dirty="0" smtClean="0"/>
              <a:t> (iş gören bütün yapı), </a:t>
            </a:r>
            <a:r>
              <a:rPr lang="tr-TR" dirty="0" err="1" smtClean="0"/>
              <a:t>promoter</a:t>
            </a:r>
            <a:r>
              <a:rPr lang="tr-TR" dirty="0" smtClean="0"/>
              <a:t> bölgesini tanıyıp yerleştikten sonra RNA </a:t>
            </a:r>
            <a:r>
              <a:rPr lang="tr-TR" dirty="0" err="1" smtClean="0"/>
              <a:t>polimeraz</a:t>
            </a:r>
            <a:r>
              <a:rPr lang="tr-TR" dirty="0" smtClean="0"/>
              <a:t> transkripsiyona başlar ve </a:t>
            </a:r>
            <a:r>
              <a:rPr lang="tr-TR" dirty="0" err="1" smtClean="0"/>
              <a:t>sigma</a:t>
            </a:r>
            <a:r>
              <a:rPr lang="tr-TR" dirty="0" smtClean="0"/>
              <a:t> alt birimi enzimden ayrılır. </a:t>
            </a:r>
          </a:p>
          <a:p>
            <a:endParaRPr lang="tr-TR" dirty="0" smtClean="0"/>
          </a:p>
          <a:p>
            <a:r>
              <a:rPr lang="tr-TR" dirty="0" err="1" smtClean="0"/>
              <a:t>Substrat</a:t>
            </a:r>
            <a:r>
              <a:rPr lang="tr-TR" dirty="0" smtClean="0"/>
              <a:t> olarak </a:t>
            </a:r>
            <a:r>
              <a:rPr lang="tr-TR" dirty="0" err="1" smtClean="0"/>
              <a:t>ribonükleozid</a:t>
            </a:r>
            <a:r>
              <a:rPr lang="tr-TR" dirty="0" smtClean="0"/>
              <a:t> </a:t>
            </a:r>
            <a:r>
              <a:rPr lang="tr-TR" dirty="0" err="1" smtClean="0"/>
              <a:t>trifosfatlar</a:t>
            </a:r>
            <a:r>
              <a:rPr lang="tr-TR" dirty="0" smtClean="0"/>
              <a:t> kullanılır.</a:t>
            </a:r>
          </a:p>
          <a:p>
            <a:endParaRPr lang="tr-TR" dirty="0" smtClean="0"/>
          </a:p>
          <a:p>
            <a:r>
              <a:rPr lang="tr-TR" b="1" dirty="0" smtClean="0"/>
              <a:t>RNA </a:t>
            </a:r>
            <a:r>
              <a:rPr lang="tr-TR" b="1" dirty="0" err="1" smtClean="0"/>
              <a:t>polimeraz</a:t>
            </a:r>
            <a:r>
              <a:rPr lang="tr-TR" b="1" dirty="0" smtClean="0"/>
              <a:t>, DNA </a:t>
            </a:r>
            <a:r>
              <a:rPr lang="tr-TR" b="1" dirty="0" err="1" smtClean="0"/>
              <a:t>polimeraz</a:t>
            </a:r>
            <a:r>
              <a:rPr lang="tr-TR" b="1" dirty="0" smtClean="0"/>
              <a:t> gibi bir </a:t>
            </a:r>
            <a:r>
              <a:rPr lang="tr-TR" b="1" dirty="0" err="1" smtClean="0"/>
              <a:t>primere</a:t>
            </a:r>
            <a:r>
              <a:rPr lang="tr-TR" b="1" dirty="0" smtClean="0"/>
              <a:t> gereksinim duymaz. Ayrıca, hata onarımı yapamaz.</a:t>
            </a:r>
          </a:p>
          <a:p>
            <a:endParaRPr lang="tr-TR" dirty="0" smtClean="0"/>
          </a:p>
          <a:p>
            <a:r>
              <a:rPr lang="tr-TR" dirty="0" smtClean="0"/>
              <a:t>Transkripsiyonun sonlanması </a:t>
            </a:r>
            <a:r>
              <a:rPr lang="el-GR" dirty="0" smtClean="0"/>
              <a:t>ρ</a:t>
            </a:r>
            <a:r>
              <a:rPr lang="tr-TR" dirty="0" smtClean="0"/>
              <a:t>-bağımlı (</a:t>
            </a:r>
            <a:r>
              <a:rPr lang="tr-TR" dirty="0" err="1" smtClean="0"/>
              <a:t>ro</a:t>
            </a:r>
            <a:r>
              <a:rPr lang="tr-TR" dirty="0" smtClean="0"/>
              <a:t>-bağımlı) veya </a:t>
            </a:r>
            <a:r>
              <a:rPr lang="el-GR" dirty="0" smtClean="0"/>
              <a:t>ρ</a:t>
            </a:r>
            <a:r>
              <a:rPr lang="tr-TR" dirty="0" smtClean="0"/>
              <a:t>-bağımsız olabilir.</a:t>
            </a:r>
          </a:p>
          <a:p>
            <a:endParaRPr lang="tr-TR" dirty="0" smtClean="0"/>
          </a:p>
          <a:p>
            <a:r>
              <a:rPr lang="tr-TR" dirty="0" err="1" smtClean="0"/>
              <a:t>Ro</a:t>
            </a:r>
            <a:r>
              <a:rPr lang="tr-TR" dirty="0" smtClean="0"/>
              <a:t>-bağımsız sonlanmada, RNA </a:t>
            </a:r>
            <a:r>
              <a:rPr lang="tr-TR" dirty="0" err="1" smtClean="0"/>
              <a:t>transkriptinde</a:t>
            </a:r>
            <a:r>
              <a:rPr lang="tr-TR" dirty="0" smtClean="0"/>
              <a:t> saç tokası (</a:t>
            </a:r>
            <a:r>
              <a:rPr lang="tr-TR" dirty="0" err="1" smtClean="0"/>
              <a:t>hairpin</a:t>
            </a:r>
            <a:r>
              <a:rPr lang="tr-TR" dirty="0" smtClean="0"/>
              <a:t>) şeklinde bir kıvrımın oluşması, RNA </a:t>
            </a:r>
            <a:r>
              <a:rPr lang="tr-TR" dirty="0" err="1" smtClean="0"/>
              <a:t>polimerazın</a:t>
            </a:r>
            <a:r>
              <a:rPr lang="tr-TR" dirty="0" smtClean="0"/>
              <a:t> ilerlemesini yavaşlatarak transkripsiyonun sonlanmasına katkıda bulunur.</a:t>
            </a:r>
            <a:endParaRPr lang="tr-T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Ökaryotik</a:t>
            </a:r>
            <a:r>
              <a:rPr lang="tr-TR" dirty="0" smtClean="0"/>
              <a:t> Genlerin Transkripsiyonu</a:t>
            </a:r>
            <a:endParaRPr lang="tr-TR" dirty="0"/>
          </a:p>
        </p:txBody>
      </p:sp>
      <p:sp>
        <p:nvSpPr>
          <p:cNvPr id="3" name="2 İçerik Yer Tutucusu"/>
          <p:cNvSpPr>
            <a:spLocks noGrp="1"/>
          </p:cNvSpPr>
          <p:nvPr>
            <p:ph idx="1"/>
          </p:nvPr>
        </p:nvSpPr>
        <p:spPr>
          <a:xfrm>
            <a:off x="457200" y="1600200"/>
            <a:ext cx="8229600" cy="4925144"/>
          </a:xfrm>
        </p:spPr>
        <p:txBody>
          <a:bodyPr>
            <a:normAutofit fontScale="92500" lnSpcReduction="20000"/>
          </a:bodyPr>
          <a:lstStyle/>
          <a:p>
            <a:r>
              <a:rPr lang="tr-TR" dirty="0" err="1" smtClean="0"/>
              <a:t>Ökaryotik</a:t>
            </a:r>
            <a:r>
              <a:rPr lang="tr-TR" dirty="0" smtClean="0"/>
              <a:t> genlerin transkripsiyon süreci, oldukça karmaşıktır.</a:t>
            </a:r>
          </a:p>
          <a:p>
            <a:endParaRPr lang="tr-TR" dirty="0" smtClean="0"/>
          </a:p>
          <a:p>
            <a:r>
              <a:rPr lang="tr-TR" dirty="0" smtClean="0"/>
              <a:t>Birçok transkripsiyon faktörü, </a:t>
            </a:r>
            <a:r>
              <a:rPr lang="tr-TR" dirty="0" err="1" smtClean="0"/>
              <a:t>promoter</a:t>
            </a:r>
            <a:r>
              <a:rPr lang="tr-TR" dirty="0" smtClean="0"/>
              <a:t> bölgede veya ona yakın yerlerdeki belli nükleotid dizelerine bağlanarak, RNA sentezinin başlamasında işlev görür. </a:t>
            </a:r>
          </a:p>
          <a:p>
            <a:endParaRPr lang="tr-TR" dirty="0" smtClean="0"/>
          </a:p>
          <a:p>
            <a:r>
              <a:rPr lang="tr-TR" dirty="0" smtClean="0"/>
              <a:t>Transkripsiyon faktörleri, özgün DNA dizelerine bağlandıkları gibi, ayrıca RNA </a:t>
            </a:r>
            <a:r>
              <a:rPr lang="tr-TR" dirty="0" err="1" smtClean="0"/>
              <a:t>polimeraza</a:t>
            </a:r>
            <a:r>
              <a:rPr lang="tr-TR" dirty="0" smtClean="0"/>
              <a:t> ve birbirlerine de bağlanabilir.</a:t>
            </a:r>
            <a:endParaRPr lang="tr-T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Ökaryotik</a:t>
            </a:r>
            <a:r>
              <a:rPr lang="tr-TR" dirty="0" smtClean="0"/>
              <a:t> RNA </a:t>
            </a:r>
            <a:r>
              <a:rPr lang="tr-TR" smtClean="0"/>
              <a:t>Polimerazlar</a:t>
            </a:r>
            <a:endParaRPr lang="tr-TR"/>
          </a:p>
        </p:txBody>
      </p:sp>
      <p:pic>
        <p:nvPicPr>
          <p:cNvPr id="38914" name="Picture 2" descr="eukaryotic rna polymerase ile ilgili görsel sonucu"/>
          <p:cNvPicPr>
            <a:picLocks noChangeAspect="1" noChangeArrowheads="1"/>
          </p:cNvPicPr>
          <p:nvPr/>
        </p:nvPicPr>
        <p:blipFill>
          <a:blip r:embed="rId2" cstate="print"/>
          <a:srcRect/>
          <a:stretch>
            <a:fillRect/>
          </a:stretch>
        </p:blipFill>
        <p:spPr bwMode="auto">
          <a:xfrm>
            <a:off x="-1" y="1700808"/>
            <a:ext cx="9146959" cy="3384376"/>
          </a:xfrm>
          <a:prstGeom prst="rect">
            <a:avLst/>
          </a:prstGeom>
          <a:noFill/>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smtClean="0"/>
              <a:t>RNA </a:t>
            </a:r>
            <a:r>
              <a:rPr lang="tr-TR" dirty="0" err="1" smtClean="0"/>
              <a:t>polimeraz</a:t>
            </a:r>
            <a:r>
              <a:rPr lang="tr-TR" dirty="0" smtClean="0"/>
              <a:t> II tarafından transkripsiyonu yapılan genlere Klas II genler denir. Bu genlerde, RNA </a:t>
            </a:r>
            <a:r>
              <a:rPr lang="tr-TR" dirty="0" err="1" smtClean="0"/>
              <a:t>polimeraz</a:t>
            </a:r>
            <a:r>
              <a:rPr lang="tr-TR" dirty="0" smtClean="0"/>
              <a:t> II tarafından tanınan </a:t>
            </a:r>
            <a:r>
              <a:rPr lang="tr-TR" dirty="0" err="1" smtClean="0"/>
              <a:t>Hogness</a:t>
            </a:r>
            <a:r>
              <a:rPr lang="tr-TR" dirty="0" smtClean="0"/>
              <a:t> kutusu (TATA kutusu) ve CAAT kutusu bulunur.</a:t>
            </a:r>
          </a:p>
          <a:p>
            <a:endParaRPr lang="tr-TR" dirty="0" smtClean="0"/>
          </a:p>
          <a:p>
            <a:r>
              <a:rPr lang="tr-TR" dirty="0" smtClean="0"/>
              <a:t>TATA (</a:t>
            </a:r>
            <a:r>
              <a:rPr lang="tr-TR" dirty="0" err="1" smtClean="0"/>
              <a:t>Hogness</a:t>
            </a:r>
            <a:r>
              <a:rPr lang="tr-TR" dirty="0" smtClean="0"/>
              <a:t>) kutusu, genellikle bir </a:t>
            </a:r>
            <a:r>
              <a:rPr lang="tr-TR" dirty="0" err="1" smtClean="0"/>
              <a:t>mRNA</a:t>
            </a:r>
            <a:r>
              <a:rPr lang="tr-TR" dirty="0" smtClean="0"/>
              <a:t> molekülünün transkripsiyon başlangıç bazından yaklaşık 25 baz önce yerleşmiştir; CAAT kutusunun başlangıç kısmından uzaklığı ise 70-80 baz civarındadır.</a:t>
            </a:r>
            <a:endParaRPr lang="tr-T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46786" name="Picture 2" descr="pribnow box ile ilgili görsel sonucu"/>
          <p:cNvPicPr>
            <a:picLocks noChangeAspect="1" noChangeArrowheads="1"/>
          </p:cNvPicPr>
          <p:nvPr/>
        </p:nvPicPr>
        <p:blipFill>
          <a:blip r:embed="rId2" cstate="print"/>
          <a:srcRect/>
          <a:stretch>
            <a:fillRect/>
          </a:stretch>
        </p:blipFill>
        <p:spPr bwMode="auto">
          <a:xfrm>
            <a:off x="251520" y="0"/>
            <a:ext cx="8640625" cy="6858000"/>
          </a:xfrm>
          <a:prstGeom prst="rect">
            <a:avLst/>
          </a:prstGeom>
          <a:noFill/>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RNA’nın </a:t>
            </a:r>
            <a:r>
              <a:rPr lang="tr-TR" dirty="0" err="1" smtClean="0"/>
              <a:t>Posttranskripsiyonel</a:t>
            </a:r>
            <a:r>
              <a:rPr lang="tr-TR" dirty="0" smtClean="0"/>
              <a:t> Modifikasyonu</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Transkripsiyon sonrası RNA’da meydana gelen değişimlere </a:t>
            </a:r>
            <a:r>
              <a:rPr lang="tr-TR" dirty="0" err="1" smtClean="0"/>
              <a:t>posttranskripsiyonel</a:t>
            </a:r>
            <a:r>
              <a:rPr lang="tr-TR" dirty="0" smtClean="0"/>
              <a:t> modifikasyon denir.</a:t>
            </a:r>
          </a:p>
          <a:p>
            <a:endParaRPr lang="tr-TR" dirty="0" smtClean="0"/>
          </a:p>
          <a:p>
            <a:r>
              <a:rPr lang="tr-TR" dirty="0" smtClean="0"/>
              <a:t>Hem </a:t>
            </a:r>
            <a:r>
              <a:rPr lang="tr-TR" dirty="0" err="1" smtClean="0"/>
              <a:t>prokaryotik</a:t>
            </a:r>
            <a:r>
              <a:rPr lang="tr-TR" dirty="0" smtClean="0"/>
              <a:t>, hem </a:t>
            </a:r>
            <a:r>
              <a:rPr lang="tr-TR" dirty="0" err="1" smtClean="0"/>
              <a:t>ökaryotik</a:t>
            </a:r>
            <a:r>
              <a:rPr lang="tr-TR" dirty="0" smtClean="0"/>
              <a:t> </a:t>
            </a:r>
            <a:r>
              <a:rPr lang="tr-TR" dirty="0" err="1" smtClean="0"/>
              <a:t>tRNA’lar</a:t>
            </a:r>
            <a:r>
              <a:rPr lang="tr-TR" dirty="0" smtClean="0"/>
              <a:t> ve </a:t>
            </a:r>
            <a:r>
              <a:rPr lang="tr-TR" dirty="0" err="1" smtClean="0"/>
              <a:t>rRNA’lar</a:t>
            </a:r>
            <a:r>
              <a:rPr lang="tr-TR" dirty="0" smtClean="0"/>
              <a:t> transkripsiyondan sonra değişime uğrar.</a:t>
            </a:r>
          </a:p>
          <a:p>
            <a:endParaRPr lang="tr-TR" dirty="0" smtClean="0"/>
          </a:p>
          <a:p>
            <a:r>
              <a:rPr lang="tr-TR" dirty="0" err="1" smtClean="0"/>
              <a:t>Prokaryotik</a:t>
            </a:r>
            <a:r>
              <a:rPr lang="tr-TR" dirty="0" smtClean="0"/>
              <a:t> </a:t>
            </a:r>
            <a:r>
              <a:rPr lang="tr-TR" dirty="0" err="1" smtClean="0"/>
              <a:t>mRNA’larda</a:t>
            </a:r>
            <a:r>
              <a:rPr lang="tr-TR" dirty="0" smtClean="0"/>
              <a:t> pek fazla değişim olmaz; ancak </a:t>
            </a:r>
            <a:r>
              <a:rPr lang="tr-TR" dirty="0" err="1" smtClean="0"/>
              <a:t>ökaryotik</a:t>
            </a:r>
            <a:r>
              <a:rPr lang="tr-TR" dirty="0" smtClean="0"/>
              <a:t> </a:t>
            </a:r>
            <a:r>
              <a:rPr lang="tr-TR" dirty="0" err="1" smtClean="0"/>
              <a:t>mRNA’lar</a:t>
            </a:r>
            <a:r>
              <a:rPr lang="tr-TR" dirty="0" smtClean="0"/>
              <a:t> transkripsiyondan sonra önemli ölçüde değişime uğramaktadır.</a:t>
            </a:r>
            <a:endParaRPr lang="tr-TR"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rRNA</a:t>
            </a:r>
            <a:endParaRPr lang="tr-TR" dirty="0"/>
          </a:p>
        </p:txBody>
      </p:sp>
      <p:sp>
        <p:nvSpPr>
          <p:cNvPr id="3" name="2 İçerik Yer Tutucusu"/>
          <p:cNvSpPr>
            <a:spLocks noGrp="1"/>
          </p:cNvSpPr>
          <p:nvPr>
            <p:ph idx="1"/>
          </p:nvPr>
        </p:nvSpPr>
        <p:spPr/>
        <p:txBody>
          <a:bodyPr/>
          <a:lstStyle/>
          <a:p>
            <a:r>
              <a:rPr lang="tr-TR" dirty="0" err="1" smtClean="0"/>
              <a:t>Prokaryotların</a:t>
            </a:r>
            <a:r>
              <a:rPr lang="tr-TR" dirty="0" smtClean="0"/>
              <a:t> 23S, 16S ve 5S’lik </a:t>
            </a:r>
            <a:r>
              <a:rPr lang="tr-TR" dirty="0" err="1" smtClean="0"/>
              <a:t>rRNA’ları</a:t>
            </a:r>
            <a:r>
              <a:rPr lang="tr-TR" dirty="0" smtClean="0"/>
              <a:t> ile, </a:t>
            </a:r>
            <a:r>
              <a:rPr lang="tr-TR" dirty="0" err="1" smtClean="0"/>
              <a:t>ökaryotların</a:t>
            </a:r>
            <a:r>
              <a:rPr lang="tr-TR" dirty="0" smtClean="0"/>
              <a:t> 28S, 18S ve 5.8S’lik </a:t>
            </a:r>
            <a:r>
              <a:rPr lang="tr-TR" dirty="0" err="1" smtClean="0"/>
              <a:t>rRNA’ları</a:t>
            </a:r>
            <a:r>
              <a:rPr lang="tr-TR" dirty="0" smtClean="0"/>
              <a:t> </a:t>
            </a:r>
            <a:r>
              <a:rPr lang="tr-TR" b="1" dirty="0" smtClean="0"/>
              <a:t>tek bir öncül RNA’dan oluşur. </a:t>
            </a:r>
          </a:p>
          <a:p>
            <a:endParaRPr lang="tr-TR" dirty="0" smtClean="0"/>
          </a:p>
          <a:p>
            <a:r>
              <a:rPr lang="tr-TR" b="1" dirty="0" err="1" smtClean="0"/>
              <a:t>Ökaryotik</a:t>
            </a:r>
            <a:r>
              <a:rPr lang="tr-TR" b="1" dirty="0" smtClean="0"/>
              <a:t> 5S </a:t>
            </a:r>
            <a:r>
              <a:rPr lang="tr-TR" b="1" dirty="0" err="1" smtClean="0"/>
              <a:t>rRNA</a:t>
            </a:r>
            <a:r>
              <a:rPr lang="tr-TR" b="1" dirty="0" smtClean="0"/>
              <a:t> ise, RNA </a:t>
            </a:r>
            <a:r>
              <a:rPr lang="tr-TR" b="1" dirty="0" err="1" smtClean="0"/>
              <a:t>polimeraz</a:t>
            </a:r>
            <a:r>
              <a:rPr lang="tr-TR" b="1" dirty="0" smtClean="0"/>
              <a:t> III tarafından ayrıca sentezlenir</a:t>
            </a:r>
            <a:r>
              <a:rPr lang="tr-TR" dirty="0" smtClean="0"/>
              <a:t>.</a:t>
            </a:r>
            <a:endParaRPr lang="tr-T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ribosomal rna transcription ile ilgili görsel sonucu"/>
          <p:cNvPicPr>
            <a:picLocks noChangeAspect="1" noChangeArrowheads="1"/>
          </p:cNvPicPr>
          <p:nvPr/>
        </p:nvPicPr>
        <p:blipFill>
          <a:blip r:embed="rId2" cstate="print"/>
          <a:srcRect/>
          <a:stretch>
            <a:fillRect/>
          </a:stretch>
        </p:blipFill>
        <p:spPr bwMode="auto">
          <a:xfrm>
            <a:off x="755576" y="0"/>
            <a:ext cx="8070849"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792088"/>
          </a:xfrm>
        </p:spPr>
        <p:txBody>
          <a:bodyPr>
            <a:normAutofit fontScale="90000"/>
          </a:bodyPr>
          <a:lstStyle/>
          <a:p>
            <a:r>
              <a:rPr lang="tr-TR" dirty="0" err="1" smtClean="0"/>
              <a:t>Ribo</a:t>
            </a:r>
            <a:r>
              <a:rPr lang="tr-TR" dirty="0" smtClean="0"/>
              <a:t>-</a:t>
            </a:r>
            <a:r>
              <a:rPr lang="tr-TR" dirty="0" err="1" smtClean="0"/>
              <a:t>nükleozidler</a:t>
            </a:r>
            <a:r>
              <a:rPr lang="tr-TR" dirty="0" smtClean="0"/>
              <a:t> </a:t>
            </a:r>
            <a:r>
              <a:rPr lang="tr-TR" b="1" dirty="0" smtClean="0"/>
              <a:t>(Şekiller ÖNEMLİ)</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323528" y="1124744"/>
            <a:ext cx="2466975" cy="30575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60032" y="1268760"/>
            <a:ext cx="2228850" cy="30765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804248" y="3933056"/>
            <a:ext cx="2088232" cy="2713057"/>
          </a:xfrm>
          <a:prstGeom prst="rect">
            <a:avLst/>
          </a:prstGeom>
          <a:noFill/>
          <a:ln w="9525">
            <a:noFill/>
            <a:miter lim="800000"/>
            <a:headEnd/>
            <a:tailEnd/>
          </a:ln>
        </p:spPr>
      </p:pic>
      <p:pic>
        <p:nvPicPr>
          <p:cNvPr id="1030" name="Picture 6" descr="guanosine ile ilgili görsel sonucu"/>
          <p:cNvPicPr>
            <a:picLocks noChangeAspect="1" noChangeArrowheads="1"/>
          </p:cNvPicPr>
          <p:nvPr/>
        </p:nvPicPr>
        <p:blipFill>
          <a:blip r:embed="rId5" cstate="print"/>
          <a:srcRect/>
          <a:stretch>
            <a:fillRect/>
          </a:stretch>
        </p:blipFill>
        <p:spPr bwMode="auto">
          <a:xfrm>
            <a:off x="1763688" y="4149080"/>
            <a:ext cx="3239846" cy="2415159"/>
          </a:xfrm>
          <a:prstGeom prst="rect">
            <a:avLst/>
          </a:prstGeom>
          <a:noFill/>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tRNA</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Prokaryotik</a:t>
            </a:r>
            <a:r>
              <a:rPr lang="tr-TR" dirty="0" smtClean="0"/>
              <a:t> ve </a:t>
            </a:r>
            <a:r>
              <a:rPr lang="tr-TR" dirty="0" err="1" smtClean="0"/>
              <a:t>ökaryotik</a:t>
            </a:r>
            <a:r>
              <a:rPr lang="tr-TR" dirty="0" smtClean="0"/>
              <a:t> </a:t>
            </a:r>
            <a:r>
              <a:rPr lang="tr-TR" dirty="0" err="1" smtClean="0"/>
              <a:t>tRNA’lar</a:t>
            </a:r>
            <a:r>
              <a:rPr lang="tr-TR" dirty="0" smtClean="0"/>
              <a:t> uzun öncül moleküllerden köken alır. Bu öncüller, belli yerlerden parçalanarak, küçük </a:t>
            </a:r>
            <a:r>
              <a:rPr lang="tr-TR" dirty="0" err="1" smtClean="0"/>
              <a:t>tRNA’lara</a:t>
            </a:r>
            <a:r>
              <a:rPr lang="tr-TR" dirty="0" smtClean="0"/>
              <a:t> ayrışır.</a:t>
            </a:r>
          </a:p>
          <a:p>
            <a:endParaRPr lang="tr-TR" dirty="0" smtClean="0"/>
          </a:p>
          <a:p>
            <a:r>
              <a:rPr lang="tr-TR" dirty="0" err="1" smtClean="0"/>
              <a:t>tRNA’da</a:t>
            </a:r>
            <a:r>
              <a:rPr lang="tr-TR" dirty="0" smtClean="0"/>
              <a:t> meydana gelen önemli bir modifikasyon; </a:t>
            </a:r>
            <a:r>
              <a:rPr lang="tr-TR" b="1" dirty="0" smtClean="0"/>
              <a:t>3’-ucuna bir CCA dizesinin eklenmesi</a:t>
            </a:r>
            <a:r>
              <a:rPr lang="tr-TR" dirty="0" smtClean="0"/>
              <a:t>dir.</a:t>
            </a:r>
          </a:p>
          <a:p>
            <a:endParaRPr lang="tr-TR" dirty="0" smtClean="0"/>
          </a:p>
          <a:p>
            <a:r>
              <a:rPr lang="tr-TR" dirty="0" smtClean="0"/>
              <a:t>Ayrıca, </a:t>
            </a:r>
            <a:r>
              <a:rPr lang="tr-TR" dirty="0" err="1" smtClean="0"/>
              <a:t>tRNA’yı</a:t>
            </a:r>
            <a:r>
              <a:rPr lang="tr-TR" dirty="0" smtClean="0"/>
              <a:t> oluşturan bazların pek çoğu </a:t>
            </a:r>
            <a:r>
              <a:rPr lang="tr-TR" dirty="0" err="1" smtClean="0"/>
              <a:t>modifiye</a:t>
            </a:r>
            <a:r>
              <a:rPr lang="tr-TR" dirty="0" smtClean="0"/>
              <a:t> olarak </a:t>
            </a:r>
            <a:r>
              <a:rPr lang="tr-TR" b="1" dirty="0" smtClean="0"/>
              <a:t>anormal bazlar</a:t>
            </a:r>
            <a:r>
              <a:rPr lang="tr-TR" dirty="0" smtClean="0"/>
              <a:t>a dönüşür.</a:t>
            </a:r>
            <a:endParaRPr lang="tr-T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49858" name="Picture 2" descr="http://i18.servimg.com/u/f18/17/30/76/23/21_15_10.png"/>
          <p:cNvPicPr>
            <a:picLocks noChangeAspect="1" noChangeArrowheads="1"/>
          </p:cNvPicPr>
          <p:nvPr/>
        </p:nvPicPr>
        <p:blipFill>
          <a:blip r:embed="rId2" cstate="print"/>
          <a:srcRect/>
          <a:stretch>
            <a:fillRect/>
          </a:stretch>
        </p:blipFill>
        <p:spPr bwMode="auto">
          <a:xfrm>
            <a:off x="-1" y="0"/>
            <a:ext cx="9181767" cy="6858000"/>
          </a:xfrm>
          <a:prstGeom prst="rect">
            <a:avLst/>
          </a:prstGeom>
          <a:noFill/>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mRNA</a:t>
            </a:r>
            <a:r>
              <a:rPr lang="tr-TR" dirty="0" smtClean="0"/>
              <a:t> </a:t>
            </a:r>
            <a:r>
              <a:rPr lang="tr-TR" b="1" dirty="0" smtClean="0"/>
              <a:t>(ÖNEMLİ)</a:t>
            </a:r>
            <a:endParaRPr lang="tr-TR" b="1" dirty="0"/>
          </a:p>
        </p:txBody>
      </p:sp>
      <p:sp>
        <p:nvSpPr>
          <p:cNvPr id="3" name="2 İçerik Yer Tutucusu"/>
          <p:cNvSpPr>
            <a:spLocks noGrp="1"/>
          </p:cNvSpPr>
          <p:nvPr>
            <p:ph idx="1"/>
          </p:nvPr>
        </p:nvSpPr>
        <p:spPr/>
        <p:txBody>
          <a:bodyPr>
            <a:normAutofit lnSpcReduction="10000"/>
          </a:bodyPr>
          <a:lstStyle/>
          <a:p>
            <a:r>
              <a:rPr lang="tr-TR" dirty="0" err="1" smtClean="0"/>
              <a:t>Ökaryotik</a:t>
            </a:r>
            <a:r>
              <a:rPr lang="tr-TR" dirty="0" smtClean="0"/>
              <a:t> </a:t>
            </a:r>
            <a:r>
              <a:rPr lang="tr-TR" dirty="0" err="1" smtClean="0"/>
              <a:t>mRNA</a:t>
            </a:r>
            <a:r>
              <a:rPr lang="tr-TR" dirty="0" smtClean="0"/>
              <a:t> sentezlendikten sonra önemli modifikasyonlara uğrar:</a:t>
            </a:r>
          </a:p>
          <a:p>
            <a:pPr lvl="1"/>
            <a:r>
              <a:rPr lang="tr-TR" dirty="0" smtClean="0"/>
              <a:t>5’-uca şapka takılması (5’-</a:t>
            </a:r>
            <a:r>
              <a:rPr lang="tr-TR" dirty="0" err="1" smtClean="0"/>
              <a:t>cap</a:t>
            </a:r>
            <a:r>
              <a:rPr lang="tr-TR" dirty="0" smtClean="0"/>
              <a:t>)</a:t>
            </a:r>
          </a:p>
          <a:p>
            <a:endParaRPr lang="tr-TR" dirty="0" smtClean="0"/>
          </a:p>
          <a:p>
            <a:pPr lvl="1"/>
            <a:r>
              <a:rPr lang="tr-TR" dirty="0" smtClean="0"/>
              <a:t>3’ ucun </a:t>
            </a:r>
            <a:r>
              <a:rPr lang="tr-TR" dirty="0" err="1" smtClean="0"/>
              <a:t>adenin</a:t>
            </a:r>
            <a:r>
              <a:rPr lang="tr-TR" dirty="0" smtClean="0"/>
              <a:t> nükleotidleri ile uzatılması (</a:t>
            </a:r>
            <a:r>
              <a:rPr lang="tr-TR" dirty="0" err="1" smtClean="0"/>
              <a:t>Poli</a:t>
            </a:r>
            <a:r>
              <a:rPr lang="tr-TR" dirty="0" smtClean="0"/>
              <a:t>-A kuyruk)</a:t>
            </a:r>
          </a:p>
          <a:p>
            <a:endParaRPr lang="tr-TR" dirty="0" smtClean="0"/>
          </a:p>
          <a:p>
            <a:pPr lvl="1"/>
            <a:r>
              <a:rPr lang="tr-TR" dirty="0" err="1" smtClean="0"/>
              <a:t>İntronların</a:t>
            </a:r>
            <a:r>
              <a:rPr lang="tr-TR" dirty="0" smtClean="0"/>
              <a:t> uzaklaştırılması ve </a:t>
            </a:r>
            <a:r>
              <a:rPr lang="tr-TR" dirty="0" err="1" smtClean="0"/>
              <a:t>eksonların</a:t>
            </a:r>
            <a:r>
              <a:rPr lang="tr-TR" dirty="0" smtClean="0"/>
              <a:t> birleştirilmesi (</a:t>
            </a:r>
            <a:r>
              <a:rPr lang="tr-TR" dirty="0" err="1" smtClean="0"/>
              <a:t>splicing</a:t>
            </a:r>
            <a:r>
              <a:rPr lang="tr-TR" dirty="0" smtClean="0"/>
              <a:t>)</a:t>
            </a:r>
            <a:endParaRPr lang="tr-TR"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a:t>
            </a:r>
            <a:r>
              <a:rPr lang="tr-TR" dirty="0" err="1" smtClean="0"/>
              <a:t>cap</a:t>
            </a:r>
            <a:r>
              <a:rPr lang="tr-TR" dirty="0" smtClean="0"/>
              <a:t> (5’-şapka)</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Nükleer bir enzim olan </a:t>
            </a:r>
            <a:r>
              <a:rPr lang="tr-TR" dirty="0" err="1" smtClean="0"/>
              <a:t>guanilil</a:t>
            </a:r>
            <a:r>
              <a:rPr lang="tr-TR" dirty="0" smtClean="0"/>
              <a:t> </a:t>
            </a:r>
            <a:r>
              <a:rPr lang="tr-TR" dirty="0" err="1" smtClean="0"/>
              <a:t>transferaz</a:t>
            </a:r>
            <a:r>
              <a:rPr lang="tr-TR" dirty="0" smtClean="0"/>
              <a:t>, </a:t>
            </a:r>
            <a:r>
              <a:rPr lang="tr-TR" b="1" dirty="0" err="1" smtClean="0"/>
              <a:t>mRNA’nın</a:t>
            </a:r>
            <a:r>
              <a:rPr lang="tr-TR" b="1" dirty="0" smtClean="0"/>
              <a:t> 5’-ucuna 5’-5’ </a:t>
            </a:r>
            <a:r>
              <a:rPr lang="tr-TR" b="1" dirty="0" err="1" smtClean="0"/>
              <a:t>trifosfat</a:t>
            </a:r>
            <a:r>
              <a:rPr lang="tr-TR" b="1" dirty="0" smtClean="0"/>
              <a:t> bağıyla </a:t>
            </a:r>
            <a:r>
              <a:rPr lang="tr-TR" b="1" dirty="0" err="1" smtClean="0"/>
              <a:t>guanozin</a:t>
            </a:r>
            <a:r>
              <a:rPr lang="tr-TR" b="1" dirty="0" smtClean="0"/>
              <a:t> </a:t>
            </a:r>
            <a:r>
              <a:rPr lang="tr-TR" dirty="0" smtClean="0"/>
              <a:t>ekler.</a:t>
            </a:r>
          </a:p>
          <a:p>
            <a:endParaRPr lang="tr-TR" dirty="0" smtClean="0"/>
          </a:p>
          <a:p>
            <a:r>
              <a:rPr lang="tr-TR" dirty="0" smtClean="0"/>
              <a:t>Daha sonra sitoplazmada </a:t>
            </a:r>
            <a:r>
              <a:rPr lang="tr-TR" dirty="0" err="1" smtClean="0"/>
              <a:t>guanilil</a:t>
            </a:r>
            <a:r>
              <a:rPr lang="tr-TR" dirty="0" smtClean="0"/>
              <a:t>-7-metil </a:t>
            </a:r>
            <a:r>
              <a:rPr lang="tr-TR" dirty="0" err="1" smtClean="0"/>
              <a:t>transferaz</a:t>
            </a:r>
            <a:r>
              <a:rPr lang="tr-TR" dirty="0" smtClean="0"/>
              <a:t> enzimi ile </a:t>
            </a:r>
            <a:r>
              <a:rPr lang="tr-TR" b="1" dirty="0" err="1" smtClean="0"/>
              <a:t>metilasyon</a:t>
            </a:r>
            <a:r>
              <a:rPr lang="tr-TR" dirty="0" err="1" smtClean="0"/>
              <a:t>a</a:t>
            </a:r>
            <a:r>
              <a:rPr lang="tr-TR" dirty="0" smtClean="0"/>
              <a:t> uğrar.</a:t>
            </a:r>
          </a:p>
          <a:p>
            <a:endParaRPr lang="tr-TR" dirty="0" smtClean="0"/>
          </a:p>
          <a:p>
            <a:r>
              <a:rPr lang="tr-TR" dirty="0" smtClean="0"/>
              <a:t>5’-</a:t>
            </a:r>
            <a:r>
              <a:rPr lang="tr-TR" dirty="0" err="1" smtClean="0"/>
              <a:t>cap</a:t>
            </a:r>
            <a:r>
              <a:rPr lang="tr-TR" dirty="0" smtClean="0"/>
              <a:t>, </a:t>
            </a:r>
            <a:r>
              <a:rPr lang="tr-TR" dirty="0" err="1" smtClean="0"/>
              <a:t>mRNA’yı</a:t>
            </a:r>
            <a:r>
              <a:rPr lang="tr-TR" dirty="0" smtClean="0"/>
              <a:t> parçalanmaktan korur ve ayrıca </a:t>
            </a:r>
            <a:r>
              <a:rPr lang="tr-TR" dirty="0" err="1" smtClean="0"/>
              <a:t>translasyon</a:t>
            </a:r>
            <a:r>
              <a:rPr lang="tr-TR" dirty="0" smtClean="0"/>
              <a:t> işleminin başlamasında da görev alır.</a:t>
            </a:r>
            <a:endParaRPr lang="tr-T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51906" name="Picture 2" descr="5' capping ile ilgili görsel sonucu"/>
          <p:cNvPicPr>
            <a:picLocks noChangeAspect="1" noChangeArrowheads="1"/>
          </p:cNvPicPr>
          <p:nvPr/>
        </p:nvPicPr>
        <p:blipFill>
          <a:blip r:embed="rId2" cstate="print"/>
          <a:srcRect/>
          <a:stretch>
            <a:fillRect/>
          </a:stretch>
        </p:blipFill>
        <p:spPr bwMode="auto">
          <a:xfrm>
            <a:off x="683568" y="-40824"/>
            <a:ext cx="7884368" cy="6898824"/>
          </a:xfrm>
          <a:prstGeom prst="rect">
            <a:avLst/>
          </a:prstGeom>
          <a:noFill/>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Poli</a:t>
            </a:r>
            <a:r>
              <a:rPr lang="tr-TR" dirty="0" smtClean="0"/>
              <a:t>-A Kuyruk</a:t>
            </a:r>
            <a:endParaRPr lang="tr-TR" dirty="0"/>
          </a:p>
        </p:txBody>
      </p:sp>
      <p:sp>
        <p:nvSpPr>
          <p:cNvPr id="3" name="2 İçerik Yer Tutucusu"/>
          <p:cNvSpPr>
            <a:spLocks noGrp="1"/>
          </p:cNvSpPr>
          <p:nvPr>
            <p:ph idx="1"/>
          </p:nvPr>
        </p:nvSpPr>
        <p:spPr/>
        <p:txBody>
          <a:bodyPr>
            <a:normAutofit lnSpcReduction="10000"/>
          </a:bodyPr>
          <a:lstStyle/>
          <a:p>
            <a:r>
              <a:rPr lang="tr-TR" dirty="0" smtClean="0"/>
              <a:t>Nükleer bir enzim olan </a:t>
            </a:r>
            <a:r>
              <a:rPr lang="tr-TR" dirty="0" err="1" smtClean="0"/>
              <a:t>poli</a:t>
            </a:r>
            <a:r>
              <a:rPr lang="tr-TR" dirty="0" smtClean="0"/>
              <a:t>-A </a:t>
            </a:r>
            <a:r>
              <a:rPr lang="tr-TR" dirty="0" err="1" smtClean="0"/>
              <a:t>polimeraz</a:t>
            </a:r>
            <a:r>
              <a:rPr lang="tr-TR" dirty="0" smtClean="0"/>
              <a:t>, </a:t>
            </a:r>
            <a:r>
              <a:rPr lang="tr-TR" dirty="0" err="1" smtClean="0"/>
              <a:t>mRNA’nın</a:t>
            </a:r>
            <a:r>
              <a:rPr lang="tr-TR" dirty="0" smtClean="0"/>
              <a:t> 3’-ucuna 40-250 tane </a:t>
            </a:r>
            <a:r>
              <a:rPr lang="tr-TR" dirty="0" err="1" smtClean="0"/>
              <a:t>adenin</a:t>
            </a:r>
            <a:r>
              <a:rPr lang="tr-TR" dirty="0" smtClean="0"/>
              <a:t> nükleotidi ekler.</a:t>
            </a:r>
          </a:p>
          <a:p>
            <a:endParaRPr lang="tr-TR" dirty="0" smtClean="0"/>
          </a:p>
          <a:p>
            <a:r>
              <a:rPr lang="tr-TR" dirty="0" err="1" smtClean="0"/>
              <a:t>Poli</a:t>
            </a:r>
            <a:r>
              <a:rPr lang="tr-TR" dirty="0" smtClean="0"/>
              <a:t>-A kuyruk, </a:t>
            </a:r>
            <a:r>
              <a:rPr lang="tr-TR" dirty="0" err="1" smtClean="0"/>
              <a:t>mRNA’yı</a:t>
            </a:r>
            <a:r>
              <a:rPr lang="tr-TR" dirty="0" smtClean="0"/>
              <a:t> parçalanmaktan korur.</a:t>
            </a:r>
          </a:p>
          <a:p>
            <a:endParaRPr lang="tr-TR" dirty="0" smtClean="0"/>
          </a:p>
          <a:p>
            <a:r>
              <a:rPr lang="tr-TR" dirty="0" err="1" smtClean="0"/>
              <a:t>mRNA’nın</a:t>
            </a:r>
            <a:r>
              <a:rPr lang="tr-TR" dirty="0" smtClean="0"/>
              <a:t> </a:t>
            </a:r>
            <a:r>
              <a:rPr lang="tr-TR" dirty="0" err="1" smtClean="0"/>
              <a:t>nükleustan</a:t>
            </a:r>
            <a:r>
              <a:rPr lang="tr-TR" dirty="0" smtClean="0"/>
              <a:t> çıkışını kolaylaştırır.</a:t>
            </a:r>
            <a:endParaRPr lang="tr-TR"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54978" name="Picture 2" descr="poly-A polymerase ile ilgili görsel sonucu"/>
          <p:cNvPicPr>
            <a:picLocks noChangeAspect="1" noChangeArrowheads="1"/>
          </p:cNvPicPr>
          <p:nvPr/>
        </p:nvPicPr>
        <p:blipFill>
          <a:blip r:embed="rId2" cstate="print"/>
          <a:srcRect/>
          <a:stretch>
            <a:fillRect/>
          </a:stretch>
        </p:blipFill>
        <p:spPr bwMode="auto">
          <a:xfrm>
            <a:off x="251520" y="0"/>
            <a:ext cx="8699500" cy="6858000"/>
          </a:xfrm>
          <a:prstGeom prst="rect">
            <a:avLst/>
          </a:prstGeom>
          <a:noFill/>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İntronların</a:t>
            </a:r>
            <a:r>
              <a:rPr lang="tr-TR" dirty="0" smtClean="0"/>
              <a:t> Uzaklaştırılması</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Öncü </a:t>
            </a:r>
            <a:r>
              <a:rPr lang="tr-TR" dirty="0" err="1" smtClean="0"/>
              <a:t>mRNA’da</a:t>
            </a:r>
            <a:r>
              <a:rPr lang="tr-TR" dirty="0" smtClean="0"/>
              <a:t> protein kodlayan (</a:t>
            </a:r>
            <a:r>
              <a:rPr lang="tr-TR" dirty="0" err="1" smtClean="0"/>
              <a:t>ekson</a:t>
            </a:r>
            <a:r>
              <a:rPr lang="tr-TR" dirty="0" smtClean="0"/>
              <a:t>) ve protein kodlamayan (</a:t>
            </a:r>
            <a:r>
              <a:rPr lang="tr-TR" dirty="0" err="1" smtClean="0"/>
              <a:t>intron</a:t>
            </a:r>
            <a:r>
              <a:rPr lang="tr-TR" dirty="0" smtClean="0"/>
              <a:t>) kısımlar vardır.</a:t>
            </a:r>
          </a:p>
          <a:p>
            <a:endParaRPr lang="tr-TR" dirty="0" smtClean="0"/>
          </a:p>
          <a:p>
            <a:r>
              <a:rPr lang="tr-TR" dirty="0" err="1" smtClean="0"/>
              <a:t>Primer</a:t>
            </a:r>
            <a:r>
              <a:rPr lang="tr-TR" dirty="0" smtClean="0"/>
              <a:t> </a:t>
            </a:r>
            <a:r>
              <a:rPr lang="tr-TR" dirty="0" err="1" smtClean="0"/>
              <a:t>transkriptten</a:t>
            </a:r>
            <a:r>
              <a:rPr lang="tr-TR" dirty="0" smtClean="0"/>
              <a:t> </a:t>
            </a:r>
            <a:r>
              <a:rPr lang="tr-TR" dirty="0" err="1" smtClean="0"/>
              <a:t>intron</a:t>
            </a:r>
            <a:r>
              <a:rPr lang="tr-TR" dirty="0" smtClean="0"/>
              <a:t> kısımları çıkarılır ve ardından </a:t>
            </a:r>
            <a:r>
              <a:rPr lang="tr-TR" dirty="0" err="1" smtClean="0"/>
              <a:t>eksonlar</a:t>
            </a:r>
            <a:r>
              <a:rPr lang="tr-TR" dirty="0" smtClean="0"/>
              <a:t> birleştirilir. </a:t>
            </a:r>
          </a:p>
          <a:p>
            <a:endParaRPr lang="tr-TR" dirty="0" smtClean="0"/>
          </a:p>
          <a:p>
            <a:r>
              <a:rPr lang="tr-TR" dirty="0" err="1" smtClean="0"/>
              <a:t>İntronlar</a:t>
            </a:r>
            <a:r>
              <a:rPr lang="tr-TR" dirty="0" smtClean="0"/>
              <a:t>, alternatif </a:t>
            </a:r>
            <a:r>
              <a:rPr lang="tr-TR" dirty="0" err="1" smtClean="0"/>
              <a:t>splicing’lerin</a:t>
            </a:r>
            <a:r>
              <a:rPr lang="tr-TR" dirty="0" smtClean="0"/>
              <a:t> (birleştirme) yapılabilmesi, transkripsiyon işleminin başlaması ve sonlanması ve transkripsiyon işleminin süresinin belirlenmesi gibi birtakım işlevlere sahiptir.</a:t>
            </a:r>
            <a:endParaRPr lang="tr-TR"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61122" name="Picture 2" descr="intron mrna ile ilgili görsel sonucu"/>
          <p:cNvPicPr>
            <a:picLocks noChangeAspect="1" noChangeArrowheads="1"/>
          </p:cNvPicPr>
          <p:nvPr/>
        </p:nvPicPr>
        <p:blipFill>
          <a:blip r:embed="rId2" cstate="print"/>
          <a:srcRect/>
          <a:stretch>
            <a:fillRect/>
          </a:stretch>
        </p:blipFill>
        <p:spPr bwMode="auto">
          <a:xfrm>
            <a:off x="40522" y="476672"/>
            <a:ext cx="9103478" cy="5733256"/>
          </a:xfrm>
          <a:prstGeom prst="rect">
            <a:avLst/>
          </a:prstGeom>
          <a:noFill/>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ternative splicing ile ilgili görsel sonucu"/>
          <p:cNvPicPr>
            <a:picLocks noChangeAspect="1" noChangeArrowheads="1"/>
          </p:cNvPicPr>
          <p:nvPr/>
        </p:nvPicPr>
        <p:blipFill>
          <a:blip r:embed="rId2" cstate="print"/>
          <a:srcRect/>
          <a:stretch>
            <a:fillRect/>
          </a:stretch>
        </p:blipFill>
        <p:spPr bwMode="auto">
          <a:xfrm>
            <a:off x="0" y="620688"/>
            <a:ext cx="9144000" cy="52312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Baz halkalarını oluşturan atomlar </a:t>
            </a:r>
            <a:r>
              <a:rPr lang="tr-TR" dirty="0" err="1" smtClean="0"/>
              <a:t>pirimidinlerde</a:t>
            </a:r>
            <a:r>
              <a:rPr lang="tr-TR" dirty="0" smtClean="0"/>
              <a:t> 1’den 6’ya kadar; pürinlerde 1’den 9’a kadar numaralandırılmıştır.</a:t>
            </a:r>
          </a:p>
          <a:p>
            <a:endParaRPr lang="tr-TR" dirty="0" smtClean="0"/>
          </a:p>
          <a:p>
            <a:r>
              <a:rPr lang="tr-TR" dirty="0" err="1" smtClean="0"/>
              <a:t>Pentozdaki</a:t>
            </a:r>
            <a:r>
              <a:rPr lang="tr-TR" dirty="0" smtClean="0"/>
              <a:t> karbonlar ise, 1’den 5’e kadar numaralandırılmıştır. </a:t>
            </a:r>
          </a:p>
          <a:p>
            <a:endParaRPr lang="tr-TR" dirty="0" smtClean="0"/>
          </a:p>
          <a:p>
            <a:r>
              <a:rPr lang="tr-TR" dirty="0" smtClean="0"/>
              <a:t>Bir </a:t>
            </a:r>
            <a:r>
              <a:rPr lang="tr-TR" dirty="0" err="1" smtClean="0"/>
              <a:t>nükleozidde</a:t>
            </a:r>
            <a:r>
              <a:rPr lang="tr-TR" dirty="0" smtClean="0"/>
              <a:t> bazdaki ve </a:t>
            </a:r>
            <a:r>
              <a:rPr lang="tr-TR" dirty="0" err="1" smtClean="0"/>
              <a:t>pentozdaki</a:t>
            </a:r>
            <a:r>
              <a:rPr lang="tr-TR" dirty="0" smtClean="0"/>
              <a:t> atomların numaralarının karışmaması için, </a:t>
            </a:r>
            <a:r>
              <a:rPr lang="tr-TR" dirty="0" err="1" smtClean="0"/>
              <a:t>pentozdaki</a:t>
            </a:r>
            <a:r>
              <a:rPr lang="tr-TR" dirty="0" smtClean="0"/>
              <a:t> numaraların üzerine üs (‘) işareti konur.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8640"/>
            <a:ext cx="8229600" cy="1080120"/>
          </a:xfrm>
        </p:spPr>
        <p:txBody>
          <a:bodyPr>
            <a:normAutofit/>
          </a:bodyPr>
          <a:lstStyle/>
          <a:p>
            <a:r>
              <a:rPr lang="tr-TR" dirty="0" smtClean="0"/>
              <a:t>Nükleotid = </a:t>
            </a:r>
            <a:r>
              <a:rPr lang="tr-TR" dirty="0" err="1" smtClean="0"/>
              <a:t>Nükleozid</a:t>
            </a:r>
            <a:r>
              <a:rPr lang="tr-TR" dirty="0" smtClean="0"/>
              <a:t> + Fosfat Grubu</a:t>
            </a:r>
          </a:p>
        </p:txBody>
      </p:sp>
      <p:pic>
        <p:nvPicPr>
          <p:cNvPr id="19457" name="Picture 1"/>
          <p:cNvPicPr>
            <a:picLocks noChangeAspect="1" noChangeArrowheads="1"/>
          </p:cNvPicPr>
          <p:nvPr/>
        </p:nvPicPr>
        <p:blipFill>
          <a:blip r:embed="rId2" cstate="print"/>
          <a:srcRect/>
          <a:stretch>
            <a:fillRect/>
          </a:stretch>
        </p:blipFill>
        <p:spPr bwMode="auto">
          <a:xfrm>
            <a:off x="23813" y="1209675"/>
            <a:ext cx="9096375" cy="44386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(ÖNEMLİ)</a:t>
            </a:r>
            <a:endParaRPr lang="tr-TR" b="1" dirty="0"/>
          </a:p>
        </p:txBody>
      </p:sp>
      <p:sp>
        <p:nvSpPr>
          <p:cNvPr id="3" name="2 İçerik Yer Tutucusu"/>
          <p:cNvSpPr>
            <a:spLocks noGrp="1"/>
          </p:cNvSpPr>
          <p:nvPr>
            <p:ph idx="1"/>
          </p:nvPr>
        </p:nvSpPr>
        <p:spPr/>
        <p:txBody>
          <a:bodyPr/>
          <a:lstStyle/>
          <a:p>
            <a:endParaRPr lang="tr-TR"/>
          </a:p>
        </p:txBody>
      </p:sp>
      <p:pic>
        <p:nvPicPr>
          <p:cNvPr id="65538" name="Picture 2" descr="phosphate ester ile ilgili görsel sonucu"/>
          <p:cNvPicPr>
            <a:picLocks noChangeAspect="1" noChangeArrowheads="1"/>
          </p:cNvPicPr>
          <p:nvPr/>
        </p:nvPicPr>
        <p:blipFill>
          <a:blip r:embed="rId2" cstate="print"/>
          <a:srcRect/>
          <a:stretch>
            <a:fillRect/>
          </a:stretch>
        </p:blipFill>
        <p:spPr bwMode="auto">
          <a:xfrm>
            <a:off x="0" y="1484784"/>
            <a:ext cx="9144000" cy="50206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336704"/>
          </a:xfrm>
        </p:spPr>
        <p:txBody>
          <a:bodyPr>
            <a:normAutofit/>
          </a:bodyPr>
          <a:lstStyle/>
          <a:p>
            <a:r>
              <a:rPr lang="tr-TR" dirty="0" smtClean="0"/>
              <a:t>Genetik bilginin depolanması ve ifadesi/ekspresyonu için </a:t>
            </a:r>
            <a:r>
              <a:rPr lang="tr-TR" dirty="0" err="1" smtClean="0"/>
              <a:t>nükleik</a:t>
            </a:r>
            <a:r>
              <a:rPr lang="tr-TR" dirty="0" smtClean="0"/>
              <a:t> asitlere ihtiyaç vardır.</a:t>
            </a:r>
          </a:p>
          <a:p>
            <a:endParaRPr lang="tr-TR" dirty="0" smtClean="0"/>
          </a:p>
          <a:p>
            <a:r>
              <a:rPr lang="tr-TR" dirty="0" err="1" smtClean="0"/>
              <a:t>Nükleik</a:t>
            </a:r>
            <a:r>
              <a:rPr lang="tr-TR" dirty="0" smtClean="0"/>
              <a:t> asitlerin 2 tipi vardır: DNA (</a:t>
            </a:r>
            <a:r>
              <a:rPr lang="tr-TR" dirty="0" err="1" smtClean="0"/>
              <a:t>deoksiribonükleik</a:t>
            </a:r>
            <a:r>
              <a:rPr lang="tr-TR" dirty="0" smtClean="0"/>
              <a:t> asit) ve RNA (</a:t>
            </a:r>
            <a:r>
              <a:rPr lang="tr-TR" dirty="0" err="1" smtClean="0"/>
              <a:t>ribonükleik</a:t>
            </a:r>
            <a:r>
              <a:rPr lang="tr-TR" dirty="0" smtClean="0"/>
              <a:t> asit).</a:t>
            </a:r>
          </a:p>
          <a:p>
            <a:endParaRPr lang="tr-TR" dirty="0" smtClean="0"/>
          </a:p>
          <a:p>
            <a:r>
              <a:rPr lang="tr-TR" dirty="0" smtClean="0"/>
              <a:t>DNA, genetik bilginin depolanmasında; RNA ise ifade edilmesinde işlev görür.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0" y="1916832"/>
            <a:ext cx="9144000" cy="3946358"/>
          </a:xfrm>
          <a:prstGeom prst="rect">
            <a:avLst/>
          </a:prstGeom>
          <a:noFill/>
          <a:ln w="9525">
            <a:noFill/>
            <a:miter lim="800000"/>
            <a:headEnd/>
            <a:tailEnd/>
          </a:ln>
        </p:spPr>
      </p:pic>
      <p:sp>
        <p:nvSpPr>
          <p:cNvPr id="3" name="1 Başlık"/>
          <p:cNvSpPr>
            <a:spLocks noGrp="1"/>
          </p:cNvSpPr>
          <p:nvPr>
            <p:ph type="title"/>
          </p:nvPr>
        </p:nvSpPr>
        <p:spPr>
          <a:xfrm>
            <a:off x="457200" y="274638"/>
            <a:ext cx="8229600" cy="1143000"/>
          </a:xfrm>
        </p:spPr>
        <p:txBody>
          <a:bodyPr/>
          <a:lstStyle/>
          <a:p>
            <a:r>
              <a:rPr lang="tr-TR" b="1" dirty="0" smtClean="0"/>
              <a:t>(ÖNEMLİ)</a:t>
            </a:r>
            <a:endParaRPr lang="tr-T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Nükleotidler, </a:t>
            </a:r>
            <a:r>
              <a:rPr lang="tr-TR" dirty="0" err="1" smtClean="0"/>
              <a:t>nükleozidlerin</a:t>
            </a:r>
            <a:r>
              <a:rPr lang="tr-TR" dirty="0" smtClean="0"/>
              <a:t> mono-, </a:t>
            </a:r>
            <a:r>
              <a:rPr lang="tr-TR" dirty="0" err="1" smtClean="0"/>
              <a:t>di</a:t>
            </a:r>
            <a:r>
              <a:rPr lang="tr-TR" dirty="0" smtClean="0"/>
              <a:t>- veya </a:t>
            </a:r>
            <a:r>
              <a:rPr lang="tr-TR" dirty="0" err="1" smtClean="0"/>
              <a:t>tri</a:t>
            </a:r>
            <a:r>
              <a:rPr lang="tr-TR" dirty="0" smtClean="0"/>
              <a:t>-fosfat esterleridir.</a:t>
            </a:r>
          </a:p>
          <a:p>
            <a:endParaRPr lang="tr-TR" dirty="0" smtClean="0"/>
          </a:p>
          <a:p>
            <a:r>
              <a:rPr lang="tr-TR" b="1" dirty="0" smtClean="0"/>
              <a:t>Fosfat grubu, </a:t>
            </a:r>
            <a:r>
              <a:rPr lang="tr-TR" b="1" dirty="0" err="1" smtClean="0"/>
              <a:t>pentozun</a:t>
            </a:r>
            <a:r>
              <a:rPr lang="tr-TR" b="1" dirty="0" smtClean="0"/>
              <a:t> 5’ karbonuna bir ester bağı ile bağlanmıştır.</a:t>
            </a:r>
          </a:p>
          <a:p>
            <a:pPr lvl="1"/>
            <a:r>
              <a:rPr lang="tr-TR" dirty="0" smtClean="0"/>
              <a:t>Bir tane fosfat grubu eklenmişse </a:t>
            </a:r>
            <a:r>
              <a:rPr lang="tr-TR" dirty="0" err="1" smtClean="0"/>
              <a:t>nükleozid</a:t>
            </a:r>
            <a:r>
              <a:rPr lang="tr-TR" dirty="0" smtClean="0"/>
              <a:t> </a:t>
            </a:r>
            <a:r>
              <a:rPr lang="tr-TR" dirty="0" err="1" smtClean="0"/>
              <a:t>monofosfat</a:t>
            </a:r>
            <a:r>
              <a:rPr lang="tr-TR" dirty="0" smtClean="0"/>
              <a:t>; iki tane eklenmişse </a:t>
            </a:r>
            <a:r>
              <a:rPr lang="tr-TR" dirty="0" err="1" smtClean="0"/>
              <a:t>nükleozid</a:t>
            </a:r>
            <a:r>
              <a:rPr lang="tr-TR" dirty="0" smtClean="0"/>
              <a:t> </a:t>
            </a:r>
            <a:r>
              <a:rPr lang="tr-TR" dirty="0" err="1" smtClean="0"/>
              <a:t>difosfat</a:t>
            </a:r>
            <a:r>
              <a:rPr lang="tr-TR" dirty="0" smtClean="0"/>
              <a:t>; üç tane eklenmişse </a:t>
            </a:r>
            <a:r>
              <a:rPr lang="tr-TR" dirty="0" err="1" smtClean="0"/>
              <a:t>nükleozid</a:t>
            </a:r>
            <a:r>
              <a:rPr lang="tr-TR" dirty="0" smtClean="0"/>
              <a:t> </a:t>
            </a:r>
            <a:r>
              <a:rPr lang="tr-TR" dirty="0" err="1" smtClean="0"/>
              <a:t>trifosfatlar</a:t>
            </a:r>
            <a:r>
              <a:rPr lang="tr-TR" dirty="0" smtClean="0"/>
              <a:t> meydana gelir. </a:t>
            </a:r>
          </a:p>
          <a:p>
            <a:endParaRPr lang="tr-TR" dirty="0" smtClean="0"/>
          </a:p>
          <a:p>
            <a:r>
              <a:rPr lang="tr-TR" dirty="0" smtClean="0"/>
              <a:t>Nükleotidler DNA ve RNA’nın yapısına katılmanın yanı sıra enerji taşıyıcısı (ATP gibi) olarak ve </a:t>
            </a:r>
            <a:r>
              <a:rPr lang="tr-TR" dirty="0" err="1" smtClean="0"/>
              <a:t>koenzimlerin</a:t>
            </a:r>
            <a:r>
              <a:rPr lang="tr-TR" dirty="0" smtClean="0"/>
              <a:t> (NAD+, FAD gibi) yapısal bileşenleri olarak da görev alır.</a:t>
            </a:r>
          </a:p>
          <a:p>
            <a:endParaRPr lang="tr-TR"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42" name="Picture 2" descr="adenosine triphosphate ile ilgili görsel sonucu"/>
          <p:cNvPicPr>
            <a:picLocks noChangeAspect="1" noChangeArrowheads="1"/>
          </p:cNvPicPr>
          <p:nvPr/>
        </p:nvPicPr>
        <p:blipFill>
          <a:blip r:embed="rId2" cstate="print"/>
          <a:srcRect/>
          <a:stretch>
            <a:fillRect/>
          </a:stretch>
        </p:blipFill>
        <p:spPr bwMode="auto">
          <a:xfrm>
            <a:off x="395536" y="1340768"/>
            <a:ext cx="8496944" cy="426710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251520" y="0"/>
          <a:ext cx="8892480" cy="6768823"/>
        </p:xfrm>
        <a:graphic>
          <a:graphicData uri="http://schemas.openxmlformats.org/drawingml/2006/table">
            <a:tbl>
              <a:tblPr/>
              <a:tblGrid>
                <a:gridCol w="2223120"/>
                <a:gridCol w="2223120"/>
                <a:gridCol w="2223120"/>
                <a:gridCol w="2223120"/>
              </a:tblGrid>
              <a:tr h="246647">
                <a:tc gridSpan="4">
                  <a:txBody>
                    <a:bodyPr/>
                    <a:lstStyle/>
                    <a:p>
                      <a:pPr algn="ctr"/>
                      <a:r>
                        <a:rPr lang="tr-TR" sz="1400" b="0" i="0" dirty="0" smtClean="0"/>
                        <a:t>RNA </a:t>
                      </a:r>
                      <a:r>
                        <a:rPr lang="tr-TR" sz="1400" b="1" i="0" dirty="0" smtClean="0"/>
                        <a:t>(isimlendirmeler </a:t>
                      </a:r>
                      <a:r>
                        <a:rPr lang="tr-TR" sz="1400" b="1" i="0" u="sng" dirty="0" smtClean="0"/>
                        <a:t>ÖNEMLİ)</a:t>
                      </a:r>
                      <a:endParaRPr lang="tr-TR" sz="1400" b="1" i="0" u="sng" dirty="0"/>
                    </a:p>
                  </a:txBody>
                  <a:tcPr marL="8912" marR="8912" marT="8912" marB="8912"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374041">
                <a:tc>
                  <a:txBody>
                    <a:bodyPr/>
                    <a:lstStyle/>
                    <a:p>
                      <a:pPr algn="ctr"/>
                      <a:r>
                        <a:rPr lang="tr-TR" sz="1400" i="1" dirty="0" smtClean="0"/>
                        <a:t>Azotlu Baz</a:t>
                      </a:r>
                      <a:endParaRPr lang="tr-TR" sz="1400" i="1" dirty="0"/>
                    </a:p>
                  </a:txBody>
                  <a:tcPr marL="8912" marR="8912" marT="8912" marB="8912" anchor="ctr">
                    <a:lnL>
                      <a:noFill/>
                    </a:lnL>
                    <a:lnR>
                      <a:noFill/>
                    </a:lnR>
                    <a:lnT>
                      <a:noFill/>
                    </a:lnT>
                    <a:lnB>
                      <a:noFill/>
                    </a:lnB>
                  </a:tcPr>
                </a:tc>
                <a:tc>
                  <a:txBody>
                    <a:bodyPr/>
                    <a:lstStyle/>
                    <a:p>
                      <a:pPr algn="ctr"/>
                      <a:r>
                        <a:rPr lang="tr-TR" sz="1400" i="1" dirty="0" err="1" smtClean="0"/>
                        <a:t>Nükleozid</a:t>
                      </a:r>
                      <a:r>
                        <a:rPr lang="tr-TR" sz="1400" i="1" dirty="0" smtClean="0"/>
                        <a:t> (Baz+Şeker)</a:t>
                      </a:r>
                      <a:endParaRPr lang="tr-TR" sz="1400" i="1" dirty="0"/>
                    </a:p>
                  </a:txBody>
                  <a:tcPr marL="8912" marR="8912" marT="8912" marB="8912" anchor="ctr">
                    <a:lnL>
                      <a:noFill/>
                    </a:lnL>
                    <a:lnR>
                      <a:noFill/>
                    </a:lnR>
                    <a:lnT>
                      <a:noFill/>
                    </a:lnT>
                    <a:lnB>
                      <a:noFill/>
                    </a:lnB>
                  </a:tcPr>
                </a:tc>
                <a:tc>
                  <a:txBody>
                    <a:bodyPr/>
                    <a:lstStyle/>
                    <a:p>
                      <a:pPr algn="ctr"/>
                      <a:r>
                        <a:rPr lang="tr-TR" sz="1400" i="1" dirty="0" smtClean="0"/>
                        <a:t>Nükleotid (Baz+Şeker+Fosfat)</a:t>
                      </a:r>
                      <a:endParaRPr lang="tr-TR" sz="1400" i="1" dirty="0"/>
                    </a:p>
                  </a:txBody>
                  <a:tcPr marL="8912" marR="8912" marT="8912" marB="8912" anchor="ctr">
                    <a:lnL>
                      <a:noFill/>
                    </a:lnL>
                    <a:lnR>
                      <a:noFill/>
                    </a:lnR>
                    <a:lnT>
                      <a:noFill/>
                    </a:lnT>
                    <a:lnB>
                      <a:noFill/>
                    </a:lnB>
                  </a:tcPr>
                </a:tc>
                <a:tc>
                  <a:txBody>
                    <a:bodyPr/>
                    <a:lstStyle/>
                    <a:p>
                      <a:endParaRPr lang="tr-TR" dirty="0"/>
                    </a:p>
                  </a:txBody>
                  <a:tcPr marL="8912" marR="8912" marT="8912" marB="8912" anchor="ctr">
                    <a:lnL>
                      <a:noFill/>
                    </a:lnL>
                    <a:lnR>
                      <a:noFill/>
                    </a:lnR>
                    <a:lnT>
                      <a:noFill/>
                    </a:lnT>
                    <a:lnB>
                      <a:noFill/>
                    </a:lnB>
                  </a:tcPr>
                </a:tc>
              </a:tr>
              <a:tr h="679784">
                <a:tc>
                  <a:txBody>
                    <a:bodyPr/>
                    <a:lstStyle/>
                    <a:p>
                      <a:pPr algn="l"/>
                      <a:r>
                        <a:rPr lang="tr-TR" sz="1400" dirty="0" err="1" smtClean="0"/>
                        <a:t>adenin</a:t>
                      </a:r>
                      <a:r>
                        <a:rPr lang="tr-TR" sz="1400" dirty="0" smtClean="0"/>
                        <a:t> </a:t>
                      </a:r>
                      <a:r>
                        <a:rPr lang="tr-TR" sz="1400" dirty="0"/>
                        <a:t>(A)</a:t>
                      </a:r>
                    </a:p>
                  </a:txBody>
                  <a:tcPr marL="8912" marR="8912" marT="8912" marB="8912" anchor="ctr">
                    <a:lnL>
                      <a:noFill/>
                    </a:lnL>
                    <a:lnR>
                      <a:noFill/>
                    </a:lnR>
                    <a:lnT>
                      <a:noFill/>
                    </a:lnT>
                    <a:lnB>
                      <a:noFill/>
                    </a:lnB>
                  </a:tcPr>
                </a:tc>
                <a:tc>
                  <a:txBody>
                    <a:bodyPr/>
                    <a:lstStyle/>
                    <a:p>
                      <a:pPr algn="l"/>
                      <a:r>
                        <a:rPr lang="tr-TR" sz="1400" dirty="0" err="1" smtClean="0"/>
                        <a:t>adenozin</a:t>
                      </a:r>
                      <a:endParaRPr lang="tr-TR" sz="1400" dirty="0"/>
                    </a:p>
                  </a:txBody>
                  <a:tcPr marL="8912" marR="8912" marT="8912" marB="8912" anchor="ctr">
                    <a:lnL>
                      <a:noFill/>
                    </a:lnL>
                    <a:lnR>
                      <a:noFill/>
                    </a:lnR>
                    <a:lnT>
                      <a:noFill/>
                    </a:lnT>
                    <a:lnB>
                      <a:noFill/>
                    </a:lnB>
                  </a:tcPr>
                </a:tc>
                <a:tc>
                  <a:txBody>
                    <a:bodyPr/>
                    <a:lstStyle/>
                    <a:p>
                      <a:pPr algn="l"/>
                      <a:r>
                        <a:rPr lang="tr-TR" sz="1400" dirty="0" err="1" smtClean="0"/>
                        <a:t>adenilik</a:t>
                      </a:r>
                      <a:r>
                        <a:rPr lang="tr-TR" sz="1400" dirty="0" smtClean="0"/>
                        <a:t> asit</a:t>
                      </a:r>
                      <a:r>
                        <a:rPr lang="en-US" sz="1400" dirty="0"/>
                        <a:t/>
                      </a:r>
                      <a:br>
                        <a:rPr lang="en-US" sz="1400" dirty="0"/>
                      </a:br>
                      <a:r>
                        <a:rPr lang="en-US" sz="1400" dirty="0" smtClean="0"/>
                        <a:t>(</a:t>
                      </a:r>
                      <a:r>
                        <a:rPr lang="tr-TR" sz="1400" dirty="0" err="1" smtClean="0"/>
                        <a:t>adenozin</a:t>
                      </a:r>
                      <a:r>
                        <a:rPr lang="tr-TR" sz="1400" dirty="0" smtClean="0"/>
                        <a:t> </a:t>
                      </a:r>
                      <a:r>
                        <a:rPr lang="tr-TR" sz="1400" dirty="0" err="1" smtClean="0"/>
                        <a:t>monofosfat</a:t>
                      </a:r>
                      <a:r>
                        <a:rPr lang="en-US" sz="1400" dirty="0" smtClean="0"/>
                        <a:t>: </a:t>
                      </a:r>
                      <a:r>
                        <a:rPr lang="en-US" sz="1400" dirty="0"/>
                        <a:t>AMP)</a:t>
                      </a:r>
                    </a:p>
                  </a:txBody>
                  <a:tcPr marL="8912" marR="8912" marT="8912" marB="8912" anchor="ctr">
                    <a:lnL>
                      <a:noFill/>
                    </a:lnL>
                    <a:lnR>
                      <a:noFill/>
                    </a:lnR>
                    <a:lnT>
                      <a:noFill/>
                    </a:lnT>
                    <a:lnB>
                      <a:noFill/>
                    </a:lnB>
                  </a:tcPr>
                </a:tc>
                <a:tc>
                  <a:txBody>
                    <a:bodyPr/>
                    <a:lstStyle/>
                    <a:p>
                      <a:endParaRPr lang="tr-TR"/>
                    </a:p>
                  </a:txBody>
                  <a:tcPr marL="8912" marR="8912" marT="8912" marB="8912" anchor="ctr">
                    <a:lnL>
                      <a:noFill/>
                    </a:lnL>
                    <a:lnR>
                      <a:noFill/>
                    </a:lnR>
                    <a:lnT>
                      <a:noFill/>
                    </a:lnT>
                    <a:lnB>
                      <a:noFill/>
                    </a:lnB>
                  </a:tcPr>
                </a:tc>
              </a:tr>
              <a:tr h="679784">
                <a:tc>
                  <a:txBody>
                    <a:bodyPr/>
                    <a:lstStyle/>
                    <a:p>
                      <a:pPr algn="l"/>
                      <a:r>
                        <a:rPr lang="tr-TR" sz="1400" dirty="0" err="1" smtClean="0"/>
                        <a:t>guanin</a:t>
                      </a:r>
                      <a:r>
                        <a:rPr lang="tr-TR" sz="1400" dirty="0" smtClean="0"/>
                        <a:t> </a:t>
                      </a:r>
                      <a:r>
                        <a:rPr lang="tr-TR" sz="1400" dirty="0"/>
                        <a:t>(G)</a:t>
                      </a:r>
                    </a:p>
                  </a:txBody>
                  <a:tcPr marL="8912" marR="8912" marT="8912" marB="8912" anchor="ctr">
                    <a:lnL>
                      <a:noFill/>
                    </a:lnL>
                    <a:lnR>
                      <a:noFill/>
                    </a:lnR>
                    <a:lnT>
                      <a:noFill/>
                    </a:lnT>
                    <a:lnB>
                      <a:noFill/>
                    </a:lnB>
                  </a:tcPr>
                </a:tc>
                <a:tc>
                  <a:txBody>
                    <a:bodyPr/>
                    <a:lstStyle/>
                    <a:p>
                      <a:pPr algn="l"/>
                      <a:r>
                        <a:rPr lang="tr-TR" sz="1400" dirty="0" err="1" smtClean="0"/>
                        <a:t>guanozin</a:t>
                      </a:r>
                      <a:endParaRPr lang="tr-TR" sz="1400" dirty="0"/>
                    </a:p>
                  </a:txBody>
                  <a:tcPr marL="8912" marR="8912" marT="8912" marB="8912" anchor="ctr">
                    <a:lnL>
                      <a:noFill/>
                    </a:lnL>
                    <a:lnR>
                      <a:noFill/>
                    </a:lnR>
                    <a:lnT>
                      <a:noFill/>
                    </a:lnT>
                    <a:lnB>
                      <a:noFill/>
                    </a:lnB>
                  </a:tcPr>
                </a:tc>
                <a:tc>
                  <a:txBody>
                    <a:bodyPr/>
                    <a:lstStyle/>
                    <a:p>
                      <a:pPr algn="l"/>
                      <a:r>
                        <a:rPr lang="tr-TR" sz="1400" dirty="0" err="1" smtClean="0"/>
                        <a:t>guanilik</a:t>
                      </a:r>
                      <a:r>
                        <a:rPr lang="tr-TR" sz="1400" dirty="0" smtClean="0"/>
                        <a:t> asit</a:t>
                      </a:r>
                      <a:r>
                        <a:rPr lang="tr-TR" sz="1400" dirty="0"/>
                        <a:t/>
                      </a:r>
                      <a:br>
                        <a:rPr lang="tr-TR" sz="1400" dirty="0"/>
                      </a:br>
                      <a:r>
                        <a:rPr lang="tr-TR" sz="1400" dirty="0" smtClean="0"/>
                        <a:t>(</a:t>
                      </a:r>
                      <a:r>
                        <a:rPr lang="tr-TR" sz="1400" dirty="0" err="1" smtClean="0"/>
                        <a:t>guanozin</a:t>
                      </a:r>
                      <a:r>
                        <a:rPr lang="tr-TR" sz="1400" dirty="0" smtClean="0"/>
                        <a:t> </a:t>
                      </a:r>
                      <a:r>
                        <a:rPr lang="tr-TR" sz="1400" dirty="0" err="1" smtClean="0"/>
                        <a:t>monofosfat</a:t>
                      </a:r>
                      <a:r>
                        <a:rPr lang="tr-TR" sz="1400" dirty="0" smtClean="0"/>
                        <a:t>; GMP</a:t>
                      </a:r>
                      <a:r>
                        <a:rPr lang="tr-TR" sz="1400" dirty="0"/>
                        <a:t>)</a:t>
                      </a:r>
                    </a:p>
                  </a:txBody>
                  <a:tcPr marL="8912" marR="8912" marT="8912" marB="8912" anchor="ctr">
                    <a:lnL>
                      <a:noFill/>
                    </a:lnL>
                    <a:lnR>
                      <a:noFill/>
                    </a:lnR>
                    <a:lnT>
                      <a:noFill/>
                    </a:lnT>
                    <a:lnB>
                      <a:noFill/>
                    </a:lnB>
                  </a:tcPr>
                </a:tc>
                <a:tc>
                  <a:txBody>
                    <a:bodyPr/>
                    <a:lstStyle/>
                    <a:p>
                      <a:endParaRPr lang="tr-TR"/>
                    </a:p>
                  </a:txBody>
                  <a:tcPr marL="8912" marR="8912" marT="8912" marB="8912" anchor="ctr">
                    <a:lnL>
                      <a:noFill/>
                    </a:lnL>
                    <a:lnR>
                      <a:noFill/>
                    </a:lnR>
                    <a:lnT>
                      <a:noFill/>
                    </a:lnT>
                    <a:lnB>
                      <a:noFill/>
                    </a:lnB>
                  </a:tcPr>
                </a:tc>
              </a:tr>
              <a:tr h="679784">
                <a:tc>
                  <a:txBody>
                    <a:bodyPr/>
                    <a:lstStyle/>
                    <a:p>
                      <a:pPr algn="l"/>
                      <a:r>
                        <a:rPr lang="tr-TR" sz="1400" dirty="0" err="1" smtClean="0"/>
                        <a:t>sitozin</a:t>
                      </a:r>
                      <a:r>
                        <a:rPr lang="tr-TR" sz="1400" dirty="0" smtClean="0"/>
                        <a:t> </a:t>
                      </a:r>
                      <a:r>
                        <a:rPr lang="tr-TR" sz="1400" dirty="0"/>
                        <a:t>(C)</a:t>
                      </a:r>
                    </a:p>
                  </a:txBody>
                  <a:tcPr marL="8912" marR="8912" marT="8912" marB="8912" anchor="ctr">
                    <a:lnL>
                      <a:noFill/>
                    </a:lnL>
                    <a:lnR>
                      <a:noFill/>
                    </a:lnR>
                    <a:lnT>
                      <a:noFill/>
                    </a:lnT>
                    <a:lnB>
                      <a:noFill/>
                    </a:lnB>
                  </a:tcPr>
                </a:tc>
                <a:tc>
                  <a:txBody>
                    <a:bodyPr/>
                    <a:lstStyle/>
                    <a:p>
                      <a:pPr algn="l"/>
                      <a:r>
                        <a:rPr lang="tr-TR" sz="1400" dirty="0" err="1" smtClean="0"/>
                        <a:t>sitidin</a:t>
                      </a:r>
                      <a:endParaRPr lang="tr-TR" sz="1400" dirty="0"/>
                    </a:p>
                  </a:txBody>
                  <a:tcPr marL="8912" marR="8912" marT="8912" marB="8912" anchor="ctr">
                    <a:lnL>
                      <a:noFill/>
                    </a:lnL>
                    <a:lnR>
                      <a:noFill/>
                    </a:lnR>
                    <a:lnT>
                      <a:noFill/>
                    </a:lnT>
                    <a:lnB>
                      <a:noFill/>
                    </a:lnB>
                  </a:tcPr>
                </a:tc>
                <a:tc>
                  <a:txBody>
                    <a:bodyPr/>
                    <a:lstStyle/>
                    <a:p>
                      <a:pPr algn="l"/>
                      <a:r>
                        <a:rPr lang="tr-TR" sz="1400" dirty="0" err="1" smtClean="0"/>
                        <a:t>sitidilik</a:t>
                      </a:r>
                      <a:r>
                        <a:rPr lang="tr-TR" sz="1400" dirty="0" smtClean="0"/>
                        <a:t> asit</a:t>
                      </a:r>
                      <a:r>
                        <a:rPr lang="tr-TR" sz="1400" dirty="0"/>
                        <a:t/>
                      </a:r>
                      <a:br>
                        <a:rPr lang="tr-TR" sz="1400" dirty="0"/>
                      </a:br>
                      <a:r>
                        <a:rPr lang="tr-TR" sz="1400" dirty="0" smtClean="0"/>
                        <a:t>(</a:t>
                      </a:r>
                      <a:r>
                        <a:rPr lang="tr-TR" sz="1400" dirty="0" err="1" smtClean="0"/>
                        <a:t>sitidin</a:t>
                      </a:r>
                      <a:r>
                        <a:rPr lang="tr-TR" sz="1400" dirty="0" smtClean="0"/>
                        <a:t> </a:t>
                      </a:r>
                      <a:r>
                        <a:rPr lang="tr-TR" sz="1400" dirty="0" err="1" smtClean="0"/>
                        <a:t>monofosfat</a:t>
                      </a:r>
                      <a:r>
                        <a:rPr lang="tr-TR" sz="1400" dirty="0" smtClean="0"/>
                        <a:t>; CMP</a:t>
                      </a:r>
                      <a:r>
                        <a:rPr lang="tr-TR" sz="1400" dirty="0"/>
                        <a:t>)</a:t>
                      </a:r>
                    </a:p>
                  </a:txBody>
                  <a:tcPr marL="8912" marR="8912" marT="8912" marB="8912" anchor="ctr">
                    <a:lnL>
                      <a:noFill/>
                    </a:lnL>
                    <a:lnR>
                      <a:noFill/>
                    </a:lnR>
                    <a:lnT>
                      <a:noFill/>
                    </a:lnT>
                    <a:lnB>
                      <a:noFill/>
                    </a:lnB>
                  </a:tcPr>
                </a:tc>
                <a:tc>
                  <a:txBody>
                    <a:bodyPr/>
                    <a:lstStyle/>
                    <a:p>
                      <a:endParaRPr lang="tr-TR"/>
                    </a:p>
                  </a:txBody>
                  <a:tcPr marL="8912" marR="8912" marT="8912" marB="8912" anchor="ctr">
                    <a:lnL>
                      <a:noFill/>
                    </a:lnL>
                    <a:lnR>
                      <a:noFill/>
                    </a:lnR>
                    <a:lnT>
                      <a:noFill/>
                    </a:lnT>
                    <a:lnB>
                      <a:noFill/>
                    </a:lnB>
                  </a:tcPr>
                </a:tc>
              </a:tr>
              <a:tr h="679784">
                <a:tc>
                  <a:txBody>
                    <a:bodyPr/>
                    <a:lstStyle/>
                    <a:p>
                      <a:pPr algn="l"/>
                      <a:r>
                        <a:rPr lang="tr-TR" sz="1400" dirty="0" err="1" smtClean="0"/>
                        <a:t>urasil</a:t>
                      </a:r>
                      <a:r>
                        <a:rPr lang="tr-TR" sz="1400" dirty="0" smtClean="0"/>
                        <a:t> </a:t>
                      </a:r>
                      <a:r>
                        <a:rPr lang="tr-TR" sz="1400" dirty="0"/>
                        <a:t>(U)</a:t>
                      </a:r>
                    </a:p>
                  </a:txBody>
                  <a:tcPr marL="8912" marR="8912" marT="8912" marB="8912" anchor="ctr">
                    <a:lnL>
                      <a:noFill/>
                    </a:lnL>
                    <a:lnR>
                      <a:noFill/>
                    </a:lnR>
                    <a:lnT>
                      <a:noFill/>
                    </a:lnT>
                    <a:lnB>
                      <a:noFill/>
                    </a:lnB>
                  </a:tcPr>
                </a:tc>
                <a:tc>
                  <a:txBody>
                    <a:bodyPr/>
                    <a:lstStyle/>
                    <a:p>
                      <a:pPr algn="l"/>
                      <a:r>
                        <a:rPr lang="tr-TR" sz="1400" dirty="0" err="1" smtClean="0"/>
                        <a:t>uridin</a:t>
                      </a:r>
                      <a:endParaRPr lang="tr-TR" sz="1400" dirty="0"/>
                    </a:p>
                  </a:txBody>
                  <a:tcPr marL="8912" marR="8912" marT="8912" marB="8912" anchor="ctr">
                    <a:lnL>
                      <a:noFill/>
                    </a:lnL>
                    <a:lnR>
                      <a:noFill/>
                    </a:lnR>
                    <a:lnT>
                      <a:noFill/>
                    </a:lnT>
                    <a:lnB>
                      <a:noFill/>
                    </a:lnB>
                  </a:tcPr>
                </a:tc>
                <a:tc>
                  <a:txBody>
                    <a:bodyPr/>
                    <a:lstStyle/>
                    <a:p>
                      <a:pPr algn="l"/>
                      <a:r>
                        <a:rPr lang="tr-TR" sz="1400" dirty="0" err="1" smtClean="0"/>
                        <a:t>uridilik</a:t>
                      </a:r>
                      <a:r>
                        <a:rPr lang="tr-TR" sz="1400" dirty="0" smtClean="0"/>
                        <a:t> asit</a:t>
                      </a:r>
                      <a:r>
                        <a:rPr lang="tr-TR" sz="1400" dirty="0"/>
                        <a:t/>
                      </a:r>
                      <a:br>
                        <a:rPr lang="tr-TR" sz="1400" dirty="0"/>
                      </a:br>
                      <a:r>
                        <a:rPr lang="tr-TR" sz="1400" dirty="0" smtClean="0"/>
                        <a:t>(</a:t>
                      </a:r>
                      <a:r>
                        <a:rPr lang="tr-TR" sz="1400" dirty="0" err="1" smtClean="0"/>
                        <a:t>uridin</a:t>
                      </a:r>
                      <a:r>
                        <a:rPr lang="tr-TR" sz="1400" dirty="0" smtClean="0"/>
                        <a:t> </a:t>
                      </a:r>
                      <a:r>
                        <a:rPr lang="tr-TR" sz="1400" dirty="0" err="1" smtClean="0"/>
                        <a:t>monofosfat</a:t>
                      </a:r>
                      <a:r>
                        <a:rPr lang="tr-TR" sz="1400" dirty="0" smtClean="0"/>
                        <a:t>; UMP</a:t>
                      </a:r>
                      <a:r>
                        <a:rPr lang="tr-TR" sz="1400" dirty="0"/>
                        <a:t>)</a:t>
                      </a:r>
                    </a:p>
                  </a:txBody>
                  <a:tcPr marL="8912" marR="8912" marT="8912" marB="8912" anchor="ctr">
                    <a:lnL>
                      <a:noFill/>
                    </a:lnL>
                    <a:lnR>
                      <a:noFill/>
                    </a:lnR>
                    <a:lnT>
                      <a:noFill/>
                    </a:lnT>
                    <a:lnB>
                      <a:noFill/>
                    </a:lnB>
                  </a:tcPr>
                </a:tc>
                <a:tc>
                  <a:txBody>
                    <a:bodyPr/>
                    <a:lstStyle/>
                    <a:p>
                      <a:endParaRPr lang="tr-TR" dirty="0"/>
                    </a:p>
                  </a:txBody>
                  <a:tcPr marL="8912" marR="8912" marT="8912" marB="8912" anchor="ctr">
                    <a:lnL>
                      <a:noFill/>
                    </a:lnL>
                    <a:lnR>
                      <a:noFill/>
                    </a:lnR>
                    <a:lnT>
                      <a:noFill/>
                    </a:lnT>
                    <a:lnB>
                      <a:noFill/>
                    </a:lnB>
                  </a:tcPr>
                </a:tc>
              </a:tr>
              <a:tr h="246647">
                <a:tc gridSpan="4">
                  <a:txBody>
                    <a:bodyPr/>
                    <a:lstStyle/>
                    <a:p>
                      <a:pPr algn="ctr"/>
                      <a:r>
                        <a:rPr lang="tr-TR" sz="1400" b="1" i="1" dirty="0" smtClean="0"/>
                        <a:t>DNA </a:t>
                      </a:r>
                      <a:r>
                        <a:rPr lang="tr-TR" sz="1400" b="1" i="0" dirty="0" smtClean="0"/>
                        <a:t>(isimlendirmeler </a:t>
                      </a:r>
                      <a:r>
                        <a:rPr lang="tr-TR" sz="1400" b="1" i="0" u="sng" dirty="0" smtClean="0"/>
                        <a:t>ÖNEMLİ)</a:t>
                      </a:r>
                      <a:endParaRPr lang="tr-TR" sz="1400" u="sng" dirty="0"/>
                    </a:p>
                  </a:txBody>
                  <a:tcPr marL="8912" marR="8912" marT="8912" marB="8912"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463216">
                <a:tc>
                  <a:txBody>
                    <a:bodyPr/>
                    <a:lstStyle/>
                    <a:p>
                      <a:pPr algn="ctr"/>
                      <a:r>
                        <a:rPr lang="tr-TR" sz="1400" i="1" dirty="0" smtClean="0"/>
                        <a:t>Azotlu Baz</a:t>
                      </a:r>
                      <a:endParaRPr lang="tr-TR" sz="1400" i="1" dirty="0"/>
                    </a:p>
                  </a:txBody>
                  <a:tcPr marL="8912" marR="8912" marT="8912" marB="8912" anchor="ctr">
                    <a:lnL>
                      <a:noFill/>
                    </a:lnL>
                    <a:lnR>
                      <a:noFill/>
                    </a:lnR>
                    <a:lnT>
                      <a:noFill/>
                    </a:lnT>
                    <a:lnB>
                      <a:noFill/>
                    </a:lnB>
                  </a:tcPr>
                </a:tc>
                <a:tc>
                  <a:txBody>
                    <a:bodyPr/>
                    <a:lstStyle/>
                    <a:p>
                      <a:pPr algn="ctr"/>
                      <a:r>
                        <a:rPr lang="tr-TR" sz="1400" i="1" dirty="0" err="1" smtClean="0"/>
                        <a:t>Nükleozid</a:t>
                      </a:r>
                      <a:r>
                        <a:rPr lang="tr-TR" sz="1400" i="1" dirty="0" smtClean="0"/>
                        <a:t> (Baz+Şeker)</a:t>
                      </a:r>
                      <a:endParaRPr lang="tr-TR" sz="1400" i="1" dirty="0"/>
                    </a:p>
                  </a:txBody>
                  <a:tcPr marL="8912" marR="8912" marT="8912" marB="8912" anchor="ctr">
                    <a:lnL>
                      <a:noFill/>
                    </a:lnL>
                    <a:lnR>
                      <a:noFill/>
                    </a:lnR>
                    <a:lnT>
                      <a:noFill/>
                    </a:lnT>
                    <a:lnB>
                      <a:noFill/>
                    </a:lnB>
                  </a:tcPr>
                </a:tc>
                <a:tc>
                  <a:txBody>
                    <a:bodyPr/>
                    <a:lstStyle/>
                    <a:p>
                      <a:pPr algn="ctr"/>
                      <a:r>
                        <a:rPr lang="tr-TR" sz="1400" i="1" dirty="0" smtClean="0"/>
                        <a:t>Nükleotid (Baz+Şeker+Fosfat)</a:t>
                      </a:r>
                      <a:endParaRPr lang="tr-TR" sz="1400" i="1" dirty="0"/>
                    </a:p>
                  </a:txBody>
                  <a:tcPr marL="8912" marR="8912" marT="8912" marB="8912" anchor="ctr">
                    <a:lnL>
                      <a:noFill/>
                    </a:lnL>
                    <a:lnR>
                      <a:noFill/>
                    </a:lnR>
                    <a:lnT>
                      <a:noFill/>
                    </a:lnT>
                    <a:lnB>
                      <a:noFill/>
                    </a:lnB>
                  </a:tcPr>
                </a:tc>
                <a:tc>
                  <a:txBody>
                    <a:bodyPr/>
                    <a:lstStyle/>
                    <a:p>
                      <a:pPr algn="ctr"/>
                      <a:endParaRPr lang="en-US" sz="1400" i="1" dirty="0"/>
                    </a:p>
                  </a:txBody>
                  <a:tcPr marL="8912" marR="8912" marT="8912" marB="8912" anchor="ctr">
                    <a:lnL>
                      <a:noFill/>
                    </a:lnL>
                    <a:lnR>
                      <a:noFill/>
                    </a:lnR>
                    <a:lnT>
                      <a:noFill/>
                    </a:lnT>
                    <a:lnB>
                      <a:noFill/>
                    </a:lnB>
                  </a:tcPr>
                </a:tc>
              </a:tr>
              <a:tr h="679784">
                <a:tc>
                  <a:txBody>
                    <a:bodyPr/>
                    <a:lstStyle/>
                    <a:p>
                      <a:pPr algn="l"/>
                      <a:r>
                        <a:rPr lang="tr-TR" sz="1400" dirty="0" err="1" smtClean="0"/>
                        <a:t>adenin</a:t>
                      </a:r>
                      <a:r>
                        <a:rPr lang="tr-TR" sz="1400" dirty="0" smtClean="0"/>
                        <a:t> (A)</a:t>
                      </a:r>
                      <a:endParaRPr lang="tr-TR" sz="1400" dirty="0"/>
                    </a:p>
                  </a:txBody>
                  <a:tcPr marL="8912" marR="8912" marT="8912" marB="8912"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t>deoksiadenozin</a:t>
                      </a:r>
                      <a:endParaRPr lang="tr-TR" sz="1400" dirty="0" smtClean="0"/>
                    </a:p>
                  </a:txBody>
                  <a:tcPr marL="8912" marR="8912" marT="8912" marB="8912" anchor="ctr">
                    <a:lnL>
                      <a:noFill/>
                    </a:lnL>
                    <a:lnR>
                      <a:noFill/>
                    </a:lnR>
                    <a:lnT>
                      <a:noFill/>
                    </a:lnT>
                    <a:lnB>
                      <a:noFill/>
                    </a:lnB>
                  </a:tcPr>
                </a:tc>
                <a:tc>
                  <a:txBody>
                    <a:bodyPr/>
                    <a:lstStyle/>
                    <a:p>
                      <a:pPr algn="l"/>
                      <a:r>
                        <a:rPr lang="tr-TR" sz="1400" dirty="0" err="1" smtClean="0"/>
                        <a:t>deoxyadenylic</a:t>
                      </a:r>
                      <a:r>
                        <a:rPr lang="tr-TR" sz="1400" dirty="0" smtClean="0"/>
                        <a:t> </a:t>
                      </a:r>
                      <a:r>
                        <a:rPr lang="tr-TR" sz="1400" dirty="0" err="1" smtClean="0"/>
                        <a:t>acid</a:t>
                      </a:r>
                      <a:r>
                        <a:rPr lang="tr-TR" sz="1400" dirty="0"/>
                        <a:t/>
                      </a:r>
                      <a:br>
                        <a:rPr lang="tr-TR" sz="1400" dirty="0"/>
                      </a:br>
                      <a:r>
                        <a:rPr lang="tr-TR" sz="1400" dirty="0"/>
                        <a:t>(</a:t>
                      </a:r>
                      <a:r>
                        <a:rPr lang="tr-TR" sz="1400" dirty="0" err="1"/>
                        <a:t>deoxyadenosine</a:t>
                      </a:r>
                      <a:r>
                        <a:rPr lang="tr-TR" sz="1400" dirty="0"/>
                        <a:t> </a:t>
                      </a:r>
                      <a:r>
                        <a:rPr lang="tr-TR" sz="1400" dirty="0" err="1"/>
                        <a:t>monophosphate</a:t>
                      </a:r>
                      <a:r>
                        <a:rPr lang="tr-TR" sz="1400" dirty="0"/>
                        <a:t>: </a:t>
                      </a:r>
                      <a:r>
                        <a:rPr lang="tr-TR" sz="1400" dirty="0" err="1"/>
                        <a:t>dAMP</a:t>
                      </a:r>
                      <a:r>
                        <a:rPr lang="tr-TR" sz="1400" dirty="0"/>
                        <a:t>)</a:t>
                      </a:r>
                    </a:p>
                  </a:txBody>
                  <a:tcPr marL="8912" marR="8912" marT="8912" marB="8912" anchor="ctr">
                    <a:lnL>
                      <a:noFill/>
                    </a:lnL>
                    <a:lnR>
                      <a:noFill/>
                    </a:lnR>
                    <a:lnT>
                      <a:noFill/>
                    </a:lnT>
                    <a:lnB>
                      <a:noFill/>
                    </a:lnB>
                  </a:tcPr>
                </a:tc>
                <a:tc>
                  <a:txBody>
                    <a:bodyPr/>
                    <a:lstStyle/>
                    <a:p>
                      <a:pPr algn="l"/>
                      <a:endParaRPr lang="tr-TR" sz="1400" dirty="0"/>
                    </a:p>
                  </a:txBody>
                  <a:tcPr marL="8912" marR="8912" marT="8912" marB="8912" anchor="ctr">
                    <a:lnL>
                      <a:noFill/>
                    </a:lnL>
                    <a:lnR>
                      <a:noFill/>
                    </a:lnR>
                    <a:lnT>
                      <a:noFill/>
                    </a:lnT>
                    <a:lnB>
                      <a:noFill/>
                    </a:lnB>
                  </a:tcPr>
                </a:tc>
              </a:tr>
              <a:tr h="679784">
                <a:tc>
                  <a:txBody>
                    <a:bodyPr/>
                    <a:lstStyle/>
                    <a:p>
                      <a:pPr algn="l"/>
                      <a:r>
                        <a:rPr lang="tr-TR" sz="1400" dirty="0" err="1" smtClean="0"/>
                        <a:t>guanin</a:t>
                      </a:r>
                      <a:r>
                        <a:rPr lang="tr-TR" sz="1400" dirty="0" smtClean="0"/>
                        <a:t> (G)</a:t>
                      </a:r>
                      <a:endParaRPr lang="tr-TR" sz="1400" dirty="0"/>
                    </a:p>
                  </a:txBody>
                  <a:tcPr marL="8912" marR="8912" marT="8912" marB="8912"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t>deoksiguanozin</a:t>
                      </a:r>
                      <a:endParaRPr lang="tr-TR" sz="1400" dirty="0" smtClean="0"/>
                    </a:p>
                  </a:txBody>
                  <a:tcPr marL="8912" marR="8912" marT="8912" marB="8912" anchor="ctr">
                    <a:lnL>
                      <a:noFill/>
                    </a:lnL>
                    <a:lnR>
                      <a:noFill/>
                    </a:lnR>
                    <a:lnT>
                      <a:noFill/>
                    </a:lnT>
                    <a:lnB>
                      <a:noFill/>
                    </a:lnB>
                  </a:tcPr>
                </a:tc>
                <a:tc>
                  <a:txBody>
                    <a:bodyPr/>
                    <a:lstStyle/>
                    <a:p>
                      <a:pPr algn="l"/>
                      <a:r>
                        <a:rPr lang="en-US" sz="1400"/>
                        <a:t>deoxyguanylic acid</a:t>
                      </a:r>
                      <a:br>
                        <a:rPr lang="en-US" sz="1400"/>
                      </a:br>
                      <a:r>
                        <a:rPr lang="en-US" sz="1400"/>
                        <a:t>(deoxyguanosine monophosphate: dGMP)</a:t>
                      </a:r>
                    </a:p>
                  </a:txBody>
                  <a:tcPr marL="8912" marR="8912" marT="8912" marB="8912" anchor="ctr">
                    <a:lnL>
                      <a:noFill/>
                    </a:lnL>
                    <a:lnR>
                      <a:noFill/>
                    </a:lnR>
                    <a:lnT>
                      <a:noFill/>
                    </a:lnT>
                    <a:lnB>
                      <a:noFill/>
                    </a:lnB>
                  </a:tcPr>
                </a:tc>
                <a:tc>
                  <a:txBody>
                    <a:bodyPr/>
                    <a:lstStyle/>
                    <a:p>
                      <a:pPr algn="l"/>
                      <a:endParaRPr lang="tr-TR" sz="1400" dirty="0"/>
                    </a:p>
                  </a:txBody>
                  <a:tcPr marL="8912" marR="8912" marT="8912" marB="8912" anchor="ctr">
                    <a:lnL>
                      <a:noFill/>
                    </a:lnL>
                    <a:lnR>
                      <a:noFill/>
                    </a:lnR>
                    <a:lnT>
                      <a:noFill/>
                    </a:lnT>
                    <a:lnB>
                      <a:noFill/>
                    </a:lnB>
                  </a:tcPr>
                </a:tc>
              </a:tr>
              <a:tr h="679784">
                <a:tc>
                  <a:txBody>
                    <a:bodyPr/>
                    <a:lstStyle/>
                    <a:p>
                      <a:pPr algn="l"/>
                      <a:r>
                        <a:rPr lang="tr-TR" sz="1400" dirty="0" err="1" smtClean="0"/>
                        <a:t>sitozin</a:t>
                      </a:r>
                      <a:r>
                        <a:rPr lang="tr-TR" sz="1400" dirty="0" smtClean="0"/>
                        <a:t> (C)</a:t>
                      </a:r>
                      <a:endParaRPr lang="tr-TR" sz="1400" dirty="0"/>
                    </a:p>
                  </a:txBody>
                  <a:tcPr marL="8912" marR="8912" marT="8912" marB="8912"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t>deoksisitidin</a:t>
                      </a:r>
                      <a:endParaRPr lang="tr-TR" sz="1400" dirty="0" smtClean="0"/>
                    </a:p>
                  </a:txBody>
                  <a:tcPr marL="8912" marR="8912" marT="8912" marB="8912" anchor="ctr">
                    <a:lnL>
                      <a:noFill/>
                    </a:lnL>
                    <a:lnR>
                      <a:noFill/>
                    </a:lnR>
                    <a:lnT>
                      <a:noFill/>
                    </a:lnT>
                    <a:lnB>
                      <a:noFill/>
                    </a:lnB>
                  </a:tcPr>
                </a:tc>
                <a:tc>
                  <a:txBody>
                    <a:bodyPr/>
                    <a:lstStyle/>
                    <a:p>
                      <a:pPr algn="l"/>
                      <a:r>
                        <a:rPr lang="tr-TR" sz="1400"/>
                        <a:t>deoxycytidylic acid</a:t>
                      </a:r>
                      <a:br>
                        <a:rPr lang="tr-TR" sz="1400"/>
                      </a:br>
                      <a:r>
                        <a:rPr lang="tr-TR" sz="1400"/>
                        <a:t>(deoxycytidine monophosphate: dCMP)</a:t>
                      </a:r>
                    </a:p>
                  </a:txBody>
                  <a:tcPr marL="8912" marR="8912" marT="8912" marB="8912" anchor="ctr">
                    <a:lnL>
                      <a:noFill/>
                    </a:lnL>
                    <a:lnR>
                      <a:noFill/>
                    </a:lnR>
                    <a:lnT>
                      <a:noFill/>
                    </a:lnT>
                    <a:lnB>
                      <a:noFill/>
                    </a:lnB>
                  </a:tcPr>
                </a:tc>
                <a:tc>
                  <a:txBody>
                    <a:bodyPr/>
                    <a:lstStyle/>
                    <a:p>
                      <a:pPr algn="l"/>
                      <a:endParaRPr lang="tr-TR" sz="1400" dirty="0"/>
                    </a:p>
                  </a:txBody>
                  <a:tcPr marL="8912" marR="8912" marT="8912" marB="8912" anchor="ctr">
                    <a:lnL>
                      <a:noFill/>
                    </a:lnL>
                    <a:lnR>
                      <a:noFill/>
                    </a:lnR>
                    <a:lnT>
                      <a:noFill/>
                    </a:lnT>
                    <a:lnB>
                      <a:noFill/>
                    </a:lnB>
                  </a:tcPr>
                </a:tc>
              </a:tr>
              <a:tr h="679784">
                <a:tc>
                  <a:txBody>
                    <a:bodyPr/>
                    <a:lstStyle/>
                    <a:p>
                      <a:pPr algn="l"/>
                      <a:r>
                        <a:rPr lang="tr-TR" sz="1400" dirty="0" smtClean="0"/>
                        <a:t>timin </a:t>
                      </a:r>
                      <a:r>
                        <a:rPr lang="tr-TR" sz="1400" dirty="0"/>
                        <a:t>(T)</a:t>
                      </a:r>
                    </a:p>
                  </a:txBody>
                  <a:tcPr marL="8912" marR="8912" marT="8912" marB="8912" anchor="ctr">
                    <a:lnL>
                      <a:noFill/>
                    </a:lnL>
                    <a:lnR>
                      <a:noFill/>
                    </a:lnR>
                    <a:lnT>
                      <a:noFill/>
                    </a:lnT>
                    <a:lnB>
                      <a:noFill/>
                    </a:lnB>
                  </a:tcPr>
                </a:tc>
                <a:tc>
                  <a:txBody>
                    <a:bodyPr/>
                    <a:lstStyle/>
                    <a:p>
                      <a:pPr algn="l"/>
                      <a:r>
                        <a:rPr lang="tr-TR" sz="1400" dirty="0" err="1" smtClean="0"/>
                        <a:t>deoksitimidin</a:t>
                      </a:r>
                      <a:endParaRPr lang="tr-TR" sz="1400" dirty="0"/>
                    </a:p>
                  </a:txBody>
                  <a:tcPr marL="8912" marR="8912" marT="8912" marB="8912" anchor="ctr">
                    <a:lnL>
                      <a:noFill/>
                    </a:lnL>
                    <a:lnR>
                      <a:noFill/>
                    </a:lnR>
                    <a:lnT>
                      <a:noFill/>
                    </a:lnT>
                    <a:lnB>
                      <a:noFill/>
                    </a:lnB>
                  </a:tcPr>
                </a:tc>
                <a:tc>
                  <a:txBody>
                    <a:bodyPr/>
                    <a:lstStyle/>
                    <a:p>
                      <a:pPr algn="l"/>
                      <a:r>
                        <a:rPr lang="tr-TR" sz="1400"/>
                        <a:t>deoxythymidylic acid</a:t>
                      </a:r>
                      <a:br>
                        <a:rPr lang="tr-TR" sz="1400"/>
                      </a:br>
                      <a:r>
                        <a:rPr lang="tr-TR" sz="1400"/>
                        <a:t>(deoxythymidine monophosphate: dTMP)</a:t>
                      </a:r>
                    </a:p>
                  </a:txBody>
                  <a:tcPr marL="8912" marR="8912" marT="8912" marB="8912" anchor="ctr">
                    <a:lnL>
                      <a:noFill/>
                    </a:lnL>
                    <a:lnR>
                      <a:noFill/>
                    </a:lnR>
                    <a:lnT>
                      <a:noFill/>
                    </a:lnT>
                    <a:lnB>
                      <a:noFill/>
                    </a:lnB>
                  </a:tcPr>
                </a:tc>
                <a:tc>
                  <a:txBody>
                    <a:bodyPr/>
                    <a:lstStyle/>
                    <a:p>
                      <a:pPr algn="l"/>
                      <a:endParaRPr lang="tr-TR" sz="1400" dirty="0"/>
                    </a:p>
                  </a:txBody>
                  <a:tcPr marL="8912" marR="8912" marT="8912" marB="8912"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36912"/>
            <a:ext cx="8229600" cy="1143000"/>
          </a:xfrm>
        </p:spPr>
        <p:txBody>
          <a:bodyPr/>
          <a:lstStyle/>
          <a:p>
            <a:r>
              <a:rPr lang="tr-TR" dirty="0" smtClean="0"/>
              <a:t>DNA’nın Yapısı</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363272" cy="5472608"/>
          </a:xfrm>
        </p:spPr>
        <p:txBody>
          <a:bodyPr>
            <a:normAutofit lnSpcReduction="10000"/>
          </a:bodyPr>
          <a:lstStyle/>
          <a:p>
            <a:r>
              <a:rPr lang="tr-TR" b="1" dirty="0" smtClean="0"/>
              <a:t>DNA, birbirlerine 3’-&gt;5’-</a:t>
            </a:r>
            <a:r>
              <a:rPr lang="tr-TR" b="1" dirty="0" err="1" smtClean="0"/>
              <a:t>fosfodiester</a:t>
            </a:r>
            <a:r>
              <a:rPr lang="tr-TR" b="1" dirty="0" smtClean="0"/>
              <a:t> bağlarıyla </a:t>
            </a:r>
            <a:r>
              <a:rPr lang="tr-TR" b="1" dirty="0" err="1" smtClean="0"/>
              <a:t>kovalent</a:t>
            </a:r>
            <a:r>
              <a:rPr lang="tr-TR" b="1" dirty="0" smtClean="0"/>
              <a:t> olarak bağlı </a:t>
            </a:r>
            <a:r>
              <a:rPr lang="tr-TR" b="1" dirty="0" err="1" smtClean="0"/>
              <a:t>deoksiribonükleozit</a:t>
            </a:r>
            <a:r>
              <a:rPr lang="tr-TR" b="1" dirty="0" smtClean="0"/>
              <a:t> </a:t>
            </a:r>
            <a:r>
              <a:rPr lang="tr-TR" b="1" dirty="0" err="1" smtClean="0"/>
              <a:t>monofosfatların</a:t>
            </a:r>
            <a:r>
              <a:rPr lang="tr-TR" b="1" dirty="0" smtClean="0"/>
              <a:t> bir polimeridir (</a:t>
            </a:r>
            <a:r>
              <a:rPr lang="tr-TR" b="1" dirty="0" err="1" smtClean="0"/>
              <a:t>polideoksiribonükleotid</a:t>
            </a:r>
            <a:r>
              <a:rPr lang="tr-TR" b="1" dirty="0" smtClean="0"/>
              <a:t>).</a:t>
            </a:r>
          </a:p>
          <a:p>
            <a:endParaRPr lang="tr-TR" dirty="0" smtClean="0"/>
          </a:p>
          <a:p>
            <a:r>
              <a:rPr lang="tr-TR" b="1" dirty="0" smtClean="0"/>
              <a:t>Bir nükleotidin </a:t>
            </a:r>
            <a:r>
              <a:rPr lang="tr-TR" b="1" dirty="0" err="1" smtClean="0"/>
              <a:t>deoksipentozunun</a:t>
            </a:r>
            <a:r>
              <a:rPr lang="tr-TR" b="1" dirty="0" smtClean="0"/>
              <a:t> 3’-hidroksil grubu ile başka bir nükleotidin </a:t>
            </a:r>
            <a:r>
              <a:rPr lang="tr-TR" b="1" dirty="0" err="1" smtClean="0"/>
              <a:t>deoksipentozunun</a:t>
            </a:r>
            <a:r>
              <a:rPr lang="tr-TR" b="1" dirty="0" smtClean="0"/>
              <a:t> 5’-hidroksil grubu arasında bir fosfat grubu vasıtasıyla oluşturulan bağa 3’-&gt;5’-</a:t>
            </a:r>
            <a:r>
              <a:rPr lang="tr-TR" b="1" dirty="0" err="1" smtClean="0"/>
              <a:t>fosfodiester</a:t>
            </a:r>
            <a:r>
              <a:rPr lang="tr-TR" b="1" dirty="0" smtClean="0"/>
              <a:t> bağı adı verilir. </a:t>
            </a:r>
          </a:p>
        </p:txBody>
      </p:sp>
      <p:sp>
        <p:nvSpPr>
          <p:cNvPr id="4" name="1 Başlık"/>
          <p:cNvSpPr>
            <a:spLocks noGrp="1"/>
          </p:cNvSpPr>
          <p:nvPr>
            <p:ph type="title"/>
          </p:nvPr>
        </p:nvSpPr>
        <p:spPr>
          <a:xfrm>
            <a:off x="457200" y="274638"/>
            <a:ext cx="8229600" cy="562074"/>
          </a:xfrm>
        </p:spPr>
        <p:txBody>
          <a:bodyPr>
            <a:normAutofit fontScale="90000"/>
          </a:bodyPr>
          <a:lstStyle/>
          <a:p>
            <a:r>
              <a:rPr lang="tr-TR" b="1" dirty="0" smtClean="0"/>
              <a:t>(ÖNEMLİ)</a:t>
            </a:r>
            <a:endParaRPr lang="tr-T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2226" name="Picture 2"/>
          <p:cNvPicPr>
            <a:picLocks noChangeAspect="1" noChangeArrowheads="1"/>
          </p:cNvPicPr>
          <p:nvPr/>
        </p:nvPicPr>
        <p:blipFill>
          <a:blip r:embed="rId2" cstate="print"/>
          <a:srcRect/>
          <a:stretch>
            <a:fillRect/>
          </a:stretch>
        </p:blipFill>
        <p:spPr bwMode="auto">
          <a:xfrm>
            <a:off x="0" y="836712"/>
            <a:ext cx="9144000" cy="498631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21539" y="0"/>
            <a:ext cx="7722374"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eb.chem.ucla.edu/~harding/IGOC/P/phosphate_ester06.png"/>
          <p:cNvPicPr>
            <a:picLocks noChangeAspect="1" noChangeArrowheads="1"/>
          </p:cNvPicPr>
          <p:nvPr/>
        </p:nvPicPr>
        <p:blipFill>
          <a:blip r:embed="rId2" cstate="print"/>
          <a:srcRect/>
          <a:stretch>
            <a:fillRect/>
          </a:stretch>
        </p:blipFill>
        <p:spPr bwMode="auto">
          <a:xfrm>
            <a:off x="1691680" y="0"/>
            <a:ext cx="5569949"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124744"/>
            <a:ext cx="3240360" cy="5184576"/>
          </a:xfrm>
        </p:spPr>
        <p:txBody>
          <a:bodyPr>
            <a:normAutofit fontScale="85000" lnSpcReduction="10000"/>
          </a:bodyPr>
          <a:lstStyle/>
          <a:p>
            <a:pPr>
              <a:buNone/>
            </a:pPr>
            <a:r>
              <a:rPr lang="tr-TR" dirty="0" smtClean="0"/>
              <a:t>DNA’nın nükleotid sekansı/dizisi </a:t>
            </a:r>
          </a:p>
          <a:p>
            <a:pPr>
              <a:buNone/>
            </a:pPr>
            <a:r>
              <a:rPr lang="tr-TR" dirty="0" smtClean="0"/>
              <a:t>5’-son’dan 3’-son’a doğru okunur (</a:t>
            </a:r>
            <a:r>
              <a:rPr lang="tr-TR" b="1" u="sng" dirty="0" smtClean="0"/>
              <a:t>bizim tarafımızdan</a:t>
            </a:r>
            <a:r>
              <a:rPr lang="tr-TR" dirty="0" smtClean="0"/>
              <a:t>)</a:t>
            </a:r>
          </a:p>
          <a:p>
            <a:pPr>
              <a:buNone/>
            </a:pPr>
            <a:endParaRPr lang="tr-TR" dirty="0" smtClean="0"/>
          </a:p>
          <a:p>
            <a:pPr>
              <a:buNone/>
            </a:pPr>
            <a:r>
              <a:rPr lang="tr-TR" b="1" dirty="0" smtClean="0"/>
              <a:t>5’-son’da fosfat grubu; </a:t>
            </a:r>
          </a:p>
          <a:p>
            <a:pPr>
              <a:buNone/>
            </a:pPr>
            <a:r>
              <a:rPr lang="tr-TR" b="1" dirty="0" smtClean="0"/>
              <a:t>3’-son’da hidroksil grubu bulunur. </a:t>
            </a:r>
            <a:endParaRPr lang="tr-TR" b="1" dirty="0"/>
          </a:p>
        </p:txBody>
      </p:sp>
      <p:pic>
        <p:nvPicPr>
          <p:cNvPr id="27650" name="Picture 2"/>
          <p:cNvPicPr>
            <a:picLocks noChangeAspect="1" noChangeArrowheads="1"/>
          </p:cNvPicPr>
          <p:nvPr/>
        </p:nvPicPr>
        <p:blipFill>
          <a:blip r:embed="rId2" cstate="print"/>
          <a:srcRect/>
          <a:stretch>
            <a:fillRect/>
          </a:stretch>
        </p:blipFill>
        <p:spPr bwMode="auto">
          <a:xfrm>
            <a:off x="4106225" y="1268760"/>
            <a:ext cx="5037775" cy="453650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tr-TR" dirty="0" smtClean="0"/>
              <a:t>DNA</a:t>
            </a:r>
            <a:endParaRPr lang="tr-TR" dirty="0"/>
          </a:p>
        </p:txBody>
      </p:sp>
      <p:sp>
        <p:nvSpPr>
          <p:cNvPr id="3" name="2 İçerik Yer Tutucusu"/>
          <p:cNvSpPr>
            <a:spLocks noGrp="1"/>
          </p:cNvSpPr>
          <p:nvPr>
            <p:ph idx="1"/>
          </p:nvPr>
        </p:nvSpPr>
        <p:spPr>
          <a:xfrm>
            <a:off x="457200" y="980728"/>
            <a:ext cx="8229600" cy="5688632"/>
          </a:xfrm>
        </p:spPr>
        <p:txBody>
          <a:bodyPr>
            <a:normAutofit fontScale="85000" lnSpcReduction="10000"/>
          </a:bodyPr>
          <a:lstStyle/>
          <a:p>
            <a:r>
              <a:rPr lang="tr-TR" dirty="0" smtClean="0"/>
              <a:t>Genetik bilginin deposudur. </a:t>
            </a:r>
          </a:p>
          <a:p>
            <a:endParaRPr lang="tr-TR" dirty="0" smtClean="0"/>
          </a:p>
          <a:p>
            <a:r>
              <a:rPr lang="tr-TR" dirty="0" smtClean="0"/>
              <a:t>DNA’da bulunan genetik bilgi, DNA </a:t>
            </a:r>
            <a:r>
              <a:rPr lang="tr-TR" dirty="0" err="1" smtClean="0"/>
              <a:t>replikasyonu</a:t>
            </a:r>
            <a:r>
              <a:rPr lang="tr-TR" dirty="0" smtClean="0"/>
              <a:t> yoluyla, kopyalanıp yavru hücrelere aktarılabilir.</a:t>
            </a:r>
          </a:p>
          <a:p>
            <a:endParaRPr lang="tr-TR" dirty="0" smtClean="0"/>
          </a:p>
          <a:p>
            <a:r>
              <a:rPr lang="tr-TR" dirty="0" smtClean="0"/>
              <a:t>4 yapıda bulunur:</a:t>
            </a:r>
          </a:p>
          <a:p>
            <a:pPr lvl="1"/>
            <a:r>
              <a:rPr lang="tr-TR" dirty="0" smtClean="0"/>
              <a:t>Kromozomlarda</a:t>
            </a:r>
          </a:p>
          <a:p>
            <a:pPr lvl="2"/>
            <a:r>
              <a:rPr lang="tr-TR" dirty="0" err="1" smtClean="0"/>
              <a:t>Ökaryotlarda</a:t>
            </a:r>
            <a:r>
              <a:rPr lang="tr-TR" dirty="0" smtClean="0"/>
              <a:t>: </a:t>
            </a:r>
            <a:r>
              <a:rPr lang="tr-TR" dirty="0" err="1" smtClean="0"/>
              <a:t>nükleusta</a:t>
            </a:r>
            <a:endParaRPr lang="tr-TR" dirty="0" smtClean="0"/>
          </a:p>
          <a:p>
            <a:pPr lvl="2"/>
            <a:r>
              <a:rPr lang="tr-TR" dirty="0" err="1" smtClean="0"/>
              <a:t>Prokaryotlarda</a:t>
            </a:r>
            <a:r>
              <a:rPr lang="tr-TR" dirty="0" smtClean="0"/>
              <a:t>: </a:t>
            </a:r>
            <a:r>
              <a:rPr lang="tr-TR" dirty="0" err="1" smtClean="0"/>
              <a:t>nükleus</a:t>
            </a:r>
            <a:r>
              <a:rPr lang="tr-TR" dirty="0" smtClean="0"/>
              <a:t> yok, bir adet kromozom var (</a:t>
            </a:r>
            <a:r>
              <a:rPr lang="tr-TR" dirty="0" err="1" smtClean="0"/>
              <a:t>nükleoid</a:t>
            </a:r>
            <a:r>
              <a:rPr lang="tr-TR" dirty="0" smtClean="0"/>
              <a:t> bölgesinde, halkasal)</a:t>
            </a:r>
          </a:p>
          <a:p>
            <a:pPr lvl="1"/>
            <a:r>
              <a:rPr lang="tr-TR" dirty="0" err="1" smtClean="0"/>
              <a:t>Plazmidlerde</a:t>
            </a:r>
            <a:endParaRPr lang="tr-TR" dirty="0" smtClean="0"/>
          </a:p>
          <a:p>
            <a:pPr lvl="2"/>
            <a:r>
              <a:rPr lang="tr-TR" dirty="0" err="1" smtClean="0"/>
              <a:t>prokaryotlardaki</a:t>
            </a:r>
            <a:r>
              <a:rPr lang="tr-TR" dirty="0" smtClean="0"/>
              <a:t> </a:t>
            </a:r>
            <a:r>
              <a:rPr lang="tr-TR" dirty="0" err="1" smtClean="0"/>
              <a:t>nonkromozomal</a:t>
            </a:r>
            <a:r>
              <a:rPr lang="tr-TR" dirty="0" smtClean="0"/>
              <a:t> DNA (halkasal)</a:t>
            </a:r>
          </a:p>
          <a:p>
            <a:pPr lvl="1"/>
            <a:r>
              <a:rPr lang="tr-TR" dirty="0" smtClean="0"/>
              <a:t>Mitokondride (halkasal)</a:t>
            </a:r>
          </a:p>
          <a:p>
            <a:pPr lvl="1"/>
            <a:r>
              <a:rPr lang="tr-TR" dirty="0" smtClean="0"/>
              <a:t>Kloroplastta  (halkasal) (bitkilerde bulunur)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1747" name="Picture 3"/>
          <p:cNvPicPr>
            <a:picLocks noChangeAspect="1" noChangeArrowheads="1"/>
          </p:cNvPicPr>
          <p:nvPr/>
        </p:nvPicPr>
        <p:blipFill>
          <a:blip r:embed="rId2" cstate="print"/>
          <a:srcRect/>
          <a:stretch>
            <a:fillRect/>
          </a:stretch>
        </p:blipFill>
        <p:spPr bwMode="auto">
          <a:xfrm>
            <a:off x="1590675" y="0"/>
            <a:ext cx="596265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Tek sarmal (</a:t>
            </a:r>
            <a:r>
              <a:rPr lang="tr-TR" dirty="0" err="1" smtClean="0"/>
              <a:t>single</a:t>
            </a:r>
            <a:r>
              <a:rPr lang="tr-TR" dirty="0" smtClean="0"/>
              <a:t>-</a:t>
            </a:r>
            <a:r>
              <a:rPr lang="tr-TR" dirty="0" err="1" smtClean="0"/>
              <a:t>stranded</a:t>
            </a:r>
            <a:r>
              <a:rPr lang="tr-TR" dirty="0" smtClean="0"/>
              <a:t>; </a:t>
            </a:r>
            <a:r>
              <a:rPr lang="tr-TR" dirty="0" err="1" smtClean="0"/>
              <a:t>ss</a:t>
            </a:r>
            <a:r>
              <a:rPr lang="tr-TR" dirty="0" smtClean="0"/>
              <a:t>) DNA içeren bazı virüsler (</a:t>
            </a:r>
            <a:r>
              <a:rPr lang="tr-TR" dirty="0" err="1" smtClean="0"/>
              <a:t>parvoviridae</a:t>
            </a:r>
            <a:r>
              <a:rPr lang="tr-TR" dirty="0" smtClean="0"/>
              <a:t>, </a:t>
            </a:r>
            <a:r>
              <a:rPr lang="tr-TR" dirty="0" err="1" smtClean="0"/>
              <a:t>anelloviridae</a:t>
            </a:r>
            <a:r>
              <a:rPr lang="tr-TR" dirty="0" smtClean="0"/>
              <a:t> gibi) hariç; DNA, çift sarmallı (</a:t>
            </a:r>
            <a:r>
              <a:rPr lang="tr-TR" dirty="0" err="1" smtClean="0"/>
              <a:t>double</a:t>
            </a:r>
            <a:r>
              <a:rPr lang="tr-TR" dirty="0" smtClean="0"/>
              <a:t>-</a:t>
            </a:r>
            <a:r>
              <a:rPr lang="tr-TR" dirty="0" err="1" smtClean="0"/>
              <a:t>stranded</a:t>
            </a:r>
            <a:r>
              <a:rPr lang="tr-TR" dirty="0" smtClean="0"/>
              <a:t>; </a:t>
            </a:r>
            <a:r>
              <a:rPr lang="tr-TR" dirty="0" err="1" smtClean="0"/>
              <a:t>ds</a:t>
            </a:r>
            <a:r>
              <a:rPr lang="tr-TR" dirty="0" smtClean="0"/>
              <a:t>) bir yapı gösterir.</a:t>
            </a:r>
          </a:p>
          <a:p>
            <a:endParaRPr lang="tr-TR" dirty="0" smtClean="0"/>
          </a:p>
          <a:p>
            <a:r>
              <a:rPr lang="tr-TR" dirty="0" smtClean="0"/>
              <a:t>Bu yapıda </a:t>
            </a:r>
            <a:r>
              <a:rPr lang="tr-TR" dirty="0" err="1" smtClean="0"/>
              <a:t>hidrofilik</a:t>
            </a:r>
            <a:r>
              <a:rPr lang="tr-TR" dirty="0" smtClean="0"/>
              <a:t> </a:t>
            </a:r>
            <a:r>
              <a:rPr lang="tr-TR" dirty="0" err="1" smtClean="0"/>
              <a:t>deoksiriboz</a:t>
            </a:r>
            <a:r>
              <a:rPr lang="tr-TR" dirty="0" smtClean="0"/>
              <a:t>-fosfat omurga dış kısımda, </a:t>
            </a:r>
            <a:r>
              <a:rPr lang="tr-TR" dirty="0" err="1" smtClean="0"/>
              <a:t>hidrofobik</a:t>
            </a:r>
            <a:r>
              <a:rPr lang="tr-TR" dirty="0" smtClean="0"/>
              <a:t> bazlar ise iç kısımda yerleşmiştir.</a:t>
            </a: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22529" name="Picture 1"/>
          <p:cNvPicPr>
            <a:picLocks noChangeAspect="1" noChangeArrowheads="1"/>
          </p:cNvPicPr>
          <p:nvPr/>
        </p:nvPicPr>
        <p:blipFill>
          <a:blip r:embed="rId2" cstate="print"/>
          <a:srcRect/>
          <a:stretch>
            <a:fillRect/>
          </a:stretch>
        </p:blipFill>
        <p:spPr bwMode="auto">
          <a:xfrm>
            <a:off x="2051720" y="0"/>
            <a:ext cx="43561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49" name="Picture 1"/>
          <p:cNvPicPr>
            <a:picLocks noChangeAspect="1" noChangeArrowheads="1"/>
          </p:cNvPicPr>
          <p:nvPr/>
        </p:nvPicPr>
        <p:blipFill>
          <a:blip r:embed="rId2" cstate="print"/>
          <a:srcRect/>
          <a:stretch>
            <a:fillRect/>
          </a:stretch>
        </p:blipFill>
        <p:spPr bwMode="auto">
          <a:xfrm>
            <a:off x="971600" y="0"/>
            <a:ext cx="7132321"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DNA çift sarmalında, </a:t>
            </a:r>
            <a:r>
              <a:rPr lang="tr-TR" dirty="0" err="1" smtClean="0"/>
              <a:t>adenin</a:t>
            </a:r>
            <a:r>
              <a:rPr lang="tr-TR" dirty="0" smtClean="0"/>
              <a:t> bazları timinle, </a:t>
            </a:r>
            <a:r>
              <a:rPr lang="tr-TR" dirty="0" err="1" smtClean="0"/>
              <a:t>guanin</a:t>
            </a:r>
            <a:r>
              <a:rPr lang="tr-TR" dirty="0" smtClean="0"/>
              <a:t> bazları ise </a:t>
            </a:r>
            <a:r>
              <a:rPr lang="tr-TR" dirty="0" err="1" smtClean="0"/>
              <a:t>sitozinle</a:t>
            </a:r>
            <a:r>
              <a:rPr lang="tr-TR" dirty="0" smtClean="0"/>
              <a:t> eşleşir.</a:t>
            </a:r>
          </a:p>
          <a:p>
            <a:endParaRPr lang="tr-TR" dirty="0" smtClean="0"/>
          </a:p>
          <a:p>
            <a:r>
              <a:rPr lang="tr-TR" dirty="0" smtClean="0"/>
              <a:t>Bu nedenle, DNA’ya ait bir </a:t>
            </a:r>
            <a:r>
              <a:rPr lang="tr-TR" dirty="0" err="1" smtClean="0"/>
              <a:t>polinükleotid</a:t>
            </a:r>
            <a:r>
              <a:rPr lang="tr-TR" dirty="0" smtClean="0"/>
              <a:t> zincirinin baz sekansı/dizisi bilinirse </a:t>
            </a:r>
            <a:r>
              <a:rPr lang="tr-TR" dirty="0" err="1" smtClean="0"/>
              <a:t>komplementer</a:t>
            </a:r>
            <a:r>
              <a:rPr lang="tr-TR" dirty="0" smtClean="0"/>
              <a:t>/tamamlayıcı zincirin baz dizisi de belirlenebilir.</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Chargaff</a:t>
            </a:r>
            <a:r>
              <a:rPr lang="tr-TR" dirty="0" smtClean="0"/>
              <a:t> (</a:t>
            </a:r>
            <a:r>
              <a:rPr lang="tr-TR" dirty="0" err="1" smtClean="0"/>
              <a:t>Çargaf</a:t>
            </a:r>
            <a:r>
              <a:rPr lang="tr-TR" dirty="0" smtClean="0"/>
              <a:t>) Kuralları</a:t>
            </a:r>
            <a:endParaRPr lang="tr-TR" dirty="0"/>
          </a:p>
        </p:txBody>
      </p:sp>
      <p:pic>
        <p:nvPicPr>
          <p:cNvPr id="1026" name="Picture 2" descr="chargaff rule ile ilgili görsel sonucu"/>
          <p:cNvPicPr>
            <a:picLocks noChangeAspect="1" noChangeArrowheads="1"/>
          </p:cNvPicPr>
          <p:nvPr/>
        </p:nvPicPr>
        <p:blipFill>
          <a:blip r:embed="rId2" cstate="print"/>
          <a:srcRect r="935" b="11265"/>
          <a:stretch>
            <a:fillRect/>
          </a:stretch>
        </p:blipFill>
        <p:spPr bwMode="auto">
          <a:xfrm>
            <a:off x="683568" y="1268760"/>
            <a:ext cx="7601784" cy="518457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DNA çift sarmalında, </a:t>
            </a:r>
            <a:r>
              <a:rPr lang="tr-TR" dirty="0" err="1" smtClean="0"/>
              <a:t>adenin</a:t>
            </a:r>
            <a:r>
              <a:rPr lang="tr-TR" dirty="0" smtClean="0"/>
              <a:t> ve timin arasında 2 adet; </a:t>
            </a:r>
            <a:r>
              <a:rPr lang="tr-TR" dirty="0" err="1" smtClean="0"/>
              <a:t>guanin</a:t>
            </a:r>
            <a:r>
              <a:rPr lang="tr-TR" dirty="0" smtClean="0"/>
              <a:t> ile </a:t>
            </a:r>
            <a:r>
              <a:rPr lang="tr-TR" dirty="0" err="1" smtClean="0"/>
              <a:t>sitozin</a:t>
            </a:r>
            <a:r>
              <a:rPr lang="tr-TR" dirty="0" smtClean="0"/>
              <a:t> arasında da 3 adet hidrojen bağı vardır.</a:t>
            </a:r>
          </a:p>
          <a:p>
            <a:endParaRPr lang="tr-TR" dirty="0" smtClean="0"/>
          </a:p>
          <a:p>
            <a:r>
              <a:rPr lang="tr-TR" dirty="0" smtClean="0"/>
              <a:t>Bazlar arasındaki bu hidrojen bağları, </a:t>
            </a:r>
            <a:r>
              <a:rPr lang="tr-TR" dirty="0" err="1" smtClean="0"/>
              <a:t>hidrofobik</a:t>
            </a:r>
            <a:r>
              <a:rPr lang="tr-TR" dirty="0" smtClean="0"/>
              <a:t> etkileşime ilaveten, yapının </a:t>
            </a:r>
            <a:r>
              <a:rPr lang="tr-TR" dirty="0" err="1" smtClean="0"/>
              <a:t>stabilitesi</a:t>
            </a:r>
            <a:r>
              <a:rPr lang="tr-TR" dirty="0" smtClean="0"/>
              <a:t> açısından önemlidir.</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1986" name="Picture 2" descr="dna hydrogen bonds ile ilgili görsel sonucu"/>
          <p:cNvPicPr>
            <a:picLocks noChangeAspect="1" noChangeArrowheads="1"/>
          </p:cNvPicPr>
          <p:nvPr/>
        </p:nvPicPr>
        <p:blipFill>
          <a:blip r:embed="rId2" cstate="print"/>
          <a:srcRect/>
          <a:stretch>
            <a:fillRect/>
          </a:stretch>
        </p:blipFill>
        <p:spPr bwMode="auto">
          <a:xfrm>
            <a:off x="0" y="692696"/>
            <a:ext cx="9144000" cy="490575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39938" name="AutoShape 2" descr="https://figures.boundless-cdn.com/16749/raw/gc-dna-base-pai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9940" name="AutoShape 4" descr="Hydrogen bonding between Guanine and Cytos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9941" name="Picture 5"/>
          <p:cNvPicPr>
            <a:picLocks noChangeAspect="1" noChangeArrowheads="1"/>
          </p:cNvPicPr>
          <p:nvPr/>
        </p:nvPicPr>
        <p:blipFill>
          <a:blip r:embed="rId2" cstate="print"/>
          <a:srcRect/>
          <a:stretch>
            <a:fillRect/>
          </a:stretch>
        </p:blipFill>
        <p:spPr bwMode="auto">
          <a:xfrm>
            <a:off x="0" y="548679"/>
            <a:ext cx="9144000" cy="592035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3010" name="AutoShape 2" descr="https://figures.boundless-cdn.com/24712/raw/dna-chemical-structure.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3011" name="Picture 3"/>
          <p:cNvPicPr>
            <a:picLocks noChangeAspect="1" noChangeArrowheads="1"/>
          </p:cNvPicPr>
          <p:nvPr/>
        </p:nvPicPr>
        <p:blipFill>
          <a:blip r:embed="rId2" cstate="print"/>
          <a:srcRect/>
          <a:stretch>
            <a:fillRect/>
          </a:stretch>
        </p:blipFill>
        <p:spPr bwMode="auto">
          <a:xfrm>
            <a:off x="1619672" y="0"/>
            <a:ext cx="5542767"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RNA</a:t>
            </a:r>
            <a:endParaRPr lang="tr-TR" dirty="0"/>
          </a:p>
        </p:txBody>
      </p:sp>
      <p:sp>
        <p:nvSpPr>
          <p:cNvPr id="3" name="2 İçerik Yer Tutucusu"/>
          <p:cNvSpPr>
            <a:spLocks noGrp="1"/>
          </p:cNvSpPr>
          <p:nvPr>
            <p:ph idx="1"/>
          </p:nvPr>
        </p:nvSpPr>
        <p:spPr/>
        <p:txBody>
          <a:bodyPr/>
          <a:lstStyle/>
          <a:p>
            <a:r>
              <a:rPr lang="tr-TR" dirty="0" smtClean="0"/>
              <a:t>Genetik bilginin ifadesinde (ekspresyonunda) ilk evre RNA sentezidir (transkripsiyon). </a:t>
            </a:r>
          </a:p>
          <a:p>
            <a:endParaRPr lang="tr-TR" dirty="0" smtClean="0"/>
          </a:p>
          <a:p>
            <a:r>
              <a:rPr lang="tr-TR" dirty="0" smtClean="0"/>
              <a:t>Daha sonra </a:t>
            </a:r>
            <a:r>
              <a:rPr lang="tr-TR" dirty="0" err="1" smtClean="0"/>
              <a:t>messenger</a:t>
            </a:r>
            <a:r>
              <a:rPr lang="tr-TR" dirty="0" smtClean="0"/>
              <a:t> RNA’da bulunan kod, </a:t>
            </a:r>
            <a:r>
              <a:rPr lang="tr-TR" dirty="0" err="1" smtClean="0"/>
              <a:t>transleyt</a:t>
            </a:r>
            <a:r>
              <a:rPr lang="tr-TR" dirty="0" smtClean="0"/>
              <a:t> edilir (</a:t>
            </a:r>
            <a:r>
              <a:rPr lang="tr-TR" dirty="0" err="1" smtClean="0"/>
              <a:t>translasyon</a:t>
            </a:r>
            <a:r>
              <a:rPr lang="tr-TR" dirty="0" smtClean="0"/>
              <a:t>, protein sentezi).</a:t>
            </a: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Bazlar arasındaki hidrojen bağları koptuğunda (ısıtma, alkali ortam, organik çözücüler ile), DNA’nın çift sarmal yapısı bozulur (</a:t>
            </a:r>
            <a:r>
              <a:rPr lang="tr-TR" dirty="0" err="1" smtClean="0"/>
              <a:t>denatürasyon</a:t>
            </a:r>
            <a:r>
              <a:rPr lang="tr-TR" dirty="0" smtClean="0"/>
              <a:t>).</a:t>
            </a:r>
          </a:p>
          <a:p>
            <a:pPr>
              <a:buNone/>
            </a:pPr>
            <a:endParaRPr lang="tr-TR" dirty="0" smtClean="0"/>
          </a:p>
          <a:p>
            <a:r>
              <a:rPr lang="tr-TR" dirty="0" smtClean="0"/>
              <a:t>Tek sarmal DNA (</a:t>
            </a:r>
            <a:r>
              <a:rPr lang="tr-TR" dirty="0" err="1" smtClean="0"/>
              <a:t>ssDNA</a:t>
            </a:r>
            <a:r>
              <a:rPr lang="tr-TR" dirty="0" smtClean="0"/>
              <a:t>) 260 </a:t>
            </a:r>
            <a:r>
              <a:rPr lang="tr-TR" dirty="0" err="1" smtClean="0"/>
              <a:t>nm</a:t>
            </a:r>
            <a:r>
              <a:rPr lang="tr-TR" dirty="0" smtClean="0"/>
              <a:t> dalga boyundaki ışığı, çift sarmal DNA’ya göre daha yüksek oranda </a:t>
            </a:r>
            <a:r>
              <a:rPr lang="tr-TR" dirty="0" err="1" smtClean="0"/>
              <a:t>absorbe</a:t>
            </a:r>
            <a:r>
              <a:rPr lang="tr-TR" dirty="0" smtClean="0"/>
              <a:t> eder. </a:t>
            </a:r>
          </a:p>
          <a:p>
            <a:endParaRPr lang="tr-TR" dirty="0" smtClean="0"/>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0" y="1340768"/>
            <a:ext cx="9144000" cy="339271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32656"/>
            <a:ext cx="7571184" cy="1756792"/>
          </a:xfrm>
        </p:spPr>
        <p:txBody>
          <a:bodyPr>
            <a:normAutofit fontScale="92500" lnSpcReduction="10000"/>
          </a:bodyPr>
          <a:lstStyle/>
          <a:p>
            <a:r>
              <a:rPr lang="tr-TR" b="1" dirty="0" smtClean="0"/>
              <a:t>DNA çift sarmalının yarısının tek sarmal haline geldiği sıcaklığa, erime sıcaklığı (</a:t>
            </a:r>
            <a:r>
              <a:rPr lang="tr-TR" b="1" dirty="0" err="1" smtClean="0"/>
              <a:t>melting</a:t>
            </a:r>
            <a:r>
              <a:rPr lang="tr-TR" b="1" dirty="0" smtClean="0"/>
              <a:t> </a:t>
            </a:r>
            <a:r>
              <a:rPr lang="tr-TR" b="1" dirty="0" err="1" smtClean="0"/>
              <a:t>temperature</a:t>
            </a:r>
            <a:r>
              <a:rPr lang="tr-TR" b="1" dirty="0" smtClean="0"/>
              <a:t>; </a:t>
            </a:r>
            <a:r>
              <a:rPr lang="tr-TR" b="1" dirty="0" err="1" smtClean="0"/>
              <a:t>Tm</a:t>
            </a:r>
            <a:r>
              <a:rPr lang="tr-TR" b="1" dirty="0" smtClean="0"/>
              <a:t>) adı verilir. (ÖNEMLİ)</a:t>
            </a:r>
          </a:p>
          <a:p>
            <a:endParaRPr lang="tr-TR" dirty="0"/>
          </a:p>
        </p:txBody>
      </p:sp>
      <p:pic>
        <p:nvPicPr>
          <p:cNvPr id="3074" name="Picture 2" descr="dna Tm ile ilgili görsel sonucu"/>
          <p:cNvPicPr>
            <a:picLocks noChangeAspect="1" noChangeArrowheads="1"/>
          </p:cNvPicPr>
          <p:nvPr/>
        </p:nvPicPr>
        <p:blipFill>
          <a:blip r:embed="rId2" cstate="print"/>
          <a:srcRect/>
          <a:stretch>
            <a:fillRect/>
          </a:stretch>
        </p:blipFill>
        <p:spPr bwMode="auto">
          <a:xfrm>
            <a:off x="899592" y="2204864"/>
            <a:ext cx="7544998" cy="374441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395536" y="0"/>
            <a:ext cx="8374130" cy="6858001"/>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err="1" smtClean="0"/>
              <a:t>Laboratuvarlarda</a:t>
            </a:r>
            <a:r>
              <a:rPr lang="tr-TR" dirty="0" smtClean="0"/>
              <a:t> DNA izole edilirken, numunenin 260 </a:t>
            </a:r>
            <a:r>
              <a:rPr lang="tr-TR" dirty="0" err="1" smtClean="0"/>
              <a:t>nm</a:t>
            </a:r>
            <a:r>
              <a:rPr lang="tr-TR" dirty="0" smtClean="0"/>
              <a:t> ve 280 </a:t>
            </a:r>
            <a:r>
              <a:rPr lang="tr-TR" dirty="0" err="1" smtClean="0"/>
              <a:t>nm’de</a:t>
            </a:r>
            <a:r>
              <a:rPr lang="tr-TR" dirty="0" smtClean="0"/>
              <a:t> verdiği </a:t>
            </a:r>
            <a:r>
              <a:rPr lang="tr-TR" dirty="0" err="1" smtClean="0"/>
              <a:t>absorbansların</a:t>
            </a:r>
            <a:r>
              <a:rPr lang="tr-TR" dirty="0" smtClean="0"/>
              <a:t> oranı, numunedeki DNA’nın saflığının belirtecidir.</a:t>
            </a:r>
          </a:p>
          <a:p>
            <a:endParaRPr lang="tr-TR" dirty="0" smtClean="0"/>
          </a:p>
          <a:p>
            <a:r>
              <a:rPr lang="tr-TR" dirty="0" err="1" smtClean="0"/>
              <a:t>Nükleik</a:t>
            </a:r>
            <a:r>
              <a:rPr lang="tr-TR" dirty="0" smtClean="0"/>
              <a:t> asitler 260 </a:t>
            </a:r>
            <a:r>
              <a:rPr lang="tr-TR" dirty="0" err="1" smtClean="0"/>
              <a:t>nm’de</a:t>
            </a:r>
            <a:r>
              <a:rPr lang="tr-TR" dirty="0" smtClean="0"/>
              <a:t> maksimum </a:t>
            </a:r>
            <a:r>
              <a:rPr lang="tr-TR" dirty="0" err="1" smtClean="0"/>
              <a:t>absorbans</a:t>
            </a:r>
            <a:r>
              <a:rPr lang="tr-TR" dirty="0" smtClean="0"/>
              <a:t> verirken; temel kirleticiler olan proteinler (aromatik yan zincirli amino </a:t>
            </a:r>
            <a:r>
              <a:rPr lang="tr-TR" smtClean="0"/>
              <a:t>asitlerden dolayı</a:t>
            </a:r>
            <a:r>
              <a:rPr lang="tr-TR" dirty="0" smtClean="0"/>
              <a:t>) 280 </a:t>
            </a:r>
            <a:r>
              <a:rPr lang="tr-TR" dirty="0" err="1" smtClean="0"/>
              <a:t>nm’de</a:t>
            </a:r>
            <a:r>
              <a:rPr lang="tr-TR" dirty="0" smtClean="0"/>
              <a:t> maksimum </a:t>
            </a:r>
            <a:r>
              <a:rPr lang="tr-TR" dirty="0" err="1" smtClean="0"/>
              <a:t>absorbans</a:t>
            </a:r>
            <a:r>
              <a:rPr lang="tr-TR" dirty="0" smtClean="0"/>
              <a:t> verir.</a:t>
            </a:r>
          </a:p>
          <a:p>
            <a:endParaRPr lang="tr-TR" dirty="0" smtClean="0"/>
          </a:p>
          <a:p>
            <a:r>
              <a:rPr lang="tr-TR" dirty="0" smtClean="0"/>
              <a:t>A</a:t>
            </a:r>
            <a:r>
              <a:rPr lang="tr-TR" baseline="-25000" dirty="0" smtClean="0"/>
              <a:t>260</a:t>
            </a:r>
            <a:r>
              <a:rPr lang="tr-TR" dirty="0" smtClean="0"/>
              <a:t>/A</a:t>
            </a:r>
            <a:r>
              <a:rPr lang="tr-TR" baseline="-25000" dirty="0" smtClean="0"/>
              <a:t>280</a:t>
            </a:r>
            <a:r>
              <a:rPr lang="tr-TR" dirty="0" smtClean="0"/>
              <a:t> oranının 1.8 ve üzeri olması, örneğin yeterince saf olduğunu gösterir. </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708920"/>
            <a:ext cx="8229600" cy="1143000"/>
          </a:xfrm>
        </p:spPr>
        <p:txBody>
          <a:bodyPr>
            <a:normAutofit fontScale="90000"/>
          </a:bodyPr>
          <a:lstStyle/>
          <a:p>
            <a:r>
              <a:rPr lang="tr-TR" dirty="0" smtClean="0"/>
              <a:t>PROKARYOTLARDA </a:t>
            </a:r>
            <a:br>
              <a:rPr lang="tr-TR" dirty="0" smtClean="0"/>
            </a:br>
            <a:r>
              <a:rPr lang="tr-TR" dirty="0" smtClean="0"/>
              <a:t>DNA SENTEZİ</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DNA çift heliksini oluşturan 2 sarmal birbirinden ayrıldığı zaman, bunların her biri sentezlenecek yeni sarmal için kalıp (şablon/</a:t>
            </a:r>
            <a:r>
              <a:rPr lang="tr-TR" dirty="0" err="1" smtClean="0"/>
              <a:t>template</a:t>
            </a:r>
            <a:r>
              <a:rPr lang="tr-TR" dirty="0" smtClean="0"/>
              <a:t>) vazifesi görür.</a:t>
            </a:r>
          </a:p>
          <a:p>
            <a:endParaRPr lang="tr-TR" dirty="0" smtClean="0"/>
          </a:p>
          <a:p>
            <a:r>
              <a:rPr lang="tr-TR" dirty="0" smtClean="0"/>
              <a:t>Yeni sentezlenen sarmallar kalıp sarmala </a:t>
            </a:r>
            <a:r>
              <a:rPr lang="tr-TR" dirty="0" err="1" smtClean="0"/>
              <a:t>komplementer</a:t>
            </a:r>
            <a:r>
              <a:rPr lang="tr-TR" dirty="0" smtClean="0"/>
              <a:t> olarak sentezlenir. Böylece </a:t>
            </a:r>
            <a:r>
              <a:rPr lang="tr-TR" b="1" dirty="0" smtClean="0"/>
              <a:t>yeni oluşan sarmallarda bir eski bir de yeni sentezlenmiş sarmal bulunur (</a:t>
            </a:r>
            <a:r>
              <a:rPr lang="tr-TR" b="1" dirty="0" err="1" smtClean="0"/>
              <a:t>semikonservatif</a:t>
            </a:r>
            <a:r>
              <a:rPr lang="tr-TR" b="1" dirty="0" smtClean="0"/>
              <a:t> </a:t>
            </a:r>
            <a:r>
              <a:rPr lang="tr-TR" b="1" dirty="0" err="1" smtClean="0"/>
              <a:t>replikasyon</a:t>
            </a:r>
            <a:r>
              <a:rPr lang="tr-TR" b="1" dirty="0" smtClean="0"/>
              <a:t>).  </a:t>
            </a:r>
            <a:endParaRPr lang="tr-TR"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0658" name="Picture 2"/>
          <p:cNvPicPr>
            <a:picLocks noChangeAspect="1" noChangeArrowheads="1"/>
          </p:cNvPicPr>
          <p:nvPr/>
        </p:nvPicPr>
        <p:blipFill>
          <a:blip r:embed="rId2" cstate="print"/>
          <a:srcRect/>
          <a:stretch>
            <a:fillRect/>
          </a:stretch>
        </p:blipFill>
        <p:spPr bwMode="auto">
          <a:xfrm>
            <a:off x="1475656" y="0"/>
            <a:ext cx="6163733" cy="6858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Replikasyonun</a:t>
            </a:r>
            <a:r>
              <a:rPr lang="tr-TR" dirty="0" smtClean="0"/>
              <a:t> Başlaması</a:t>
            </a:r>
            <a:endParaRPr lang="tr-TR" dirty="0"/>
          </a:p>
        </p:txBody>
      </p:sp>
      <p:sp>
        <p:nvSpPr>
          <p:cNvPr id="3" name="2 İçerik Yer Tutucusu"/>
          <p:cNvSpPr>
            <a:spLocks noGrp="1"/>
          </p:cNvSpPr>
          <p:nvPr>
            <p:ph idx="1"/>
          </p:nvPr>
        </p:nvSpPr>
        <p:spPr/>
        <p:txBody>
          <a:bodyPr>
            <a:normAutofit/>
          </a:bodyPr>
          <a:lstStyle/>
          <a:p>
            <a:r>
              <a:rPr lang="tr-TR" dirty="0" err="1" smtClean="0"/>
              <a:t>Prokaryotik</a:t>
            </a:r>
            <a:r>
              <a:rPr lang="tr-TR" dirty="0" smtClean="0"/>
              <a:t> organizmalarda DNA </a:t>
            </a:r>
            <a:r>
              <a:rPr lang="tr-TR" dirty="0" err="1" smtClean="0"/>
              <a:t>replikasyonu</a:t>
            </a:r>
            <a:r>
              <a:rPr lang="tr-TR" dirty="0" smtClean="0"/>
              <a:t> tek ve belirli bir nükleotid dizesinde başlar. Buraya </a:t>
            </a:r>
            <a:r>
              <a:rPr lang="tr-TR" dirty="0" err="1" smtClean="0"/>
              <a:t>replikasyon</a:t>
            </a:r>
            <a:r>
              <a:rPr lang="tr-TR" dirty="0" smtClean="0"/>
              <a:t> orijini denir. </a:t>
            </a:r>
            <a:r>
              <a:rPr lang="tr-TR" dirty="0" err="1" smtClean="0"/>
              <a:t>Replikasyon</a:t>
            </a:r>
            <a:r>
              <a:rPr lang="tr-TR" dirty="0" smtClean="0"/>
              <a:t> orijini A-T bazları bakımından zengindir (daha kolay ayrışma için).</a:t>
            </a:r>
          </a:p>
          <a:p>
            <a:endParaRPr lang="tr-TR" dirty="0" smtClean="0"/>
          </a:p>
          <a:p>
            <a:r>
              <a:rPr lang="tr-TR" dirty="0" smtClean="0"/>
              <a:t>DNA </a:t>
            </a:r>
            <a:r>
              <a:rPr lang="tr-TR" dirty="0" err="1" smtClean="0"/>
              <a:t>replikasyonu</a:t>
            </a:r>
            <a:r>
              <a:rPr lang="tr-TR" dirty="0" smtClean="0"/>
              <a:t> çift yönlüdür.</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0" y="1124744"/>
            <a:ext cx="9144000" cy="482831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3888432"/>
          </a:xfrm>
        </p:spPr>
        <p:txBody>
          <a:bodyPr>
            <a:normAutofit fontScale="92500" lnSpcReduction="20000"/>
          </a:bodyPr>
          <a:lstStyle/>
          <a:p>
            <a:endParaRPr lang="tr-TR" dirty="0" smtClean="0"/>
          </a:p>
          <a:p>
            <a:r>
              <a:rPr lang="tr-TR" dirty="0" smtClean="0"/>
              <a:t>DNA’dan RNA’ya ve proteinlere doğru bilgi akışına “santral dogma” adı verilir (Bu adlandırma, ilk kez </a:t>
            </a:r>
            <a:r>
              <a:rPr lang="tr-TR" i="1" dirty="0" smtClean="0"/>
              <a:t>Francis </a:t>
            </a:r>
            <a:r>
              <a:rPr lang="tr-TR" i="1" dirty="0" err="1" smtClean="0"/>
              <a:t>Crick</a:t>
            </a:r>
            <a:r>
              <a:rPr lang="tr-TR" i="1" dirty="0" smtClean="0"/>
              <a:t> </a:t>
            </a:r>
            <a:r>
              <a:rPr lang="tr-TR" dirty="0" smtClean="0"/>
              <a:t>tarafından kullanılmıştır).</a:t>
            </a:r>
          </a:p>
          <a:p>
            <a:endParaRPr lang="tr-TR" dirty="0" smtClean="0"/>
          </a:p>
          <a:p>
            <a:r>
              <a:rPr lang="tr-TR" dirty="0" smtClean="0"/>
              <a:t>Santral dogma, genetik bilgiyi RNA’da depolayan bazı virüsler hariç, bütün canlılar için geçerlidir.</a:t>
            </a:r>
          </a:p>
          <a:p>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0" y="4581128"/>
            <a:ext cx="9144000" cy="1984174"/>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9"/>
            <a:ext cx="8229600" cy="1440159"/>
          </a:xfrm>
        </p:spPr>
        <p:txBody>
          <a:bodyPr>
            <a:normAutofit fontScale="85000" lnSpcReduction="20000"/>
          </a:bodyPr>
          <a:lstStyle/>
          <a:p>
            <a:r>
              <a:rPr lang="tr-TR" dirty="0" err="1" smtClean="0"/>
              <a:t>Ökaryotlarda</a:t>
            </a:r>
            <a:r>
              <a:rPr lang="tr-TR" dirty="0" smtClean="0"/>
              <a:t> ise DNA molekülleri çok uzun olduğundan dolayı, işlemin hızlı gerçekleşebilmesi için; </a:t>
            </a:r>
            <a:r>
              <a:rPr lang="tr-TR" dirty="0" err="1" smtClean="0"/>
              <a:t>replikasyon</a:t>
            </a:r>
            <a:r>
              <a:rPr lang="tr-TR" dirty="0" smtClean="0"/>
              <a:t>, DNA heliksi boyunca birçok orijinde birden başlar.</a:t>
            </a:r>
            <a:endParaRPr lang="tr-TR" dirty="0"/>
          </a:p>
        </p:txBody>
      </p:sp>
      <p:pic>
        <p:nvPicPr>
          <p:cNvPr id="72706" name="Picture 2" descr="replication origin ile ilgili görsel sonucu"/>
          <p:cNvPicPr>
            <a:picLocks noChangeAspect="1" noChangeArrowheads="1"/>
          </p:cNvPicPr>
          <p:nvPr/>
        </p:nvPicPr>
        <p:blipFill>
          <a:blip r:embed="rId2" cstate="print"/>
          <a:srcRect t="10804" r="-599" b="17173"/>
          <a:stretch>
            <a:fillRect/>
          </a:stretch>
        </p:blipFill>
        <p:spPr bwMode="auto">
          <a:xfrm>
            <a:off x="0" y="1948005"/>
            <a:ext cx="9144000" cy="490999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5"/>
            <a:ext cx="8229600" cy="2088232"/>
          </a:xfrm>
        </p:spPr>
        <p:txBody>
          <a:bodyPr/>
          <a:lstStyle/>
          <a:p>
            <a:r>
              <a:rPr lang="tr-TR" dirty="0" smtClean="0"/>
              <a:t>DNA çift sarmalı açıldığı zaman Y şeklinde bir yapı meydana gelir. Aktif sentezin gerçekleştiği bu bölgeye </a:t>
            </a:r>
            <a:r>
              <a:rPr lang="tr-TR" b="1" dirty="0" err="1" smtClean="0"/>
              <a:t>replikasyon</a:t>
            </a:r>
            <a:r>
              <a:rPr lang="tr-TR" b="1" dirty="0" smtClean="0"/>
              <a:t> çatalı (</a:t>
            </a:r>
            <a:r>
              <a:rPr lang="tr-TR" b="1" dirty="0" err="1" smtClean="0"/>
              <a:t>fork</a:t>
            </a:r>
            <a:r>
              <a:rPr lang="tr-TR" b="1" dirty="0" smtClean="0"/>
              <a:t>) </a:t>
            </a:r>
            <a:r>
              <a:rPr lang="tr-TR" dirty="0" smtClean="0"/>
              <a:t>adı verilir.</a:t>
            </a:r>
            <a:endParaRPr lang="tr-TR" dirty="0"/>
          </a:p>
        </p:txBody>
      </p:sp>
      <p:pic>
        <p:nvPicPr>
          <p:cNvPr id="77826" name="Picture 2"/>
          <p:cNvPicPr>
            <a:picLocks noChangeAspect="1" noChangeArrowheads="1"/>
          </p:cNvPicPr>
          <p:nvPr/>
        </p:nvPicPr>
        <p:blipFill>
          <a:blip r:embed="rId2" cstate="print"/>
          <a:srcRect/>
          <a:stretch>
            <a:fillRect/>
          </a:stretch>
        </p:blipFill>
        <p:spPr bwMode="auto">
          <a:xfrm>
            <a:off x="1331640" y="2708920"/>
            <a:ext cx="5976664" cy="371162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(Proteinlerin Görevleri </a:t>
            </a:r>
            <a:r>
              <a:rPr lang="tr-TR" sz="4900" b="1" u="sng" dirty="0" smtClean="0"/>
              <a:t>Önemli)</a:t>
            </a:r>
            <a:endParaRPr lang="tr-TR" sz="4900" b="1" u="sng" dirty="0"/>
          </a:p>
        </p:txBody>
      </p:sp>
      <p:sp>
        <p:nvSpPr>
          <p:cNvPr id="3" name="2 İçerik Yer Tutucusu"/>
          <p:cNvSpPr>
            <a:spLocks noGrp="1"/>
          </p:cNvSpPr>
          <p:nvPr>
            <p:ph idx="1"/>
          </p:nvPr>
        </p:nvSpPr>
        <p:spPr>
          <a:xfrm>
            <a:off x="457200" y="1600200"/>
            <a:ext cx="8229600" cy="4781128"/>
          </a:xfrm>
        </p:spPr>
        <p:txBody>
          <a:bodyPr>
            <a:normAutofit/>
          </a:bodyPr>
          <a:lstStyle/>
          <a:p>
            <a:r>
              <a:rPr lang="tr-TR" dirty="0" err="1" smtClean="0"/>
              <a:t>Replikasyon</a:t>
            </a:r>
            <a:r>
              <a:rPr lang="tr-TR" dirty="0" smtClean="0"/>
              <a:t> çatalına yerleşen bazı proteinler, DNA sarmalını açar ve açılmış sarmalın geri kapanmasını önler:</a:t>
            </a:r>
          </a:p>
          <a:p>
            <a:pPr lvl="1">
              <a:buNone/>
            </a:pPr>
            <a:endParaRPr lang="tr-TR" dirty="0" smtClean="0"/>
          </a:p>
          <a:p>
            <a:pPr lvl="1">
              <a:buNone/>
            </a:pPr>
            <a:r>
              <a:rPr lang="tr-TR" dirty="0" smtClean="0"/>
              <a:t>1) </a:t>
            </a:r>
            <a:r>
              <a:rPr lang="tr-TR" dirty="0" err="1" smtClean="0"/>
              <a:t>DnaA</a:t>
            </a:r>
            <a:r>
              <a:rPr lang="tr-TR" dirty="0" smtClean="0"/>
              <a:t> proteini</a:t>
            </a:r>
          </a:p>
          <a:p>
            <a:pPr lvl="1">
              <a:buNone/>
            </a:pPr>
            <a:endParaRPr lang="tr-TR" dirty="0" smtClean="0"/>
          </a:p>
          <a:p>
            <a:pPr lvl="1">
              <a:buNone/>
            </a:pPr>
            <a:r>
              <a:rPr lang="tr-TR" dirty="0" smtClean="0"/>
              <a:t>2) DNA </a:t>
            </a:r>
            <a:r>
              <a:rPr lang="tr-TR" dirty="0" err="1" smtClean="0"/>
              <a:t>helikazlar</a:t>
            </a:r>
            <a:endParaRPr lang="tr-TR" dirty="0" smtClean="0"/>
          </a:p>
          <a:p>
            <a:pPr lvl="1">
              <a:buNone/>
            </a:pPr>
            <a:endParaRPr lang="tr-TR" dirty="0" smtClean="0"/>
          </a:p>
          <a:p>
            <a:pPr lvl="1">
              <a:buNone/>
            </a:pPr>
            <a:r>
              <a:rPr lang="tr-TR" dirty="0" smtClean="0"/>
              <a:t>3) TSB proteini</a:t>
            </a:r>
          </a:p>
          <a:p>
            <a:pPr lvl="1">
              <a:buNone/>
            </a:pPr>
            <a:endParaRPr lang="tr-TR"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(Proteinlerin Görevleri </a:t>
            </a:r>
            <a:r>
              <a:rPr lang="tr-TR" sz="4900" b="1" u="sng" dirty="0" smtClean="0"/>
              <a:t>Önemli)</a:t>
            </a:r>
            <a:endParaRPr lang="tr-TR" dirty="0"/>
          </a:p>
        </p:txBody>
      </p:sp>
      <p:sp>
        <p:nvSpPr>
          <p:cNvPr id="3" name="2 İçerik Yer Tutucusu"/>
          <p:cNvSpPr>
            <a:spLocks noGrp="1"/>
          </p:cNvSpPr>
          <p:nvPr>
            <p:ph idx="1"/>
          </p:nvPr>
        </p:nvSpPr>
        <p:spPr/>
        <p:txBody>
          <a:bodyPr/>
          <a:lstStyle/>
          <a:p>
            <a:r>
              <a:rPr lang="tr-TR" dirty="0" err="1" smtClean="0"/>
              <a:t>DnaA</a:t>
            </a:r>
            <a:r>
              <a:rPr lang="tr-TR" dirty="0" smtClean="0"/>
              <a:t> proteini: DNA </a:t>
            </a:r>
            <a:r>
              <a:rPr lang="tr-TR" dirty="0" err="1" smtClean="0"/>
              <a:t>replikasyonunun</a:t>
            </a:r>
            <a:r>
              <a:rPr lang="tr-TR" dirty="0" smtClean="0"/>
              <a:t> başlamasını aktive eder. Bu proteinin konsantrasyonu, DNA </a:t>
            </a:r>
            <a:r>
              <a:rPr lang="tr-TR" dirty="0" err="1" smtClean="0"/>
              <a:t>replikasyonunun</a:t>
            </a:r>
            <a:r>
              <a:rPr lang="tr-TR" dirty="0" smtClean="0"/>
              <a:t> başlama zamanını belirler. Hücre büyümesi sırasında konsantrasyonu giderek artar ve belli bir konsantrasyondan itibaren DNA çift zincirinin erimesini tetikler.</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(Proteinlerin Görevleri </a:t>
            </a:r>
            <a:r>
              <a:rPr lang="tr-TR" sz="4900" b="1" u="sng" dirty="0" smtClean="0"/>
              <a:t>Önemli)</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DNA </a:t>
            </a:r>
            <a:r>
              <a:rPr lang="tr-TR" dirty="0" err="1" smtClean="0"/>
              <a:t>Helikazlar</a:t>
            </a:r>
            <a:r>
              <a:rPr lang="tr-TR" dirty="0" smtClean="0"/>
              <a:t>: Bu enzimler tek sarmallı DNA’ya </a:t>
            </a:r>
            <a:r>
              <a:rPr lang="tr-TR" dirty="0" err="1" smtClean="0"/>
              <a:t>replikasyon</a:t>
            </a:r>
            <a:r>
              <a:rPr lang="tr-TR" dirty="0" smtClean="0"/>
              <a:t> çatalının yakınında bir yerden bağlanır ve daha sonra komşu çift sarmallı bölgeye doğru hareket eder. Böylece çift sarmalın açılmasını sağlar.</a:t>
            </a:r>
          </a:p>
          <a:p>
            <a:endParaRPr lang="tr-TR" dirty="0" smtClean="0"/>
          </a:p>
          <a:p>
            <a:r>
              <a:rPr lang="tr-TR" dirty="0" err="1" smtClean="0"/>
              <a:t>Helikaz</a:t>
            </a:r>
            <a:r>
              <a:rPr lang="tr-TR" dirty="0" smtClean="0"/>
              <a:t> aktivitesi için gerekli enerji </a:t>
            </a:r>
            <a:r>
              <a:rPr lang="tr-TR" dirty="0" err="1" smtClean="0"/>
              <a:t>ATP’den</a:t>
            </a:r>
            <a:r>
              <a:rPr lang="tr-TR" dirty="0" smtClean="0"/>
              <a:t> sağlanır.</a:t>
            </a:r>
          </a:p>
          <a:p>
            <a:endParaRPr lang="tr-TR" dirty="0" smtClean="0"/>
          </a:p>
          <a:p>
            <a:r>
              <a:rPr lang="tr-TR" dirty="0" smtClean="0"/>
              <a:t>E.</a:t>
            </a:r>
            <a:r>
              <a:rPr lang="tr-TR" dirty="0" err="1" smtClean="0"/>
              <a:t>coli’deki</a:t>
            </a:r>
            <a:r>
              <a:rPr lang="tr-TR" dirty="0" smtClean="0"/>
              <a:t> temel </a:t>
            </a:r>
            <a:r>
              <a:rPr lang="tr-TR" dirty="0" err="1" smtClean="0"/>
              <a:t>helikaz</a:t>
            </a:r>
            <a:r>
              <a:rPr lang="tr-TR" dirty="0" smtClean="0"/>
              <a:t> </a:t>
            </a:r>
            <a:r>
              <a:rPr lang="tr-TR" dirty="0" err="1" smtClean="0"/>
              <a:t>DnaB’dir</a:t>
            </a:r>
            <a:r>
              <a:rPr lang="tr-TR" dirty="0" smtClean="0"/>
              <a:t>. </a:t>
            </a:r>
            <a:r>
              <a:rPr lang="tr-TR" dirty="0" err="1" smtClean="0"/>
              <a:t>DnaB’nin</a:t>
            </a:r>
            <a:r>
              <a:rPr lang="tr-TR" dirty="0" smtClean="0"/>
              <a:t> bağlanabilmesi için (</a:t>
            </a:r>
            <a:r>
              <a:rPr lang="tr-TR" dirty="0" err="1" smtClean="0"/>
              <a:t>DnaB</a:t>
            </a:r>
            <a:r>
              <a:rPr lang="tr-TR" dirty="0" smtClean="0"/>
              <a:t> halkasının açılabilmesi için) </a:t>
            </a:r>
            <a:r>
              <a:rPr lang="tr-TR" dirty="0" err="1" smtClean="0"/>
              <a:t>DnaC</a:t>
            </a:r>
            <a:r>
              <a:rPr lang="tr-TR" dirty="0" smtClean="0"/>
              <a:t> gereklidir.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aa dnab dnac ile ilgili görsel sonucu"/>
          <p:cNvPicPr>
            <a:picLocks noChangeAspect="1" noChangeArrowheads="1"/>
          </p:cNvPicPr>
          <p:nvPr/>
        </p:nvPicPr>
        <p:blipFill>
          <a:blip r:embed="rId2" cstate="print"/>
          <a:srcRect/>
          <a:stretch>
            <a:fillRect/>
          </a:stretch>
        </p:blipFill>
        <p:spPr bwMode="auto">
          <a:xfrm>
            <a:off x="2555776" y="0"/>
            <a:ext cx="4234769"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dnaa dnab dnac ile ilgili görsel sonucu"/>
          <p:cNvPicPr>
            <a:picLocks noChangeAspect="1" noChangeArrowheads="1"/>
          </p:cNvPicPr>
          <p:nvPr/>
        </p:nvPicPr>
        <p:blipFill>
          <a:blip r:embed="rId2" cstate="print"/>
          <a:srcRect/>
          <a:stretch>
            <a:fillRect/>
          </a:stretch>
        </p:blipFill>
        <p:spPr bwMode="auto">
          <a:xfrm>
            <a:off x="1259632" y="0"/>
            <a:ext cx="6858000"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(Proteinlerin Görevleri </a:t>
            </a:r>
            <a:r>
              <a:rPr lang="tr-TR" sz="4900" b="1" u="sng" dirty="0" smtClean="0"/>
              <a:t>Önemli)</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TSB proteini (Tek sarmallı zincire bağlanan protein): Sadece tek sarmallı DNA’ya bağlanır. Bir TSB bağlandıktan sonra diğerinin bağlanması kolaylaşır (kooperatif etki). </a:t>
            </a:r>
          </a:p>
          <a:p>
            <a:endParaRPr lang="tr-TR" dirty="0" smtClean="0"/>
          </a:p>
          <a:p>
            <a:r>
              <a:rPr lang="tr-TR" dirty="0" smtClean="0"/>
              <a:t>TSB proteinleri, </a:t>
            </a:r>
            <a:r>
              <a:rPr lang="tr-TR" b="1" dirty="0" smtClean="0"/>
              <a:t>çift sarmal yapının oluşmasını önleyerek, tek sarmallı yapının sürdürülmesini sağlar</a:t>
            </a:r>
            <a:r>
              <a:rPr lang="tr-TR" dirty="0" smtClean="0"/>
              <a:t>. Ayrıca tek zincirli DNA’yı parçalayan </a:t>
            </a:r>
            <a:r>
              <a:rPr lang="tr-TR" b="1" dirty="0" err="1" smtClean="0"/>
              <a:t>nükleazların</a:t>
            </a:r>
            <a:r>
              <a:rPr lang="tr-TR" b="1" dirty="0" smtClean="0"/>
              <a:t> etki göstermesini de önler</a:t>
            </a:r>
            <a:r>
              <a:rPr lang="tr-TR" dirty="0" smtClean="0"/>
              <a:t>.</a:t>
            </a: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2947" name="Picture 3"/>
          <p:cNvPicPr>
            <a:picLocks noChangeAspect="1" noChangeArrowheads="1"/>
          </p:cNvPicPr>
          <p:nvPr/>
        </p:nvPicPr>
        <p:blipFill>
          <a:blip r:embed="rId2" cstate="print"/>
          <a:srcRect/>
          <a:stretch>
            <a:fillRect/>
          </a:stretch>
        </p:blipFill>
        <p:spPr bwMode="auto">
          <a:xfrm>
            <a:off x="395536" y="0"/>
            <a:ext cx="8375257" cy="6858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47663" y="0"/>
            <a:ext cx="5745443"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852936"/>
            <a:ext cx="8229600" cy="1143000"/>
          </a:xfrm>
        </p:spPr>
        <p:txBody>
          <a:bodyPr/>
          <a:lstStyle/>
          <a:p>
            <a:r>
              <a:rPr lang="tr-TR" dirty="0" err="1" smtClean="0"/>
              <a:t>Nükleik</a:t>
            </a:r>
            <a:r>
              <a:rPr lang="tr-TR" dirty="0" smtClean="0"/>
              <a:t> Asitlerin Yapı Taşları</a:t>
            </a: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DNA </a:t>
            </a:r>
            <a:r>
              <a:rPr lang="tr-TR" dirty="0" err="1" smtClean="0"/>
              <a:t>Süperkoiling</a:t>
            </a:r>
            <a:r>
              <a:rPr lang="tr-TR" dirty="0" smtClean="0"/>
              <a:t> Sorunu</a:t>
            </a:r>
            <a:endParaRPr lang="tr-TR" dirty="0"/>
          </a:p>
        </p:txBody>
      </p:sp>
      <p:sp>
        <p:nvSpPr>
          <p:cNvPr id="3" name="2 İçerik Yer Tutucusu"/>
          <p:cNvSpPr>
            <a:spLocks noGrp="1"/>
          </p:cNvSpPr>
          <p:nvPr>
            <p:ph idx="1"/>
          </p:nvPr>
        </p:nvSpPr>
        <p:spPr/>
        <p:txBody>
          <a:bodyPr>
            <a:normAutofit lnSpcReduction="10000"/>
          </a:bodyPr>
          <a:lstStyle/>
          <a:p>
            <a:r>
              <a:rPr lang="tr-TR" dirty="0" smtClean="0"/>
              <a:t>Çift heliksi oluşturan iki sarmal birbirinden ayrıldıkça, </a:t>
            </a:r>
            <a:r>
              <a:rPr lang="tr-TR" dirty="0" err="1" smtClean="0"/>
              <a:t>replikasyon</a:t>
            </a:r>
            <a:r>
              <a:rPr lang="tr-TR" dirty="0" smtClean="0"/>
              <a:t> çatalının önünde pozitif </a:t>
            </a:r>
            <a:r>
              <a:rPr lang="tr-TR" dirty="0" err="1" smtClean="0"/>
              <a:t>süperkoiller</a:t>
            </a:r>
            <a:r>
              <a:rPr lang="tr-TR" dirty="0" smtClean="0"/>
              <a:t>, arkasında ise negatif </a:t>
            </a:r>
            <a:r>
              <a:rPr lang="tr-TR" dirty="0" err="1" smtClean="0"/>
              <a:t>süperkoiller</a:t>
            </a:r>
            <a:r>
              <a:rPr lang="tr-TR" dirty="0" smtClean="0"/>
              <a:t> birikir.</a:t>
            </a:r>
          </a:p>
          <a:p>
            <a:pPr>
              <a:buNone/>
            </a:pPr>
            <a:endParaRPr lang="tr-TR" dirty="0" smtClean="0"/>
          </a:p>
          <a:p>
            <a:r>
              <a:rPr lang="tr-TR" dirty="0" smtClean="0"/>
              <a:t>DNA </a:t>
            </a:r>
            <a:r>
              <a:rPr lang="tr-TR" dirty="0" err="1" smtClean="0"/>
              <a:t>replikasyonu</a:t>
            </a:r>
            <a:r>
              <a:rPr lang="tr-TR" dirty="0" smtClean="0"/>
              <a:t> sırasında </a:t>
            </a:r>
            <a:r>
              <a:rPr lang="tr-TR" dirty="0" err="1" smtClean="0"/>
              <a:t>süperkoillerin</a:t>
            </a:r>
            <a:r>
              <a:rPr lang="tr-TR" dirty="0" smtClean="0"/>
              <a:t> birikmesini bir grup enzim önlemektedir </a:t>
            </a:r>
            <a:r>
              <a:rPr lang="tr-TR" b="1" dirty="0" smtClean="0"/>
              <a:t>(DNA </a:t>
            </a:r>
            <a:r>
              <a:rPr lang="tr-TR" b="1" dirty="0" err="1" smtClean="0"/>
              <a:t>topoizomerazlar</a:t>
            </a:r>
            <a:r>
              <a:rPr lang="tr-TR" b="1" dirty="0" smtClean="0"/>
              <a:t>).</a:t>
            </a:r>
            <a:endParaRPr lang="tr-TR"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792088"/>
          </a:xfrm>
        </p:spPr>
        <p:txBody>
          <a:bodyPr/>
          <a:lstStyle/>
          <a:p>
            <a:r>
              <a:rPr lang="tr-TR" dirty="0" smtClean="0"/>
              <a:t>Pozitif </a:t>
            </a:r>
            <a:r>
              <a:rPr lang="tr-TR" dirty="0" err="1" smtClean="0"/>
              <a:t>Süperkoiling</a:t>
            </a:r>
            <a:endParaRPr lang="tr-TR" dirty="0"/>
          </a:p>
        </p:txBody>
      </p:sp>
      <p:pic>
        <p:nvPicPr>
          <p:cNvPr id="1026" name="Picture 2" descr="DNA supercoiling ile ilgili görsel sonucu"/>
          <p:cNvPicPr>
            <a:picLocks noChangeAspect="1" noChangeArrowheads="1"/>
          </p:cNvPicPr>
          <p:nvPr/>
        </p:nvPicPr>
        <p:blipFill>
          <a:blip r:embed="rId2" cstate="print"/>
          <a:srcRect l="16891" t="8974" r="17232" b="8769"/>
          <a:stretch>
            <a:fillRect/>
          </a:stretch>
        </p:blipFill>
        <p:spPr bwMode="auto">
          <a:xfrm>
            <a:off x="611560" y="1052736"/>
            <a:ext cx="7920880" cy="5585236"/>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8851" name="Picture 3"/>
          <p:cNvPicPr>
            <a:picLocks noChangeAspect="1" noChangeArrowheads="1"/>
          </p:cNvPicPr>
          <p:nvPr/>
        </p:nvPicPr>
        <p:blipFill>
          <a:blip r:embed="rId2" cstate="print"/>
          <a:srcRect/>
          <a:stretch>
            <a:fillRect/>
          </a:stretch>
        </p:blipFill>
        <p:spPr bwMode="auto">
          <a:xfrm>
            <a:off x="0" y="404664"/>
            <a:ext cx="9144000" cy="588048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6237312"/>
          </a:xfrm>
        </p:spPr>
        <p:txBody>
          <a:bodyPr>
            <a:normAutofit fontScale="70000" lnSpcReduction="20000"/>
          </a:bodyPr>
          <a:lstStyle/>
          <a:p>
            <a:r>
              <a:rPr lang="tr-TR" dirty="0" smtClean="0"/>
              <a:t>Tip I DNA </a:t>
            </a:r>
            <a:r>
              <a:rPr lang="tr-TR" dirty="0" err="1" smtClean="0"/>
              <a:t>Topoizomerazlar</a:t>
            </a:r>
            <a:r>
              <a:rPr lang="tr-TR" dirty="0" smtClean="0"/>
              <a:t>: </a:t>
            </a:r>
            <a:r>
              <a:rPr lang="tr-TR" b="1" u="sng" dirty="0" smtClean="0">
                <a:solidFill>
                  <a:srgbClr val="FF0000"/>
                </a:solidFill>
              </a:rPr>
              <a:t>Sarmallardan birini </a:t>
            </a:r>
            <a:r>
              <a:rPr lang="tr-TR" dirty="0" smtClean="0"/>
              <a:t>geri-dönüşlü olarak koparır. Tip I DNA </a:t>
            </a:r>
            <a:r>
              <a:rPr lang="tr-TR" dirty="0" err="1" smtClean="0"/>
              <a:t>topoizomerazların</a:t>
            </a:r>
            <a:r>
              <a:rPr lang="tr-TR" dirty="0" smtClean="0"/>
              <a:t> hem </a:t>
            </a:r>
            <a:r>
              <a:rPr lang="tr-TR" dirty="0" err="1" smtClean="0"/>
              <a:t>nükleaz</a:t>
            </a:r>
            <a:r>
              <a:rPr lang="tr-TR" dirty="0" smtClean="0"/>
              <a:t> (zincir koparan) hem de </a:t>
            </a:r>
            <a:r>
              <a:rPr lang="tr-TR" dirty="0" err="1" smtClean="0"/>
              <a:t>ligaz</a:t>
            </a:r>
            <a:r>
              <a:rPr lang="tr-TR" dirty="0" smtClean="0"/>
              <a:t> (zincir bağlayan) aktivitesi vardır. Kopardığı </a:t>
            </a:r>
            <a:r>
              <a:rPr lang="tr-TR" dirty="0" err="1" smtClean="0"/>
              <a:t>fosfodiester</a:t>
            </a:r>
            <a:r>
              <a:rPr lang="tr-TR" dirty="0" smtClean="0"/>
              <a:t> bağlarından elde ettiği enerjiyi, zincirin tekrar bağlanmasında kullanır. E. </a:t>
            </a:r>
            <a:r>
              <a:rPr lang="tr-TR" dirty="0" err="1" smtClean="0"/>
              <a:t>Coli’de</a:t>
            </a:r>
            <a:r>
              <a:rPr lang="tr-TR" dirty="0" smtClean="0"/>
              <a:t> negatif </a:t>
            </a:r>
            <a:r>
              <a:rPr lang="tr-TR" dirty="0" err="1" smtClean="0"/>
              <a:t>süperkoilleri</a:t>
            </a:r>
            <a:r>
              <a:rPr lang="tr-TR" dirty="0" smtClean="0"/>
              <a:t>, </a:t>
            </a:r>
            <a:r>
              <a:rPr lang="tr-TR" dirty="0" err="1" smtClean="0"/>
              <a:t>ökaryotlarda</a:t>
            </a:r>
            <a:r>
              <a:rPr lang="tr-TR" dirty="0" smtClean="0"/>
              <a:t> ve bazı </a:t>
            </a:r>
            <a:r>
              <a:rPr lang="tr-TR" dirty="0" err="1" smtClean="0"/>
              <a:t>prokaryotlarda</a:t>
            </a:r>
            <a:r>
              <a:rPr lang="tr-TR" dirty="0" smtClean="0"/>
              <a:t> hem negatif hem de pozitif </a:t>
            </a:r>
            <a:r>
              <a:rPr lang="tr-TR" dirty="0" err="1" smtClean="0"/>
              <a:t>süperkoilleri</a:t>
            </a:r>
            <a:r>
              <a:rPr lang="tr-TR" dirty="0" smtClean="0"/>
              <a:t> gevşetir. </a:t>
            </a:r>
          </a:p>
          <a:p>
            <a:endParaRPr lang="tr-TR" dirty="0" smtClean="0"/>
          </a:p>
          <a:p>
            <a:r>
              <a:rPr lang="tr-TR" dirty="0" smtClean="0"/>
              <a:t>Tip II DNA </a:t>
            </a:r>
            <a:r>
              <a:rPr lang="tr-TR" dirty="0" err="1" smtClean="0"/>
              <a:t>Topoizomerazlar</a:t>
            </a:r>
            <a:r>
              <a:rPr lang="tr-TR" dirty="0" smtClean="0"/>
              <a:t>: </a:t>
            </a:r>
            <a:r>
              <a:rPr lang="tr-TR" b="1" u="sng" dirty="0" smtClean="0">
                <a:solidFill>
                  <a:srgbClr val="FF0000"/>
                </a:solidFill>
              </a:rPr>
              <a:t>Her iki sarmalı da</a:t>
            </a:r>
            <a:r>
              <a:rPr lang="tr-TR" dirty="0" smtClean="0"/>
              <a:t> geçici olarak kopararak, hem negatif hem de pozitif </a:t>
            </a:r>
            <a:r>
              <a:rPr lang="tr-TR" dirty="0" err="1" smtClean="0"/>
              <a:t>süperkoilleri</a:t>
            </a:r>
            <a:r>
              <a:rPr lang="tr-TR" dirty="0" smtClean="0"/>
              <a:t> giderir. </a:t>
            </a:r>
            <a:r>
              <a:rPr lang="tr-TR" dirty="0" err="1" smtClean="0"/>
              <a:t>ATP’ye</a:t>
            </a:r>
            <a:r>
              <a:rPr lang="tr-TR" dirty="0" smtClean="0"/>
              <a:t> ihtiyaç duyar.</a:t>
            </a:r>
          </a:p>
          <a:p>
            <a:pPr lvl="1"/>
            <a:endParaRPr lang="tr-TR" dirty="0" smtClean="0"/>
          </a:p>
          <a:p>
            <a:pPr lvl="1"/>
            <a:r>
              <a:rPr lang="tr-TR" sz="3400" b="1" dirty="0" smtClean="0"/>
              <a:t>DNA </a:t>
            </a:r>
            <a:r>
              <a:rPr lang="tr-TR" sz="3400" b="1" dirty="0" err="1" smtClean="0"/>
              <a:t>Giraz</a:t>
            </a:r>
            <a:r>
              <a:rPr lang="tr-TR" sz="3400" b="1" dirty="0" smtClean="0"/>
              <a:t>: </a:t>
            </a:r>
            <a:r>
              <a:rPr lang="tr-TR" sz="3400" dirty="0" smtClean="0"/>
              <a:t>Tip II </a:t>
            </a:r>
            <a:r>
              <a:rPr lang="tr-TR" sz="3400" dirty="0" err="1" smtClean="0"/>
              <a:t>topoizomerazların</a:t>
            </a:r>
            <a:r>
              <a:rPr lang="tr-TR" sz="3400" dirty="0" smtClean="0"/>
              <a:t> bir çeşidi. </a:t>
            </a:r>
            <a:r>
              <a:rPr lang="tr-TR" sz="3400" dirty="0" err="1" smtClean="0"/>
              <a:t>İstirahatteki</a:t>
            </a:r>
            <a:r>
              <a:rPr lang="tr-TR" sz="3400" dirty="0" smtClean="0"/>
              <a:t> halkasal DNA’da negatif </a:t>
            </a:r>
            <a:r>
              <a:rPr lang="tr-TR" sz="3400" dirty="0" err="1" smtClean="0"/>
              <a:t>süperkoiller</a:t>
            </a:r>
            <a:r>
              <a:rPr lang="tr-TR" sz="3400" dirty="0" smtClean="0"/>
              <a:t> oluşturarak, daha sonra gerçekleşecek DNA </a:t>
            </a:r>
            <a:r>
              <a:rPr lang="tr-TR" sz="3400" dirty="0" err="1" smtClean="0"/>
              <a:t>replikasyonu</a:t>
            </a:r>
            <a:r>
              <a:rPr lang="tr-TR" sz="3400" dirty="0" smtClean="0"/>
              <a:t> sırasında oluşacak pozitif </a:t>
            </a:r>
            <a:r>
              <a:rPr lang="tr-TR" sz="3400" dirty="0" err="1" smtClean="0"/>
              <a:t>süperkoilleri</a:t>
            </a:r>
            <a:r>
              <a:rPr lang="tr-TR" sz="3400" dirty="0" smtClean="0"/>
              <a:t> nötralize eder. </a:t>
            </a:r>
            <a:r>
              <a:rPr lang="tr-TR" sz="3400" b="1" dirty="0" err="1" smtClean="0">
                <a:solidFill>
                  <a:srgbClr val="002060"/>
                </a:solidFill>
              </a:rPr>
              <a:t>Siprofloksasin</a:t>
            </a:r>
            <a:r>
              <a:rPr lang="tr-TR" sz="3400" b="1" dirty="0" smtClean="0">
                <a:solidFill>
                  <a:srgbClr val="002060"/>
                </a:solidFill>
              </a:rPr>
              <a:t> gibi </a:t>
            </a:r>
            <a:r>
              <a:rPr lang="tr-TR" sz="3400" b="1" dirty="0" err="1" smtClean="0">
                <a:solidFill>
                  <a:srgbClr val="002060"/>
                </a:solidFill>
              </a:rPr>
              <a:t>florokinolonlar</a:t>
            </a:r>
            <a:r>
              <a:rPr lang="tr-TR" sz="3400" b="1" dirty="0" smtClean="0">
                <a:solidFill>
                  <a:srgbClr val="002060"/>
                </a:solidFill>
              </a:rPr>
              <a:t> DNA-</a:t>
            </a:r>
            <a:r>
              <a:rPr lang="tr-TR" sz="3400" b="1" dirty="0" err="1" smtClean="0">
                <a:solidFill>
                  <a:srgbClr val="002060"/>
                </a:solidFill>
              </a:rPr>
              <a:t>giraz</a:t>
            </a:r>
            <a:r>
              <a:rPr lang="tr-TR" sz="3400" b="1" dirty="0" smtClean="0">
                <a:solidFill>
                  <a:srgbClr val="002060"/>
                </a:solidFill>
              </a:rPr>
              <a:t> inhibitörü antibiyotiklerdir. Özellikle idrar yolu enfeksiyonlarında sıklıkla kullanılır.</a:t>
            </a:r>
            <a:endParaRPr lang="tr-TR" sz="3400" b="1" dirty="0">
              <a:solidFill>
                <a:srgbClr val="002060"/>
              </a:solidFill>
            </a:endParaRPr>
          </a:p>
        </p:txBody>
      </p:sp>
      <p:sp>
        <p:nvSpPr>
          <p:cNvPr id="4" name="3 Dikdörtgen"/>
          <p:cNvSpPr/>
          <p:nvPr/>
        </p:nvSpPr>
        <p:spPr>
          <a:xfrm>
            <a:off x="3563888" y="0"/>
            <a:ext cx="1869423" cy="646331"/>
          </a:xfrm>
          <a:prstGeom prst="rect">
            <a:avLst/>
          </a:prstGeom>
        </p:spPr>
        <p:txBody>
          <a:bodyPr wrap="none">
            <a:spAutoFit/>
          </a:bodyPr>
          <a:lstStyle/>
          <a:p>
            <a:r>
              <a:rPr lang="tr-TR" sz="3600" b="1" u="sng" dirty="0" smtClean="0"/>
              <a:t>(Önemli)</a:t>
            </a:r>
            <a:endParaRPr lang="tr-TR" sz="3600" b="1" u="sng"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DNA </a:t>
            </a:r>
            <a:r>
              <a:rPr lang="tr-TR" dirty="0" err="1" smtClean="0"/>
              <a:t>Replikasyonunun</a:t>
            </a:r>
            <a:r>
              <a:rPr lang="tr-TR" dirty="0" smtClean="0"/>
              <a:t> Yönü</a:t>
            </a:r>
            <a:endParaRPr lang="tr-TR" dirty="0"/>
          </a:p>
        </p:txBody>
      </p:sp>
      <p:sp>
        <p:nvSpPr>
          <p:cNvPr id="3" name="2 İçerik Yer Tutucusu"/>
          <p:cNvSpPr>
            <a:spLocks noGrp="1"/>
          </p:cNvSpPr>
          <p:nvPr>
            <p:ph idx="1"/>
          </p:nvPr>
        </p:nvSpPr>
        <p:spPr>
          <a:xfrm>
            <a:off x="457200" y="1556792"/>
            <a:ext cx="8229600" cy="5040560"/>
          </a:xfrm>
        </p:spPr>
        <p:txBody>
          <a:bodyPr>
            <a:normAutofit/>
          </a:bodyPr>
          <a:lstStyle/>
          <a:p>
            <a:r>
              <a:rPr lang="tr-TR" dirty="0" smtClean="0"/>
              <a:t>DNA </a:t>
            </a:r>
            <a:r>
              <a:rPr lang="tr-TR" dirty="0" err="1" smtClean="0"/>
              <a:t>replikasyonundan</a:t>
            </a:r>
            <a:r>
              <a:rPr lang="tr-TR" dirty="0" smtClean="0"/>
              <a:t> sorumlu enzimler DNA </a:t>
            </a:r>
            <a:r>
              <a:rPr lang="tr-TR" dirty="0" err="1" smtClean="0"/>
              <a:t>polimerazlardır</a:t>
            </a:r>
            <a:r>
              <a:rPr lang="tr-TR" dirty="0" smtClean="0"/>
              <a:t>.</a:t>
            </a:r>
          </a:p>
          <a:p>
            <a:endParaRPr lang="tr-TR" dirty="0" smtClean="0"/>
          </a:p>
          <a:p>
            <a:r>
              <a:rPr lang="tr-TR" dirty="0" smtClean="0"/>
              <a:t>DNA </a:t>
            </a:r>
            <a:r>
              <a:rPr lang="tr-TR" dirty="0" err="1" smtClean="0"/>
              <a:t>polimeraz</a:t>
            </a:r>
            <a:r>
              <a:rPr lang="tr-TR" dirty="0" smtClean="0"/>
              <a:t> enzimleri kalıp DNA’daki nükleotid dizelerini 3’-&gt;5’ yönünde okuyup; </a:t>
            </a:r>
            <a:r>
              <a:rPr lang="tr-TR" dirty="0" err="1" smtClean="0"/>
              <a:t>komplementer</a:t>
            </a:r>
            <a:r>
              <a:rPr lang="tr-TR" dirty="0" smtClean="0"/>
              <a:t> DNA zincirini de 5’-&gt;3’ yönünde sentezler.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ÖNEMLİ</a:t>
            </a:r>
            <a:endParaRPr lang="tr-TR" dirty="0"/>
          </a:p>
        </p:txBody>
      </p:sp>
      <p:sp>
        <p:nvSpPr>
          <p:cNvPr id="3" name="2 İçerik Yer Tutucusu"/>
          <p:cNvSpPr>
            <a:spLocks noGrp="1"/>
          </p:cNvSpPr>
          <p:nvPr>
            <p:ph idx="1"/>
          </p:nvPr>
        </p:nvSpPr>
        <p:spPr/>
        <p:txBody>
          <a:bodyPr>
            <a:normAutofit fontScale="77500" lnSpcReduction="20000"/>
          </a:bodyPr>
          <a:lstStyle/>
          <a:p>
            <a:r>
              <a:rPr lang="tr-TR" dirty="0" err="1" smtClean="0"/>
              <a:t>Replikasyon</a:t>
            </a:r>
            <a:r>
              <a:rPr lang="tr-TR" dirty="0" smtClean="0"/>
              <a:t> sırasında, iki tip zincir ortaya çıkar:</a:t>
            </a:r>
          </a:p>
          <a:p>
            <a:pPr lvl="1"/>
            <a:endParaRPr lang="tr-TR" dirty="0" smtClean="0"/>
          </a:p>
          <a:p>
            <a:pPr lvl="1"/>
            <a:r>
              <a:rPr lang="tr-TR" dirty="0" err="1" smtClean="0"/>
              <a:t>Leading</a:t>
            </a:r>
            <a:r>
              <a:rPr lang="tr-TR" dirty="0" smtClean="0"/>
              <a:t> (kesintisiz/öncü/lider) zincir: İlerleyen </a:t>
            </a:r>
            <a:r>
              <a:rPr lang="tr-TR" dirty="0" err="1" smtClean="0"/>
              <a:t>replikasyon</a:t>
            </a:r>
            <a:r>
              <a:rPr lang="tr-TR" dirty="0" smtClean="0"/>
              <a:t> çatalı ile </a:t>
            </a:r>
            <a:r>
              <a:rPr lang="tr-TR" b="1" u="sng" dirty="0" smtClean="0"/>
              <a:t>aynı yönde </a:t>
            </a:r>
            <a:r>
              <a:rPr lang="tr-TR" dirty="0" smtClean="0"/>
              <a:t>sentezlendiği için kesintisizdir. Tek yönde bölünmeden ilerler ve tek başlangıç noktası bulundurur. </a:t>
            </a:r>
          </a:p>
          <a:p>
            <a:pPr lvl="1">
              <a:buNone/>
            </a:pPr>
            <a:endParaRPr lang="tr-TR" dirty="0" smtClean="0"/>
          </a:p>
          <a:p>
            <a:pPr lvl="1"/>
            <a:r>
              <a:rPr lang="tr-TR" dirty="0" err="1" smtClean="0"/>
              <a:t>Lagging</a:t>
            </a:r>
            <a:r>
              <a:rPr lang="tr-TR" dirty="0" smtClean="0"/>
              <a:t> (kesintili/kesikli) zincir: </a:t>
            </a:r>
            <a:r>
              <a:rPr lang="tr-TR" dirty="0" err="1" smtClean="0"/>
              <a:t>Replikasyon</a:t>
            </a:r>
            <a:r>
              <a:rPr lang="tr-TR" dirty="0" smtClean="0"/>
              <a:t> çatalının tersi yönde sentezlenen zincirdir. Sentezi kesikli olarak, kısa DNA parçaları halinde gerçekleşir. Bu kısa DNA parçalarına “</a:t>
            </a:r>
            <a:r>
              <a:rPr lang="tr-TR" b="1" dirty="0" err="1" smtClean="0"/>
              <a:t>Okazaki</a:t>
            </a:r>
            <a:r>
              <a:rPr lang="tr-TR" b="1" dirty="0" smtClean="0"/>
              <a:t> parçaları</a:t>
            </a:r>
            <a:r>
              <a:rPr lang="tr-TR" dirty="0" smtClean="0"/>
              <a:t>” denir. </a:t>
            </a:r>
          </a:p>
          <a:p>
            <a:pPr lvl="1">
              <a:buNone/>
            </a:pPr>
            <a:endParaRPr lang="tr-TR" dirty="0" smtClean="0"/>
          </a:p>
          <a:p>
            <a:r>
              <a:rPr lang="tr-TR" dirty="0" smtClean="0"/>
              <a:t>Her iki zincir de DNA </a:t>
            </a:r>
            <a:r>
              <a:rPr lang="tr-TR" dirty="0" err="1" smtClean="0"/>
              <a:t>polimeraz</a:t>
            </a:r>
            <a:r>
              <a:rPr lang="tr-TR" dirty="0" smtClean="0"/>
              <a:t> III tarafından sentezlenir.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lagging leading ile ilgili görsel sonucu"/>
          <p:cNvPicPr>
            <a:picLocks noChangeAspect="1" noChangeArrowheads="1"/>
          </p:cNvPicPr>
          <p:nvPr/>
        </p:nvPicPr>
        <p:blipFill>
          <a:blip r:embed="rId2" cstate="print"/>
          <a:srcRect/>
          <a:stretch>
            <a:fillRect/>
          </a:stretch>
        </p:blipFill>
        <p:spPr bwMode="auto">
          <a:xfrm>
            <a:off x="827584" y="-29589"/>
            <a:ext cx="7596336" cy="6887589"/>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player.slideplayer.com/18/6069323/data/images/img12.jpg"/>
          <p:cNvPicPr>
            <a:picLocks noChangeAspect="1" noChangeArrowheads="1"/>
          </p:cNvPicPr>
          <p:nvPr/>
        </p:nvPicPr>
        <p:blipFill>
          <a:blip r:embed="rId2" cstate="print"/>
          <a:srcRect/>
          <a:stretch>
            <a:fillRect/>
          </a:stretch>
        </p:blipFill>
        <p:spPr bwMode="auto">
          <a:xfrm>
            <a:off x="0" y="836712"/>
            <a:ext cx="9144000" cy="4156366"/>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player.slideplayer.com/18/6069323/data/images/img14.jpg"/>
          <p:cNvPicPr>
            <a:picLocks noChangeAspect="1" noChangeArrowheads="1"/>
          </p:cNvPicPr>
          <p:nvPr/>
        </p:nvPicPr>
        <p:blipFill>
          <a:blip r:embed="rId2" cstate="print"/>
          <a:srcRect/>
          <a:stretch>
            <a:fillRect/>
          </a:stretch>
        </p:blipFill>
        <p:spPr bwMode="auto">
          <a:xfrm>
            <a:off x="0" y="1412776"/>
            <a:ext cx="9144000" cy="30734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gging leading ile ilgili görsel sonucu"/>
          <p:cNvPicPr>
            <a:picLocks noChangeAspect="1" noChangeArrowheads="1"/>
          </p:cNvPicPr>
          <p:nvPr/>
        </p:nvPicPr>
        <p:blipFill>
          <a:blip r:embed="rId2" cstate="print"/>
          <a:srcRect/>
          <a:stretch>
            <a:fillRect/>
          </a:stretch>
        </p:blipFill>
        <p:spPr bwMode="auto">
          <a:xfrm>
            <a:off x="1" y="1124744"/>
            <a:ext cx="9144000" cy="395048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err="1" smtClean="0"/>
              <a:t>Nükleik</a:t>
            </a:r>
            <a:r>
              <a:rPr lang="tr-TR" dirty="0" smtClean="0"/>
              <a:t> asitler başlıca 3 bileşenden meydana gelir:</a:t>
            </a:r>
          </a:p>
          <a:p>
            <a:pPr lvl="1"/>
            <a:endParaRPr lang="tr-TR" dirty="0" smtClean="0"/>
          </a:p>
          <a:p>
            <a:pPr lvl="1"/>
            <a:r>
              <a:rPr lang="tr-TR" dirty="0" smtClean="0"/>
              <a:t>Azotlu baz</a:t>
            </a:r>
          </a:p>
          <a:p>
            <a:pPr lvl="1"/>
            <a:endParaRPr lang="tr-TR" dirty="0" smtClean="0"/>
          </a:p>
          <a:p>
            <a:pPr lvl="1"/>
            <a:r>
              <a:rPr lang="tr-TR" dirty="0" smtClean="0"/>
              <a:t>5 karbonlu şeker (</a:t>
            </a:r>
            <a:r>
              <a:rPr lang="tr-TR" dirty="0" err="1" smtClean="0"/>
              <a:t>pentoz</a:t>
            </a:r>
            <a:r>
              <a:rPr lang="tr-TR" dirty="0" smtClean="0"/>
              <a:t>)</a:t>
            </a:r>
          </a:p>
          <a:p>
            <a:pPr lvl="1"/>
            <a:endParaRPr lang="tr-TR" dirty="0" smtClean="0"/>
          </a:p>
          <a:p>
            <a:pPr lvl="1"/>
            <a:r>
              <a:rPr lang="tr-TR" dirty="0" smtClean="0"/>
              <a:t>Fosfat</a:t>
            </a:r>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08720"/>
            <a:ext cx="9161518" cy="4464496"/>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s://figures.boundless-cdn.com/20188/large/figure-09-02-03.png"/>
          <p:cNvPicPr>
            <a:picLocks noChangeAspect="1" noChangeArrowheads="1"/>
          </p:cNvPicPr>
          <p:nvPr/>
        </p:nvPicPr>
        <p:blipFill>
          <a:blip r:embed="rId2" cstate="print"/>
          <a:srcRect/>
          <a:stretch>
            <a:fillRect/>
          </a:stretch>
        </p:blipFill>
        <p:spPr bwMode="auto">
          <a:xfrm>
            <a:off x="0" y="1410340"/>
            <a:ext cx="9144000" cy="3792072"/>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RNA </a:t>
            </a:r>
            <a:r>
              <a:rPr lang="tr-TR" dirty="0" err="1" smtClean="0"/>
              <a:t>Primeri</a:t>
            </a:r>
            <a:r>
              <a:rPr lang="tr-TR" dirty="0" smtClean="0"/>
              <a:t> </a:t>
            </a:r>
            <a:r>
              <a:rPr lang="tr-TR" b="1" dirty="0" smtClean="0"/>
              <a:t>(ÖNEMLİ)</a:t>
            </a:r>
            <a:endParaRPr lang="tr-TR" b="1" dirty="0"/>
          </a:p>
        </p:txBody>
      </p:sp>
      <p:sp>
        <p:nvSpPr>
          <p:cNvPr id="3" name="2 İçerik Yer Tutucusu"/>
          <p:cNvSpPr>
            <a:spLocks noGrp="1"/>
          </p:cNvSpPr>
          <p:nvPr>
            <p:ph idx="1"/>
          </p:nvPr>
        </p:nvSpPr>
        <p:spPr/>
        <p:txBody>
          <a:bodyPr>
            <a:normAutofit fontScale="70000" lnSpcReduction="20000"/>
          </a:bodyPr>
          <a:lstStyle/>
          <a:p>
            <a:r>
              <a:rPr lang="tr-TR" dirty="0" smtClean="0"/>
              <a:t>DNA </a:t>
            </a:r>
            <a:r>
              <a:rPr lang="tr-TR" dirty="0" err="1" smtClean="0"/>
              <a:t>polimerazlar</a:t>
            </a:r>
            <a:r>
              <a:rPr lang="tr-TR" dirty="0" smtClean="0"/>
              <a:t>, tek zincirli kalıp DNA olsa bile, buna </a:t>
            </a:r>
            <a:r>
              <a:rPr lang="tr-TR" dirty="0" err="1" smtClean="0"/>
              <a:t>komplementer</a:t>
            </a:r>
            <a:r>
              <a:rPr lang="tr-TR" dirty="0" smtClean="0"/>
              <a:t> yeni DNA sentezini hemen başlatamaz.</a:t>
            </a:r>
          </a:p>
          <a:p>
            <a:endParaRPr lang="tr-TR" dirty="0" smtClean="0"/>
          </a:p>
          <a:p>
            <a:r>
              <a:rPr lang="tr-TR" dirty="0" smtClean="0"/>
              <a:t>Sentezin başlayabilmesi için bir “</a:t>
            </a:r>
            <a:r>
              <a:rPr lang="tr-TR" dirty="0" err="1" smtClean="0"/>
              <a:t>primer”e</a:t>
            </a:r>
            <a:r>
              <a:rPr lang="tr-TR" dirty="0" smtClean="0"/>
              <a:t> gereksinim vardır. </a:t>
            </a:r>
          </a:p>
          <a:p>
            <a:endParaRPr lang="tr-TR" dirty="0" smtClean="0"/>
          </a:p>
          <a:p>
            <a:r>
              <a:rPr lang="tr-TR" b="1" dirty="0" err="1" smtClean="0"/>
              <a:t>Primer</a:t>
            </a:r>
            <a:r>
              <a:rPr lang="tr-TR" b="1" dirty="0" smtClean="0"/>
              <a:t>; kalıp DNA’nın başındaki nükleotid dizesine </a:t>
            </a:r>
            <a:r>
              <a:rPr lang="tr-TR" b="1" dirty="0" err="1" smtClean="0"/>
              <a:t>komplementer</a:t>
            </a:r>
            <a:r>
              <a:rPr lang="tr-TR" b="1" dirty="0" smtClean="0"/>
              <a:t> olarak </a:t>
            </a:r>
            <a:r>
              <a:rPr lang="tr-TR" b="1" dirty="0" err="1" smtClean="0"/>
              <a:t>ribonükleotidlerden</a:t>
            </a:r>
            <a:r>
              <a:rPr lang="tr-TR" b="1" dirty="0" smtClean="0"/>
              <a:t> oluşmuş RNA parçasıdır.</a:t>
            </a:r>
            <a:r>
              <a:rPr lang="tr-TR" dirty="0" smtClean="0"/>
              <a:t> Kısa olan </a:t>
            </a:r>
            <a:r>
              <a:rPr lang="tr-TR" dirty="0" err="1" smtClean="0"/>
              <a:t>primer</a:t>
            </a:r>
            <a:r>
              <a:rPr lang="tr-TR" dirty="0" smtClean="0"/>
              <a:t> zincir, kalıp DNA ile sarmal oluşturur. </a:t>
            </a:r>
            <a:r>
              <a:rPr lang="tr-TR" dirty="0" err="1" smtClean="0"/>
              <a:t>Primer</a:t>
            </a:r>
            <a:r>
              <a:rPr lang="tr-TR" dirty="0" smtClean="0"/>
              <a:t> zincirin 3’ ucunda bulunan hidroksil grubu serbesttir.</a:t>
            </a:r>
          </a:p>
          <a:p>
            <a:endParaRPr lang="tr-TR" dirty="0" smtClean="0"/>
          </a:p>
          <a:p>
            <a:r>
              <a:rPr lang="tr-TR" b="1" dirty="0" smtClean="0"/>
              <a:t>DNA </a:t>
            </a:r>
            <a:r>
              <a:rPr lang="tr-TR" b="1" dirty="0" err="1" smtClean="0"/>
              <a:t>polimeraz</a:t>
            </a:r>
            <a:r>
              <a:rPr lang="tr-TR" b="1" dirty="0" smtClean="0"/>
              <a:t>; </a:t>
            </a:r>
            <a:r>
              <a:rPr lang="tr-TR" b="1" dirty="0" err="1" smtClean="0"/>
              <a:t>primerin</a:t>
            </a:r>
            <a:r>
              <a:rPr lang="tr-TR" b="1" dirty="0" smtClean="0"/>
              <a:t> 3’ hidroksil grubunu tanır ve kalıp DNA’daki nükleotidlere </a:t>
            </a:r>
            <a:r>
              <a:rPr lang="tr-TR" b="1" dirty="0" err="1" smtClean="0"/>
              <a:t>komplementer</a:t>
            </a:r>
            <a:r>
              <a:rPr lang="tr-TR" b="1" dirty="0" smtClean="0"/>
              <a:t> </a:t>
            </a:r>
            <a:r>
              <a:rPr lang="tr-TR" b="1" dirty="0" err="1" smtClean="0"/>
              <a:t>deoksiribonükleotidleri</a:t>
            </a:r>
            <a:r>
              <a:rPr lang="tr-TR" b="1" dirty="0" smtClean="0"/>
              <a:t> sırasıyla ekler. </a:t>
            </a:r>
            <a:endParaRPr lang="tr-TR"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Kesintisiz zincirin başında bir tane </a:t>
            </a:r>
            <a:r>
              <a:rPr lang="tr-TR" dirty="0" err="1" smtClean="0"/>
              <a:t>primer</a:t>
            </a:r>
            <a:r>
              <a:rPr lang="tr-TR" dirty="0" smtClean="0"/>
              <a:t> bulunur.</a:t>
            </a:r>
          </a:p>
          <a:p>
            <a:endParaRPr lang="tr-TR" dirty="0" smtClean="0"/>
          </a:p>
          <a:p>
            <a:r>
              <a:rPr lang="tr-TR" dirty="0" smtClean="0"/>
              <a:t>Oysa kesintili zincirlerde her </a:t>
            </a:r>
            <a:r>
              <a:rPr lang="tr-TR" dirty="0" err="1" smtClean="0"/>
              <a:t>Okazaki</a:t>
            </a:r>
            <a:r>
              <a:rPr lang="tr-TR" dirty="0" smtClean="0"/>
              <a:t> parçasının başında birer tane </a:t>
            </a:r>
            <a:r>
              <a:rPr lang="tr-TR" dirty="0" err="1" smtClean="0"/>
              <a:t>primer</a:t>
            </a:r>
            <a:r>
              <a:rPr lang="tr-TR" dirty="0" smtClean="0"/>
              <a:t> bulunmalıdır.</a:t>
            </a:r>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4210" name="Picture 2"/>
          <p:cNvPicPr>
            <a:picLocks noChangeAspect="1" noChangeArrowheads="1"/>
          </p:cNvPicPr>
          <p:nvPr/>
        </p:nvPicPr>
        <p:blipFill>
          <a:blip r:embed="rId2" cstate="print"/>
          <a:srcRect/>
          <a:stretch>
            <a:fillRect/>
          </a:stretch>
        </p:blipFill>
        <p:spPr bwMode="auto">
          <a:xfrm>
            <a:off x="0" y="-1"/>
            <a:ext cx="9134482" cy="6858448"/>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2099" name="Picture 3"/>
          <p:cNvPicPr>
            <a:picLocks noChangeAspect="1" noChangeArrowheads="1"/>
          </p:cNvPicPr>
          <p:nvPr/>
        </p:nvPicPr>
        <p:blipFill>
          <a:blip r:embed="rId2" cstate="print"/>
          <a:srcRect/>
          <a:stretch>
            <a:fillRect/>
          </a:stretch>
        </p:blipFill>
        <p:spPr bwMode="auto">
          <a:xfrm>
            <a:off x="0" y="548680"/>
            <a:ext cx="9144000" cy="504718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4114800" cy="5688632"/>
          </a:xfrm>
        </p:spPr>
        <p:txBody>
          <a:bodyPr>
            <a:normAutofit fontScale="85000" lnSpcReduction="20000"/>
          </a:bodyPr>
          <a:lstStyle/>
          <a:p>
            <a:r>
              <a:rPr lang="en-US" b="1" dirty="0" smtClean="0"/>
              <a:t>DNA </a:t>
            </a:r>
            <a:r>
              <a:rPr lang="tr-TR" b="1" dirty="0" err="1" smtClean="0"/>
              <a:t>polimeraz</a:t>
            </a:r>
            <a:r>
              <a:rPr lang="tr-TR" b="1" dirty="0" smtClean="0"/>
              <a:t>,serbest 3’-OH grubunu tanır ve buna </a:t>
            </a:r>
            <a:r>
              <a:rPr lang="tr-TR" b="1" dirty="0" err="1" smtClean="0"/>
              <a:t>dNTP’leri</a:t>
            </a:r>
            <a:r>
              <a:rPr lang="tr-TR" b="1" dirty="0" smtClean="0"/>
              <a:t> (</a:t>
            </a:r>
            <a:r>
              <a:rPr lang="tr-TR" b="1" dirty="0" err="1" smtClean="0"/>
              <a:t>deoksinükleozid</a:t>
            </a:r>
            <a:r>
              <a:rPr lang="tr-TR" b="1" dirty="0" smtClean="0"/>
              <a:t> </a:t>
            </a:r>
            <a:r>
              <a:rPr lang="tr-TR" b="1" dirty="0" err="1" smtClean="0"/>
              <a:t>trifosfat</a:t>
            </a:r>
            <a:r>
              <a:rPr lang="tr-TR" b="1" dirty="0" smtClean="0"/>
              <a:t>) kullanarak </a:t>
            </a:r>
            <a:r>
              <a:rPr lang="tr-TR" b="1" dirty="0" err="1" smtClean="0"/>
              <a:t>fosfoester</a:t>
            </a:r>
            <a:r>
              <a:rPr lang="tr-TR" b="1" dirty="0" smtClean="0"/>
              <a:t> bağıyla birinci (alfa) fosfat grubu üzerinden nükleotid ekler.</a:t>
            </a:r>
          </a:p>
          <a:p>
            <a:endParaRPr lang="tr-TR" b="1" dirty="0" smtClean="0"/>
          </a:p>
          <a:p>
            <a:r>
              <a:rPr lang="tr-TR" dirty="0" smtClean="0"/>
              <a:t>Yandaki şekilde, </a:t>
            </a:r>
            <a:r>
              <a:rPr lang="tr-TR" dirty="0" err="1" smtClean="0"/>
              <a:t>dTTP</a:t>
            </a:r>
            <a:r>
              <a:rPr lang="tr-TR" dirty="0" smtClean="0"/>
              <a:t> (</a:t>
            </a:r>
            <a:r>
              <a:rPr lang="tr-TR" dirty="0" err="1" smtClean="0"/>
              <a:t>deoksitimidin</a:t>
            </a:r>
            <a:r>
              <a:rPr lang="tr-TR" dirty="0" smtClean="0"/>
              <a:t> </a:t>
            </a:r>
            <a:r>
              <a:rPr lang="tr-TR" dirty="0" err="1" smtClean="0"/>
              <a:t>trifosfat</a:t>
            </a:r>
            <a:r>
              <a:rPr lang="tr-TR" dirty="0" smtClean="0"/>
              <a:t>) molekülünün zincire eklenmesi gösterilmektedir.</a:t>
            </a:r>
            <a:endParaRPr lang="tr-TR" dirty="0"/>
          </a:p>
        </p:txBody>
      </p:sp>
      <p:pic>
        <p:nvPicPr>
          <p:cNvPr id="95234" name="Picture 2" descr="http://rowdysites.msudenver.edu/~churchcy/BIO3600/bio3600_images/phosphodiester_bonds.jpg"/>
          <p:cNvPicPr>
            <a:picLocks noChangeAspect="1" noChangeArrowheads="1"/>
          </p:cNvPicPr>
          <p:nvPr/>
        </p:nvPicPr>
        <p:blipFill>
          <a:blip r:embed="rId2" cstate="print"/>
          <a:srcRect/>
          <a:stretch>
            <a:fillRect/>
          </a:stretch>
        </p:blipFill>
        <p:spPr bwMode="auto">
          <a:xfrm>
            <a:off x="4719485" y="0"/>
            <a:ext cx="4424515" cy="685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player.slideplayer.com/18/6069323/data/images/img13.jpg"/>
          <p:cNvPicPr>
            <a:picLocks noChangeAspect="1" noChangeArrowheads="1"/>
          </p:cNvPicPr>
          <p:nvPr/>
        </p:nvPicPr>
        <p:blipFill>
          <a:blip r:embed="rId2" cstate="print"/>
          <a:srcRect/>
          <a:stretch>
            <a:fillRect/>
          </a:stretch>
        </p:blipFill>
        <p:spPr bwMode="auto">
          <a:xfrm>
            <a:off x="-1" y="1628800"/>
            <a:ext cx="9144001" cy="3007895"/>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Primaz</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DNA </a:t>
            </a:r>
            <a:r>
              <a:rPr lang="tr-TR" dirty="0" err="1" smtClean="0"/>
              <a:t>replikasyonunda</a:t>
            </a:r>
            <a:r>
              <a:rPr lang="tr-TR" dirty="0" smtClean="0"/>
              <a:t> DNA </a:t>
            </a:r>
            <a:r>
              <a:rPr lang="tr-TR" dirty="0" err="1" smtClean="0"/>
              <a:t>polimeraz</a:t>
            </a:r>
            <a:r>
              <a:rPr lang="tr-TR" dirty="0" smtClean="0"/>
              <a:t> </a:t>
            </a:r>
            <a:r>
              <a:rPr lang="tr-TR" dirty="0" err="1" smtClean="0"/>
              <a:t>III’ün</a:t>
            </a:r>
            <a:r>
              <a:rPr lang="tr-TR" dirty="0" smtClean="0"/>
              <a:t> ihtiyaç duyduğu </a:t>
            </a:r>
            <a:r>
              <a:rPr lang="tr-TR" dirty="0" err="1" smtClean="0"/>
              <a:t>primeri</a:t>
            </a:r>
            <a:r>
              <a:rPr lang="tr-TR" dirty="0" smtClean="0"/>
              <a:t>, </a:t>
            </a:r>
            <a:r>
              <a:rPr lang="tr-TR" dirty="0" err="1" smtClean="0"/>
              <a:t>primaz</a:t>
            </a:r>
            <a:r>
              <a:rPr lang="tr-TR" dirty="0" smtClean="0"/>
              <a:t> enzimi sentezler.</a:t>
            </a:r>
          </a:p>
          <a:p>
            <a:endParaRPr lang="tr-TR" dirty="0" smtClean="0"/>
          </a:p>
          <a:p>
            <a:r>
              <a:rPr lang="tr-TR" dirty="0" err="1" smtClean="0"/>
              <a:t>Primaz</a:t>
            </a:r>
            <a:r>
              <a:rPr lang="tr-TR" dirty="0" smtClean="0"/>
              <a:t>, özgün bir RNA </a:t>
            </a:r>
            <a:r>
              <a:rPr lang="tr-TR" dirty="0" err="1" smtClean="0"/>
              <a:t>polimerazdır</a:t>
            </a:r>
            <a:r>
              <a:rPr lang="tr-TR" dirty="0" smtClean="0"/>
              <a:t>; yaklaşık 10 nükleotidden oluşan kısa RNA parçaları sentezler. Bunlar kalıp DNA’ya </a:t>
            </a:r>
            <a:r>
              <a:rPr lang="tr-TR" dirty="0" err="1" smtClean="0"/>
              <a:t>antiparalel</a:t>
            </a:r>
            <a:r>
              <a:rPr lang="tr-TR" dirty="0" smtClean="0"/>
              <a:t> ve </a:t>
            </a:r>
            <a:r>
              <a:rPr lang="tr-TR" dirty="0" err="1" smtClean="0"/>
              <a:t>komplementer</a:t>
            </a:r>
            <a:r>
              <a:rPr lang="tr-TR" dirty="0" smtClean="0"/>
              <a:t> olarak sentezlenir.</a:t>
            </a:r>
          </a:p>
          <a:p>
            <a:endParaRPr lang="tr-TR" dirty="0" smtClean="0"/>
          </a:p>
          <a:p>
            <a:r>
              <a:rPr lang="tr-TR" dirty="0" smtClean="0"/>
              <a:t>Oluşan zincir; </a:t>
            </a:r>
            <a:r>
              <a:rPr lang="tr-TR" dirty="0" err="1" smtClean="0"/>
              <a:t>hibrid</a:t>
            </a:r>
            <a:r>
              <a:rPr lang="tr-TR" dirty="0" smtClean="0"/>
              <a:t> sarmaldır ve U bazı A bazı ile ve G bazı C bazı ile eşleşir.</a:t>
            </a:r>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Kesikli zincirlerde her </a:t>
            </a:r>
            <a:r>
              <a:rPr lang="tr-TR" dirty="0" err="1" smtClean="0"/>
              <a:t>Okazaki</a:t>
            </a:r>
            <a:r>
              <a:rPr lang="tr-TR" dirty="0" smtClean="0"/>
              <a:t> parçasının başında </a:t>
            </a:r>
            <a:r>
              <a:rPr lang="tr-TR" dirty="0" err="1" smtClean="0"/>
              <a:t>primer</a:t>
            </a:r>
            <a:r>
              <a:rPr lang="tr-TR" dirty="0" smtClean="0"/>
              <a:t> zincir sentezlenir.</a:t>
            </a:r>
          </a:p>
          <a:p>
            <a:endParaRPr lang="tr-TR" dirty="0" smtClean="0"/>
          </a:p>
          <a:p>
            <a:r>
              <a:rPr lang="tr-TR" dirty="0" smtClean="0"/>
              <a:t>Lider zincirde ise sentezin başında sadece bir tane </a:t>
            </a:r>
            <a:r>
              <a:rPr lang="tr-TR" dirty="0" err="1" smtClean="0"/>
              <a:t>primer</a:t>
            </a:r>
            <a:r>
              <a:rPr lang="tr-TR" dirty="0" smtClean="0"/>
              <a:t> zincir oluşması yeterlidir.</a:t>
            </a:r>
          </a:p>
          <a:p>
            <a:endParaRPr lang="tr-TR" dirty="0" smtClean="0"/>
          </a:p>
          <a:p>
            <a:r>
              <a:rPr lang="tr-TR" dirty="0" err="1" smtClean="0"/>
              <a:t>Primaz</a:t>
            </a:r>
            <a:r>
              <a:rPr lang="tr-TR" dirty="0" smtClean="0"/>
              <a:t> enzimi </a:t>
            </a:r>
            <a:r>
              <a:rPr lang="tr-TR" dirty="0" err="1" smtClean="0"/>
              <a:t>substrat</a:t>
            </a:r>
            <a:r>
              <a:rPr lang="tr-TR" dirty="0" smtClean="0"/>
              <a:t> olarak 5’-</a:t>
            </a:r>
            <a:r>
              <a:rPr lang="tr-TR" dirty="0" err="1" smtClean="0"/>
              <a:t>ribonükleozid</a:t>
            </a:r>
            <a:r>
              <a:rPr lang="tr-TR" dirty="0" smtClean="0"/>
              <a:t> </a:t>
            </a:r>
            <a:r>
              <a:rPr lang="tr-TR" dirty="0" err="1" smtClean="0"/>
              <a:t>trifosfatları</a:t>
            </a:r>
            <a:r>
              <a:rPr lang="tr-TR" dirty="0" smtClean="0"/>
              <a:t> kullanır. Böylece her </a:t>
            </a:r>
            <a:r>
              <a:rPr lang="tr-TR" dirty="0" err="1" smtClean="0"/>
              <a:t>fosfodiester</a:t>
            </a:r>
            <a:r>
              <a:rPr lang="tr-TR" dirty="0" smtClean="0"/>
              <a:t> bağı oluşumunda bir </a:t>
            </a:r>
            <a:r>
              <a:rPr lang="tr-TR" dirty="0" err="1" smtClean="0"/>
              <a:t>pirofosfat</a:t>
            </a:r>
            <a:r>
              <a:rPr lang="tr-TR" dirty="0" smtClean="0"/>
              <a:t> açığa çıkar.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88640"/>
            <a:ext cx="8229600" cy="576064"/>
          </a:xfrm>
        </p:spPr>
        <p:txBody>
          <a:bodyPr>
            <a:normAutofit lnSpcReduction="10000"/>
          </a:bodyPr>
          <a:lstStyle/>
          <a:p>
            <a:pPr algn="ctr">
              <a:buNone/>
            </a:pPr>
            <a:r>
              <a:rPr lang="tr-TR" dirty="0" smtClean="0"/>
              <a:t>Azotlu Bazlar </a:t>
            </a:r>
            <a:r>
              <a:rPr lang="tr-TR" b="1" dirty="0" smtClean="0"/>
              <a:t>(Şekiller ÖNEMLİ)</a:t>
            </a:r>
            <a:endParaRPr lang="tr-TR" b="1" dirty="0"/>
          </a:p>
        </p:txBody>
      </p:sp>
      <p:pic>
        <p:nvPicPr>
          <p:cNvPr id="20482" name="Picture 2" descr="purines and pyrimidines ile ilgili görsel sonucu"/>
          <p:cNvPicPr>
            <a:picLocks noChangeAspect="1" noChangeArrowheads="1"/>
          </p:cNvPicPr>
          <p:nvPr/>
        </p:nvPicPr>
        <p:blipFill>
          <a:blip r:embed="rId2" cstate="print"/>
          <a:srcRect r="-568" b="4611"/>
          <a:stretch>
            <a:fillRect/>
          </a:stretch>
        </p:blipFill>
        <p:spPr bwMode="auto">
          <a:xfrm>
            <a:off x="0" y="970669"/>
            <a:ext cx="9144000" cy="5887331"/>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Primozom</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RNA </a:t>
            </a:r>
            <a:r>
              <a:rPr lang="tr-TR" dirty="0" err="1" smtClean="0"/>
              <a:t>primerinin</a:t>
            </a:r>
            <a:r>
              <a:rPr lang="tr-TR" dirty="0" smtClean="0"/>
              <a:t> oluşturulmasından sorumlu protein kompleksine </a:t>
            </a:r>
            <a:r>
              <a:rPr lang="tr-TR" dirty="0" err="1" smtClean="0"/>
              <a:t>primozom</a:t>
            </a:r>
            <a:r>
              <a:rPr lang="tr-TR" dirty="0" smtClean="0"/>
              <a:t> denir.</a:t>
            </a:r>
          </a:p>
          <a:p>
            <a:endParaRPr lang="tr-TR" dirty="0" smtClean="0"/>
          </a:p>
          <a:p>
            <a:r>
              <a:rPr lang="tr-TR" dirty="0" err="1" smtClean="0"/>
              <a:t>Primozom</a:t>
            </a:r>
            <a:r>
              <a:rPr lang="tr-TR" dirty="0" smtClean="0"/>
              <a:t> = </a:t>
            </a:r>
            <a:r>
              <a:rPr lang="tr-TR" dirty="0" err="1" smtClean="0"/>
              <a:t>Prepriming</a:t>
            </a:r>
            <a:r>
              <a:rPr lang="tr-TR" dirty="0" smtClean="0"/>
              <a:t> (öncül) kompleks + </a:t>
            </a:r>
            <a:r>
              <a:rPr lang="tr-TR" dirty="0" err="1" smtClean="0"/>
              <a:t>primaz</a:t>
            </a:r>
            <a:r>
              <a:rPr lang="tr-TR" dirty="0" smtClean="0"/>
              <a:t> (</a:t>
            </a:r>
            <a:r>
              <a:rPr lang="tr-TR" dirty="0" err="1" smtClean="0"/>
              <a:t>DnaG</a:t>
            </a:r>
            <a:r>
              <a:rPr lang="tr-TR" dirty="0" smtClean="0"/>
              <a:t>)</a:t>
            </a:r>
          </a:p>
          <a:p>
            <a:pPr lvl="1"/>
            <a:r>
              <a:rPr lang="tr-TR" dirty="0" smtClean="0"/>
              <a:t>Öncül kompleks; </a:t>
            </a:r>
            <a:r>
              <a:rPr lang="tr-TR" dirty="0" err="1" smtClean="0"/>
              <a:t>DnaA</a:t>
            </a:r>
            <a:r>
              <a:rPr lang="tr-TR" dirty="0" smtClean="0"/>
              <a:t>, </a:t>
            </a:r>
            <a:r>
              <a:rPr lang="tr-TR" dirty="0" err="1" smtClean="0"/>
              <a:t>helikaz</a:t>
            </a:r>
            <a:r>
              <a:rPr lang="tr-TR" dirty="0" smtClean="0"/>
              <a:t> (</a:t>
            </a:r>
            <a:r>
              <a:rPr lang="tr-TR" dirty="0" err="1" smtClean="0"/>
              <a:t>DnaB</a:t>
            </a:r>
            <a:r>
              <a:rPr lang="tr-TR" dirty="0" smtClean="0"/>
              <a:t>), </a:t>
            </a:r>
            <a:r>
              <a:rPr lang="tr-TR" dirty="0" err="1" smtClean="0"/>
              <a:t>DnaC</a:t>
            </a:r>
            <a:r>
              <a:rPr lang="tr-TR" dirty="0" smtClean="0"/>
              <a:t> (</a:t>
            </a:r>
            <a:r>
              <a:rPr lang="tr-TR" dirty="0" err="1" smtClean="0"/>
              <a:t>helikaz</a:t>
            </a:r>
            <a:r>
              <a:rPr lang="tr-TR" dirty="0" smtClean="0"/>
              <a:t> yardımcısı) gibi proteinlerden oluşur.</a:t>
            </a:r>
          </a:p>
          <a:p>
            <a:endParaRPr lang="tr-TR" dirty="0" smtClean="0"/>
          </a:p>
          <a:p>
            <a:r>
              <a:rPr lang="tr-TR" dirty="0" err="1" smtClean="0"/>
              <a:t>Primozom</a:t>
            </a:r>
            <a:r>
              <a:rPr lang="tr-TR" dirty="0" smtClean="0"/>
              <a:t>; öncü zincirde yalnızca bir defa oluşturulurken, kesikli zincirde her bir </a:t>
            </a:r>
            <a:r>
              <a:rPr lang="tr-TR" dirty="0" err="1" smtClean="0"/>
              <a:t>Okazaki</a:t>
            </a:r>
            <a:r>
              <a:rPr lang="tr-TR" dirty="0" smtClean="0"/>
              <a:t> fragmanını sentezleyebilmek için </a:t>
            </a:r>
            <a:r>
              <a:rPr lang="tr-TR" dirty="0" err="1" smtClean="0"/>
              <a:t>primozom</a:t>
            </a:r>
            <a:r>
              <a:rPr lang="tr-TR" dirty="0" smtClean="0"/>
              <a:t> gereklidir.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548680"/>
          </a:xfrm>
        </p:spPr>
        <p:txBody>
          <a:bodyPr>
            <a:normAutofit fontScale="90000"/>
          </a:bodyPr>
          <a:lstStyle/>
          <a:p>
            <a:r>
              <a:rPr lang="tr-TR" dirty="0" smtClean="0"/>
              <a:t>Zincir Uzaması</a:t>
            </a:r>
            <a:endParaRPr lang="tr-TR" dirty="0"/>
          </a:p>
        </p:txBody>
      </p:sp>
      <p:sp>
        <p:nvSpPr>
          <p:cNvPr id="3" name="2 İçerik Yer Tutucusu"/>
          <p:cNvSpPr>
            <a:spLocks noGrp="1"/>
          </p:cNvSpPr>
          <p:nvPr>
            <p:ph idx="1"/>
          </p:nvPr>
        </p:nvSpPr>
        <p:spPr>
          <a:xfrm>
            <a:off x="457200" y="764704"/>
            <a:ext cx="8229600" cy="5904656"/>
          </a:xfrm>
        </p:spPr>
        <p:txBody>
          <a:bodyPr>
            <a:normAutofit fontScale="77500" lnSpcReduction="20000"/>
          </a:bodyPr>
          <a:lstStyle/>
          <a:p>
            <a:r>
              <a:rPr lang="tr-TR" dirty="0" err="1" smtClean="0"/>
              <a:t>Prokaryotik</a:t>
            </a:r>
            <a:r>
              <a:rPr lang="tr-TR" dirty="0" smtClean="0"/>
              <a:t> ve </a:t>
            </a:r>
            <a:r>
              <a:rPr lang="tr-TR" dirty="0" err="1" smtClean="0"/>
              <a:t>ökaryotik</a:t>
            </a:r>
            <a:r>
              <a:rPr lang="tr-TR" dirty="0" smtClean="0"/>
              <a:t> DNA </a:t>
            </a:r>
            <a:r>
              <a:rPr lang="tr-TR" dirty="0" err="1" smtClean="0"/>
              <a:t>polimerazlar</a:t>
            </a:r>
            <a:r>
              <a:rPr lang="tr-TR" dirty="0" smtClean="0"/>
              <a:t> uzamakta olan yeni zincirin 3’-ucuna her seferinde bir tane olmak üzere, kalıp zincirdeki baz dizesine </a:t>
            </a:r>
            <a:r>
              <a:rPr lang="tr-TR" dirty="0" err="1" smtClean="0"/>
              <a:t>komplementer</a:t>
            </a:r>
            <a:r>
              <a:rPr lang="tr-TR" dirty="0" smtClean="0"/>
              <a:t> </a:t>
            </a:r>
            <a:r>
              <a:rPr lang="tr-TR" dirty="0" err="1" smtClean="0"/>
              <a:t>deoksiribonükleotidleri</a:t>
            </a:r>
            <a:r>
              <a:rPr lang="tr-TR" dirty="0" smtClean="0"/>
              <a:t> takar.</a:t>
            </a:r>
          </a:p>
          <a:p>
            <a:endParaRPr lang="tr-TR" dirty="0" smtClean="0"/>
          </a:p>
          <a:p>
            <a:r>
              <a:rPr lang="tr-TR" b="1" dirty="0" smtClean="0"/>
              <a:t>DNA </a:t>
            </a:r>
            <a:r>
              <a:rPr lang="tr-TR" b="1" dirty="0" err="1" smtClean="0"/>
              <a:t>polimeraz</a:t>
            </a:r>
            <a:r>
              <a:rPr lang="tr-TR" b="1" dirty="0" smtClean="0"/>
              <a:t> III, DNA zincirinin uzamasından sorumlu esas enzimdir. </a:t>
            </a:r>
            <a:r>
              <a:rPr lang="tr-TR" dirty="0" smtClean="0"/>
              <a:t>RNA </a:t>
            </a:r>
            <a:r>
              <a:rPr lang="tr-TR" dirty="0" err="1" smtClean="0"/>
              <a:t>primerinin</a:t>
            </a:r>
            <a:r>
              <a:rPr lang="tr-TR" dirty="0" smtClean="0"/>
              <a:t> serbest 3’-OH grubunu alıcı olarak kabul eder ve kalıp zincirdeki nükleotide </a:t>
            </a:r>
            <a:r>
              <a:rPr lang="tr-TR" dirty="0" err="1" smtClean="0"/>
              <a:t>komplementer</a:t>
            </a:r>
            <a:r>
              <a:rPr lang="tr-TR" dirty="0" smtClean="0"/>
              <a:t> ilk </a:t>
            </a:r>
            <a:r>
              <a:rPr lang="tr-TR" dirty="0" err="1" smtClean="0"/>
              <a:t>deoksiribonükleotidi</a:t>
            </a:r>
            <a:r>
              <a:rPr lang="tr-TR" dirty="0" smtClean="0"/>
              <a:t> buraya takar ve ardından kalıp zincire </a:t>
            </a:r>
            <a:r>
              <a:rPr lang="tr-TR" dirty="0" err="1" smtClean="0"/>
              <a:t>komplementer</a:t>
            </a:r>
            <a:r>
              <a:rPr lang="tr-TR" dirty="0" smtClean="0"/>
              <a:t> </a:t>
            </a:r>
            <a:r>
              <a:rPr lang="tr-TR" dirty="0" err="1" smtClean="0"/>
              <a:t>deoksiribonükleotidleri</a:t>
            </a:r>
            <a:r>
              <a:rPr lang="tr-TR" dirty="0" smtClean="0"/>
              <a:t> eklemeye devam eder.</a:t>
            </a:r>
          </a:p>
          <a:p>
            <a:endParaRPr lang="tr-TR" dirty="0" smtClean="0"/>
          </a:p>
          <a:p>
            <a:r>
              <a:rPr lang="tr-TR" dirty="0" smtClean="0"/>
              <a:t>Yeni zincir 5’-&gt;3’ yönünde kalıp zincire </a:t>
            </a:r>
            <a:r>
              <a:rPr lang="tr-TR" dirty="0" err="1" smtClean="0"/>
              <a:t>antiparalel</a:t>
            </a:r>
            <a:r>
              <a:rPr lang="tr-TR" dirty="0" smtClean="0"/>
              <a:t> yönde uzayarak sentezlenir. Yapı taşları; 5’-</a:t>
            </a:r>
            <a:r>
              <a:rPr lang="tr-TR" dirty="0" err="1" smtClean="0"/>
              <a:t>deoksiribonükleozid</a:t>
            </a:r>
            <a:r>
              <a:rPr lang="tr-TR" dirty="0" smtClean="0"/>
              <a:t> </a:t>
            </a:r>
            <a:r>
              <a:rPr lang="tr-TR" dirty="0" err="1" smtClean="0"/>
              <a:t>trifosfatlardır</a:t>
            </a:r>
            <a:r>
              <a:rPr lang="tr-TR" dirty="0" smtClean="0"/>
              <a:t> (</a:t>
            </a:r>
            <a:r>
              <a:rPr lang="tr-TR" dirty="0" err="1" smtClean="0"/>
              <a:t>dATP</a:t>
            </a:r>
            <a:r>
              <a:rPr lang="tr-TR" dirty="0" smtClean="0"/>
              <a:t>, </a:t>
            </a:r>
            <a:r>
              <a:rPr lang="tr-TR" dirty="0" err="1" smtClean="0"/>
              <a:t>dTTP</a:t>
            </a:r>
            <a:r>
              <a:rPr lang="tr-TR" dirty="0" smtClean="0"/>
              <a:t>, </a:t>
            </a:r>
            <a:r>
              <a:rPr lang="tr-TR" dirty="0" err="1" smtClean="0"/>
              <a:t>dCTP</a:t>
            </a:r>
            <a:r>
              <a:rPr lang="tr-TR" dirty="0" smtClean="0"/>
              <a:t>, </a:t>
            </a:r>
            <a:r>
              <a:rPr lang="tr-TR" dirty="0" err="1" smtClean="0"/>
              <a:t>dGTP</a:t>
            </a:r>
            <a:r>
              <a:rPr lang="tr-TR" dirty="0" smtClean="0"/>
              <a:t>). Uzayan zincire her yeni nükleotid takıldığında bir </a:t>
            </a:r>
            <a:r>
              <a:rPr lang="tr-TR" dirty="0" err="1" smtClean="0"/>
              <a:t>pirofosfat</a:t>
            </a:r>
            <a:r>
              <a:rPr lang="tr-TR" dirty="0" smtClean="0"/>
              <a:t> (</a:t>
            </a:r>
            <a:r>
              <a:rPr lang="tr-TR" dirty="0" err="1" smtClean="0"/>
              <a:t>PPi</a:t>
            </a:r>
            <a:r>
              <a:rPr lang="tr-TR" dirty="0" smtClean="0"/>
              <a:t>) açığa çıkar.</a:t>
            </a:r>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quot;3'-5' exonuclease&quot; proofreading ile ilgili görsel sonucu"/>
          <p:cNvPicPr>
            <a:picLocks noChangeAspect="1" noChangeArrowheads="1"/>
          </p:cNvPicPr>
          <p:nvPr/>
        </p:nvPicPr>
        <p:blipFill>
          <a:blip r:embed="rId2" cstate="print"/>
          <a:srcRect l="5606" t="15805" r="61639" b="32679"/>
          <a:stretch>
            <a:fillRect/>
          </a:stretch>
        </p:blipFill>
        <p:spPr bwMode="auto">
          <a:xfrm>
            <a:off x="1547664" y="0"/>
            <a:ext cx="6048672" cy="2852936"/>
          </a:xfrm>
          <a:prstGeom prst="rect">
            <a:avLst/>
          </a:prstGeom>
          <a:noFill/>
        </p:spPr>
      </p:pic>
      <p:pic>
        <p:nvPicPr>
          <p:cNvPr id="5" name="Picture 2" descr="&quot;3'-5' exonuclease&quot; proofreading ile ilgili görsel sonucu"/>
          <p:cNvPicPr>
            <a:picLocks noChangeAspect="1" noChangeArrowheads="1"/>
          </p:cNvPicPr>
          <p:nvPr/>
        </p:nvPicPr>
        <p:blipFill>
          <a:blip r:embed="rId2" cstate="print"/>
          <a:srcRect l="61425" t="15805" r="5129" b="28001"/>
          <a:stretch>
            <a:fillRect/>
          </a:stretch>
        </p:blipFill>
        <p:spPr bwMode="auto">
          <a:xfrm>
            <a:off x="1619672" y="3861048"/>
            <a:ext cx="5947958" cy="2996952"/>
          </a:xfrm>
          <a:prstGeom prst="rect">
            <a:avLst/>
          </a:prstGeom>
          <a:noFill/>
        </p:spPr>
      </p:pic>
      <p:pic>
        <p:nvPicPr>
          <p:cNvPr id="116739" name="Picture 3"/>
          <p:cNvPicPr>
            <a:picLocks noChangeAspect="1" noChangeArrowheads="1"/>
          </p:cNvPicPr>
          <p:nvPr/>
        </p:nvPicPr>
        <p:blipFill>
          <a:blip r:embed="rId3" cstate="print"/>
          <a:srcRect/>
          <a:stretch>
            <a:fillRect/>
          </a:stretch>
        </p:blipFill>
        <p:spPr bwMode="auto">
          <a:xfrm>
            <a:off x="3779912" y="2852936"/>
            <a:ext cx="800100" cy="942975"/>
          </a:xfrm>
          <a:prstGeom prst="rect">
            <a:avLst/>
          </a:prstGeom>
          <a:noFill/>
          <a:ln w="9525">
            <a:noFill/>
            <a:miter lim="800000"/>
            <a:headEnd/>
            <a:tailEnd/>
          </a:ln>
        </p:spPr>
      </p:pic>
      <p:pic>
        <p:nvPicPr>
          <p:cNvPr id="116740" name="Picture 4"/>
          <p:cNvPicPr>
            <a:picLocks noChangeAspect="1" noChangeArrowheads="1"/>
          </p:cNvPicPr>
          <p:nvPr/>
        </p:nvPicPr>
        <p:blipFill>
          <a:blip r:embed="rId4" cstate="print"/>
          <a:srcRect/>
          <a:stretch>
            <a:fillRect/>
          </a:stretch>
        </p:blipFill>
        <p:spPr bwMode="auto">
          <a:xfrm>
            <a:off x="4572000" y="3284984"/>
            <a:ext cx="1512168" cy="309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player.slideplayer.com/18/6069323/data/images/img15.jpg"/>
          <p:cNvPicPr>
            <a:picLocks noChangeAspect="1" noChangeArrowheads="1"/>
          </p:cNvPicPr>
          <p:nvPr/>
        </p:nvPicPr>
        <p:blipFill>
          <a:blip r:embed="rId2" cstate="print"/>
          <a:srcRect t="1710" r="1147" b="12770"/>
          <a:stretch>
            <a:fillRect/>
          </a:stretch>
        </p:blipFill>
        <p:spPr bwMode="auto">
          <a:xfrm>
            <a:off x="0" y="836712"/>
            <a:ext cx="9155846" cy="4896544"/>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Hata Kontrolü </a:t>
            </a:r>
            <a:r>
              <a:rPr lang="tr-TR" b="1" dirty="0" smtClean="0"/>
              <a:t>(ÖNEMLİ)</a:t>
            </a:r>
            <a:endParaRPr lang="tr-TR" b="1" dirty="0"/>
          </a:p>
        </p:txBody>
      </p:sp>
      <p:sp>
        <p:nvSpPr>
          <p:cNvPr id="3" name="2 İçerik Yer Tutucusu"/>
          <p:cNvSpPr>
            <a:spLocks noGrp="1"/>
          </p:cNvSpPr>
          <p:nvPr>
            <p:ph idx="1"/>
          </p:nvPr>
        </p:nvSpPr>
        <p:spPr/>
        <p:txBody>
          <a:bodyPr>
            <a:normAutofit fontScale="92500" lnSpcReduction="20000"/>
          </a:bodyPr>
          <a:lstStyle/>
          <a:p>
            <a:r>
              <a:rPr lang="tr-TR" dirty="0" err="1" smtClean="0"/>
              <a:t>Replikasyonun</a:t>
            </a:r>
            <a:r>
              <a:rPr lang="tr-TR" dirty="0" smtClean="0"/>
              <a:t> doğruluğunu, DNA </a:t>
            </a:r>
            <a:r>
              <a:rPr lang="tr-TR" dirty="0" err="1" smtClean="0"/>
              <a:t>polimeraz</a:t>
            </a:r>
            <a:r>
              <a:rPr lang="tr-TR" dirty="0" smtClean="0"/>
              <a:t> </a:t>
            </a:r>
            <a:r>
              <a:rPr lang="tr-TR" dirty="0" err="1" smtClean="0"/>
              <a:t>III’de</a:t>
            </a:r>
            <a:r>
              <a:rPr lang="tr-TR" dirty="0" smtClean="0"/>
              <a:t> bulunan </a:t>
            </a:r>
            <a:r>
              <a:rPr lang="tr-TR" b="1" dirty="0" smtClean="0"/>
              <a:t>3’-5’ </a:t>
            </a:r>
            <a:r>
              <a:rPr lang="tr-TR" b="1" dirty="0" err="1" smtClean="0"/>
              <a:t>ekzonükleaz</a:t>
            </a:r>
            <a:r>
              <a:rPr lang="tr-TR" b="1" dirty="0" smtClean="0"/>
              <a:t> aktivitesi </a:t>
            </a:r>
            <a:r>
              <a:rPr lang="tr-TR" dirty="0" smtClean="0"/>
              <a:t>sağlar.</a:t>
            </a:r>
          </a:p>
          <a:p>
            <a:pPr>
              <a:buNone/>
            </a:pPr>
            <a:endParaRPr lang="tr-TR" dirty="0" smtClean="0"/>
          </a:p>
          <a:p>
            <a:r>
              <a:rPr lang="tr-TR" dirty="0" smtClean="0"/>
              <a:t>Zincire her nükleotid eklenişinde DNA </a:t>
            </a:r>
            <a:r>
              <a:rPr lang="tr-TR" dirty="0" err="1" smtClean="0"/>
              <a:t>polimeraz</a:t>
            </a:r>
            <a:r>
              <a:rPr lang="tr-TR" dirty="0" smtClean="0"/>
              <a:t> III, bunun kalıptaki nükleotide </a:t>
            </a:r>
            <a:r>
              <a:rPr lang="tr-TR" dirty="0" err="1" smtClean="0"/>
              <a:t>komplementer</a:t>
            </a:r>
            <a:r>
              <a:rPr lang="tr-TR" dirty="0" smtClean="0"/>
              <a:t> olup olmadığını kontrol eder. Eğer yanlış nükleotid takılmışsa, </a:t>
            </a:r>
            <a:r>
              <a:rPr lang="tr-TR" dirty="0" err="1" smtClean="0"/>
              <a:t>ekzonükleaz</a:t>
            </a:r>
            <a:r>
              <a:rPr lang="tr-TR" dirty="0" smtClean="0"/>
              <a:t> aktivitesi ile bu hatayı düzeltir. Buna İngilizcede “</a:t>
            </a:r>
            <a:r>
              <a:rPr lang="tr-TR" dirty="0" err="1" smtClean="0"/>
              <a:t>proofreading</a:t>
            </a:r>
            <a:r>
              <a:rPr lang="tr-TR" dirty="0" smtClean="0"/>
              <a:t> (düzeltme)” denir.</a:t>
            </a:r>
            <a:endParaRPr lang="tr-T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1618" name="Picture 2" descr="&quot;3'-5' exonuclease&quot; proofreading ile ilgili görsel sonucu"/>
          <p:cNvPicPr>
            <a:picLocks noChangeAspect="1" noChangeArrowheads="1"/>
          </p:cNvPicPr>
          <p:nvPr/>
        </p:nvPicPr>
        <p:blipFill>
          <a:blip r:embed="rId2" cstate="print"/>
          <a:srcRect/>
          <a:stretch>
            <a:fillRect/>
          </a:stretch>
        </p:blipFill>
        <p:spPr bwMode="auto">
          <a:xfrm>
            <a:off x="467544" y="0"/>
            <a:ext cx="8397547" cy="68580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1"/>
          <p:cNvPicPr>
            <a:picLocks noChangeAspect="1" noChangeArrowheads="1"/>
          </p:cNvPicPr>
          <p:nvPr/>
        </p:nvPicPr>
        <p:blipFill>
          <a:blip r:embed="rId2" cstate="print"/>
          <a:srcRect/>
          <a:stretch>
            <a:fillRect/>
          </a:stretch>
        </p:blipFill>
        <p:spPr bwMode="auto">
          <a:xfrm>
            <a:off x="-1" y="-1"/>
            <a:ext cx="9144001" cy="6858001"/>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player.slideplayer.com/18/6069323/data/images/img17.jpg"/>
          <p:cNvPicPr>
            <a:picLocks noChangeAspect="1" noChangeArrowheads="1"/>
          </p:cNvPicPr>
          <p:nvPr/>
        </p:nvPicPr>
        <p:blipFill>
          <a:blip r:embed="rId2" cstate="print"/>
          <a:srcRect r="784" b="12770"/>
          <a:stretch>
            <a:fillRect/>
          </a:stretch>
        </p:blipFill>
        <p:spPr bwMode="auto">
          <a:xfrm>
            <a:off x="0" y="836712"/>
            <a:ext cx="9144001" cy="4896544"/>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7762" name="Picture 2" descr="https://www.neb.com/~/media/NebUs/Files/Feature%20Articles/Images/FA_Polymerase_Figure2.jpg?device=modal"/>
          <p:cNvPicPr>
            <a:picLocks noChangeAspect="1" noChangeArrowheads="1"/>
          </p:cNvPicPr>
          <p:nvPr/>
        </p:nvPicPr>
        <p:blipFill>
          <a:blip r:embed="rId2" cstate="print"/>
          <a:srcRect/>
          <a:stretch>
            <a:fillRect/>
          </a:stretch>
        </p:blipFill>
        <p:spPr bwMode="auto">
          <a:xfrm>
            <a:off x="2411760" y="-24680"/>
            <a:ext cx="4250055" cy="688268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normAutofit fontScale="90000"/>
          </a:bodyPr>
          <a:lstStyle/>
          <a:p>
            <a:r>
              <a:rPr lang="tr-TR" dirty="0" smtClean="0"/>
              <a:t>RNA </a:t>
            </a:r>
            <a:r>
              <a:rPr lang="tr-TR" dirty="0" err="1" smtClean="0"/>
              <a:t>Primerinin</a:t>
            </a:r>
            <a:r>
              <a:rPr lang="tr-TR" dirty="0" smtClean="0"/>
              <a:t> Çıkarılması (ÖNEMLİ)</a:t>
            </a:r>
            <a:endParaRPr lang="tr-TR" dirty="0"/>
          </a:p>
        </p:txBody>
      </p:sp>
      <p:sp>
        <p:nvSpPr>
          <p:cNvPr id="3" name="2 İçerik Yer Tutucusu"/>
          <p:cNvSpPr>
            <a:spLocks noGrp="1"/>
          </p:cNvSpPr>
          <p:nvPr>
            <p:ph idx="1"/>
          </p:nvPr>
        </p:nvSpPr>
        <p:spPr>
          <a:xfrm>
            <a:off x="457200" y="1340768"/>
            <a:ext cx="8229600" cy="5328592"/>
          </a:xfrm>
        </p:spPr>
        <p:txBody>
          <a:bodyPr>
            <a:normAutofit fontScale="77500" lnSpcReduction="20000"/>
          </a:bodyPr>
          <a:lstStyle/>
          <a:p>
            <a:r>
              <a:rPr lang="tr-TR" b="1" u="sng" dirty="0" smtClean="0"/>
              <a:t>DNA </a:t>
            </a:r>
            <a:r>
              <a:rPr lang="tr-TR" b="1" u="sng" dirty="0" err="1" smtClean="0"/>
              <a:t>polimeraz</a:t>
            </a:r>
            <a:r>
              <a:rPr lang="tr-TR" b="1" u="sng" dirty="0" smtClean="0"/>
              <a:t> I</a:t>
            </a:r>
            <a:r>
              <a:rPr lang="tr-TR" u="sng" dirty="0" smtClean="0"/>
              <a:t>, </a:t>
            </a:r>
            <a:r>
              <a:rPr lang="tr-TR" b="1" u="sng" dirty="0" smtClean="0"/>
              <a:t>yeni sentezlenen DNA’nın 3’-ucu ile RNA </a:t>
            </a:r>
            <a:r>
              <a:rPr lang="tr-TR" b="1" u="sng" dirty="0" err="1" smtClean="0"/>
              <a:t>primerinin</a:t>
            </a:r>
            <a:r>
              <a:rPr lang="tr-TR" b="1" u="sng" dirty="0" smtClean="0"/>
              <a:t> 5’-ucu arasındaki boşluğu tanır</a:t>
            </a:r>
            <a:r>
              <a:rPr lang="tr-TR" u="sng" dirty="0" smtClean="0"/>
              <a:t>.</a:t>
            </a:r>
          </a:p>
          <a:p>
            <a:endParaRPr lang="tr-TR" dirty="0" smtClean="0"/>
          </a:p>
          <a:p>
            <a:r>
              <a:rPr lang="tr-TR" dirty="0" smtClean="0"/>
              <a:t>DNA </a:t>
            </a:r>
            <a:r>
              <a:rPr lang="tr-TR" dirty="0" err="1" smtClean="0"/>
              <a:t>polimeraz</a:t>
            </a:r>
            <a:r>
              <a:rPr lang="tr-TR" dirty="0" smtClean="0"/>
              <a:t> </a:t>
            </a:r>
            <a:r>
              <a:rPr lang="tr-TR" dirty="0" err="1" smtClean="0"/>
              <a:t>I’de</a:t>
            </a:r>
            <a:r>
              <a:rPr lang="tr-TR" dirty="0" smtClean="0"/>
              <a:t>, DNA </a:t>
            </a:r>
            <a:r>
              <a:rPr lang="tr-TR" dirty="0" err="1" smtClean="0"/>
              <a:t>polimeraz</a:t>
            </a:r>
            <a:r>
              <a:rPr lang="tr-TR" dirty="0" smtClean="0"/>
              <a:t> </a:t>
            </a:r>
            <a:r>
              <a:rPr lang="tr-TR" dirty="0" err="1" smtClean="0"/>
              <a:t>III’te</a:t>
            </a:r>
            <a:r>
              <a:rPr lang="tr-TR" dirty="0" smtClean="0"/>
              <a:t> olmayan </a:t>
            </a:r>
            <a:r>
              <a:rPr lang="tr-TR" b="1" dirty="0" smtClean="0"/>
              <a:t>5’-3’-</a:t>
            </a:r>
            <a:r>
              <a:rPr lang="tr-TR" b="1" dirty="0" err="1" smtClean="0"/>
              <a:t>ekzonükleaz</a:t>
            </a:r>
            <a:r>
              <a:rPr lang="tr-TR" b="1" dirty="0" smtClean="0"/>
              <a:t> aktivitesi </a:t>
            </a:r>
            <a:r>
              <a:rPr lang="tr-TR" dirty="0" smtClean="0"/>
              <a:t>vardır. Bu sayede RNA </a:t>
            </a:r>
            <a:r>
              <a:rPr lang="tr-TR" dirty="0" err="1" smtClean="0"/>
              <a:t>primerini</a:t>
            </a:r>
            <a:r>
              <a:rPr lang="tr-TR" dirty="0" smtClean="0"/>
              <a:t> hidroliz ederek ortamdan uzaklaştırır ve daha sonra uzaklaşan nükleotidlerin yerine uygun </a:t>
            </a:r>
            <a:r>
              <a:rPr lang="tr-TR" dirty="0" err="1" smtClean="0"/>
              <a:t>deoksiribonükleotidleri</a:t>
            </a:r>
            <a:r>
              <a:rPr lang="tr-TR" dirty="0" smtClean="0"/>
              <a:t> takar.</a:t>
            </a:r>
          </a:p>
          <a:p>
            <a:endParaRPr lang="tr-TR" dirty="0" smtClean="0"/>
          </a:p>
          <a:p>
            <a:r>
              <a:rPr lang="tr-TR" b="1" dirty="0" smtClean="0"/>
              <a:t>5’-3’-</a:t>
            </a:r>
            <a:r>
              <a:rPr lang="tr-TR" b="1" dirty="0" err="1" smtClean="0"/>
              <a:t>ekzonükleaz</a:t>
            </a:r>
            <a:r>
              <a:rPr lang="tr-TR" b="1" dirty="0" smtClean="0"/>
              <a:t> aktivitesi ile, bir defada bir ya da daha fazla nükleotid çıkarılabilir. 3’-5’-</a:t>
            </a:r>
            <a:r>
              <a:rPr lang="tr-TR" b="1" dirty="0" err="1" smtClean="0"/>
              <a:t>ekzonükleaz</a:t>
            </a:r>
            <a:r>
              <a:rPr lang="tr-TR" b="1" dirty="0" smtClean="0"/>
              <a:t> aktivitesinde ise bir defada sadece bir tane nükleotid uzaklaştırılır.</a:t>
            </a:r>
          </a:p>
          <a:p>
            <a:endParaRPr lang="tr-TR" dirty="0" smtClean="0"/>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Adenin</a:t>
            </a:r>
            <a:endParaRPr lang="tr-TR" dirty="0"/>
          </a:p>
        </p:txBody>
      </p:sp>
      <p:sp>
        <p:nvSpPr>
          <p:cNvPr id="3" name="2 İçerik Yer Tutucusu"/>
          <p:cNvSpPr>
            <a:spLocks noGrp="1"/>
          </p:cNvSpPr>
          <p:nvPr>
            <p:ph idx="1"/>
          </p:nvPr>
        </p:nvSpPr>
        <p:spPr>
          <a:xfrm>
            <a:off x="457200" y="1600200"/>
            <a:ext cx="4042792" cy="4525963"/>
          </a:xfrm>
        </p:spPr>
        <p:txBody>
          <a:bodyPr>
            <a:normAutofit fontScale="92500" lnSpcReduction="20000"/>
          </a:bodyPr>
          <a:lstStyle/>
          <a:p>
            <a:r>
              <a:rPr lang="tr-TR" dirty="0" smtClean="0"/>
              <a:t>6-amino pürin</a:t>
            </a:r>
          </a:p>
          <a:p>
            <a:endParaRPr lang="tr-TR" dirty="0" smtClean="0"/>
          </a:p>
          <a:p>
            <a:r>
              <a:rPr lang="tr-TR" dirty="0" smtClean="0"/>
              <a:t>9 numaralı azot üzerinden </a:t>
            </a:r>
            <a:r>
              <a:rPr lang="tr-TR" dirty="0" err="1" smtClean="0"/>
              <a:t>glikozidik</a:t>
            </a:r>
            <a:r>
              <a:rPr lang="tr-TR" dirty="0" smtClean="0"/>
              <a:t> bağa katılır.</a:t>
            </a:r>
          </a:p>
          <a:p>
            <a:endParaRPr lang="tr-TR" dirty="0" smtClean="0"/>
          </a:p>
          <a:p>
            <a:r>
              <a:rPr lang="tr-TR" dirty="0" smtClean="0"/>
              <a:t>1 numaralı azot atomu ve amino grubu ile hidrojen bağı yapımına katılır. </a:t>
            </a:r>
            <a:endParaRPr lang="tr-TR" dirty="0"/>
          </a:p>
        </p:txBody>
      </p:sp>
      <p:pic>
        <p:nvPicPr>
          <p:cNvPr id="5" name="Picture 2" descr="purines and pyrimidines ile ilgili görsel sonucu"/>
          <p:cNvPicPr>
            <a:picLocks noChangeAspect="1" noChangeArrowheads="1"/>
          </p:cNvPicPr>
          <p:nvPr/>
        </p:nvPicPr>
        <p:blipFill>
          <a:blip r:embed="rId2" cstate="print"/>
          <a:srcRect l="29693" t="51498" r="41004" b="4611"/>
          <a:stretch>
            <a:fillRect/>
          </a:stretch>
        </p:blipFill>
        <p:spPr bwMode="auto">
          <a:xfrm>
            <a:off x="4860032" y="1412776"/>
            <a:ext cx="3960440" cy="4026773"/>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620688"/>
          </a:xfrm>
        </p:spPr>
        <p:txBody>
          <a:bodyPr>
            <a:normAutofit fontScale="90000"/>
          </a:bodyPr>
          <a:lstStyle/>
          <a:p>
            <a:r>
              <a:rPr lang="tr-TR" dirty="0" smtClean="0"/>
              <a:t>DNA </a:t>
            </a:r>
            <a:r>
              <a:rPr lang="tr-TR" dirty="0" err="1" smtClean="0"/>
              <a:t>Polimeraz</a:t>
            </a:r>
            <a:r>
              <a:rPr lang="tr-TR" dirty="0" smtClean="0"/>
              <a:t> III</a:t>
            </a:r>
            <a:endParaRPr lang="tr-TR" dirty="0"/>
          </a:p>
        </p:txBody>
      </p:sp>
      <p:sp>
        <p:nvSpPr>
          <p:cNvPr id="3" name="2 İçerik Yer Tutucusu"/>
          <p:cNvSpPr>
            <a:spLocks noGrp="1"/>
          </p:cNvSpPr>
          <p:nvPr>
            <p:ph idx="1"/>
          </p:nvPr>
        </p:nvSpPr>
        <p:spPr/>
        <p:txBody>
          <a:bodyPr/>
          <a:lstStyle/>
          <a:p>
            <a:endParaRPr lang="tr-TR"/>
          </a:p>
        </p:txBody>
      </p:sp>
      <p:pic>
        <p:nvPicPr>
          <p:cNvPr id="120834" name="Picture 2" descr="https://d194ekacf8mn8t.cloudfront.net/content/femsre/36/6/1105/F3.large.jpg?width=800&amp;height=600&amp;carousel=1"/>
          <p:cNvPicPr>
            <a:picLocks noChangeAspect="1" noChangeArrowheads="1"/>
          </p:cNvPicPr>
          <p:nvPr/>
        </p:nvPicPr>
        <p:blipFill>
          <a:blip r:embed="rId2" cstate="print"/>
          <a:srcRect/>
          <a:stretch>
            <a:fillRect/>
          </a:stretch>
        </p:blipFill>
        <p:spPr bwMode="auto">
          <a:xfrm>
            <a:off x="0" y="836711"/>
            <a:ext cx="9144000" cy="6021289"/>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7522" name="Picture 2" descr="http://player.slideplayer.com/18/6069323/data/images/img16.jpg"/>
          <p:cNvPicPr>
            <a:picLocks noChangeAspect="1" noChangeArrowheads="1"/>
          </p:cNvPicPr>
          <p:nvPr/>
        </p:nvPicPr>
        <p:blipFill>
          <a:blip r:embed="rId2" cstate="print"/>
          <a:srcRect l="9050" r="6688" b="12588"/>
          <a:stretch>
            <a:fillRect/>
          </a:stretch>
        </p:blipFill>
        <p:spPr bwMode="auto">
          <a:xfrm>
            <a:off x="0" y="260648"/>
            <a:ext cx="9122936" cy="630932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p:cNvPicPr>
            <a:picLocks noChangeAspect="1" noChangeArrowheads="1"/>
          </p:cNvPicPr>
          <p:nvPr/>
        </p:nvPicPr>
        <p:blipFill>
          <a:blip r:embed="rId2" cstate="print"/>
          <a:srcRect/>
          <a:stretch>
            <a:fillRect/>
          </a:stretch>
        </p:blipFill>
        <p:spPr bwMode="auto">
          <a:xfrm>
            <a:off x="0" y="692695"/>
            <a:ext cx="9144000" cy="5291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0050" name="Picture 2"/>
          <p:cNvPicPr>
            <a:picLocks noChangeAspect="1" noChangeArrowheads="1"/>
          </p:cNvPicPr>
          <p:nvPr/>
        </p:nvPicPr>
        <p:blipFill>
          <a:blip r:embed="rId2" cstate="print"/>
          <a:srcRect/>
          <a:stretch>
            <a:fillRect/>
          </a:stretch>
        </p:blipFill>
        <p:spPr bwMode="auto">
          <a:xfrm>
            <a:off x="827583" y="0"/>
            <a:ext cx="7420131" cy="68580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DNA </a:t>
            </a:r>
            <a:r>
              <a:rPr lang="tr-TR" dirty="0" err="1" smtClean="0"/>
              <a:t>Ligaz</a:t>
            </a:r>
            <a:r>
              <a:rPr lang="tr-TR" dirty="0" smtClean="0"/>
              <a:t> </a:t>
            </a:r>
            <a:r>
              <a:rPr lang="tr-TR" b="1" dirty="0" smtClean="0"/>
              <a:t>(ÖNEMLİ)</a:t>
            </a:r>
            <a:endParaRPr lang="tr-TR" b="1" dirty="0"/>
          </a:p>
        </p:txBody>
      </p:sp>
      <p:sp>
        <p:nvSpPr>
          <p:cNvPr id="3" name="2 İçerik Yer Tutucusu"/>
          <p:cNvSpPr>
            <a:spLocks noGrp="1"/>
          </p:cNvSpPr>
          <p:nvPr>
            <p:ph idx="1"/>
          </p:nvPr>
        </p:nvSpPr>
        <p:spPr/>
        <p:txBody>
          <a:bodyPr/>
          <a:lstStyle/>
          <a:p>
            <a:r>
              <a:rPr lang="tr-TR" b="1" dirty="0" smtClean="0"/>
              <a:t>DNA </a:t>
            </a:r>
            <a:r>
              <a:rPr lang="tr-TR" b="1" dirty="0" err="1" smtClean="0"/>
              <a:t>polimeraz</a:t>
            </a:r>
            <a:r>
              <a:rPr lang="tr-TR" b="1" dirty="0" smtClean="0"/>
              <a:t> III tarafından sentezlenen DNA zincirindeki 5’-fosfat grubu </a:t>
            </a:r>
            <a:r>
              <a:rPr lang="tr-TR" dirty="0" smtClean="0"/>
              <a:t>ile </a:t>
            </a:r>
            <a:r>
              <a:rPr lang="tr-TR" b="1" dirty="0" smtClean="0"/>
              <a:t>DNA </a:t>
            </a:r>
            <a:r>
              <a:rPr lang="tr-TR" b="1" dirty="0" err="1" smtClean="0"/>
              <a:t>polimeraz</a:t>
            </a:r>
            <a:r>
              <a:rPr lang="tr-TR" b="1" dirty="0" smtClean="0"/>
              <a:t> I tarafından oluşturulan 3’-OH grubu arasındaki son </a:t>
            </a:r>
            <a:r>
              <a:rPr lang="tr-TR" b="1" dirty="0" err="1" smtClean="0"/>
              <a:t>fosfoester</a:t>
            </a:r>
            <a:r>
              <a:rPr lang="tr-TR" b="1" dirty="0" smtClean="0"/>
              <a:t> bağı </a:t>
            </a:r>
            <a:r>
              <a:rPr lang="tr-TR" dirty="0" smtClean="0"/>
              <a:t>DNA </a:t>
            </a:r>
            <a:r>
              <a:rPr lang="tr-TR" dirty="0" err="1" smtClean="0"/>
              <a:t>ligaz</a:t>
            </a:r>
            <a:r>
              <a:rPr lang="tr-TR" dirty="0" smtClean="0"/>
              <a:t> enziminin kataliziyle oluşur.</a:t>
            </a:r>
            <a:endParaRPr lang="tr-T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3122" name="Picture 2" descr="dna ligase ile ilgili görsel sonucu"/>
          <p:cNvPicPr>
            <a:picLocks noChangeAspect="1" noChangeArrowheads="1"/>
          </p:cNvPicPr>
          <p:nvPr/>
        </p:nvPicPr>
        <p:blipFill>
          <a:blip r:embed="rId2" cstate="print"/>
          <a:srcRect/>
          <a:stretch>
            <a:fillRect/>
          </a:stretch>
        </p:blipFill>
        <p:spPr bwMode="auto">
          <a:xfrm>
            <a:off x="3568" y="620688"/>
            <a:ext cx="9140432" cy="5072439"/>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0" y="908720"/>
            <a:ext cx="9155427" cy="4392488"/>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
          <p:cNvPicPr>
            <a:picLocks noChangeAspect="1" noChangeArrowheads="1"/>
          </p:cNvPicPr>
          <p:nvPr/>
        </p:nvPicPr>
        <p:blipFill>
          <a:blip r:embed="rId2" cstate="print"/>
          <a:srcRect/>
          <a:stretch>
            <a:fillRect/>
          </a:stretch>
        </p:blipFill>
        <p:spPr bwMode="auto">
          <a:xfrm>
            <a:off x="38534" y="620688"/>
            <a:ext cx="9105466" cy="5157192"/>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Ökaryotik</a:t>
            </a:r>
            <a:r>
              <a:rPr lang="tr-TR" dirty="0" smtClean="0"/>
              <a:t> DNA </a:t>
            </a:r>
            <a:r>
              <a:rPr lang="tr-TR" dirty="0" err="1" smtClean="0"/>
              <a:t>Replikasyonu</a:t>
            </a:r>
            <a:endParaRPr lang="tr-TR" dirty="0"/>
          </a:p>
        </p:txBody>
      </p:sp>
      <p:graphicFrame>
        <p:nvGraphicFramePr>
          <p:cNvPr id="4" name="3 Tablo"/>
          <p:cNvGraphicFramePr>
            <a:graphicFrameLocks noGrp="1"/>
          </p:cNvGraphicFramePr>
          <p:nvPr/>
        </p:nvGraphicFramePr>
        <p:xfrm>
          <a:off x="323527" y="1412776"/>
          <a:ext cx="8424936" cy="4464498"/>
        </p:xfrm>
        <a:graphic>
          <a:graphicData uri="http://schemas.openxmlformats.org/drawingml/2006/table">
            <a:tbl>
              <a:tblPr firstRow="1" bandRow="1">
                <a:tableStyleId>{5C22544A-7EE6-4342-B048-85BDC9FD1C3A}</a:tableStyleId>
              </a:tblPr>
              <a:tblGrid>
                <a:gridCol w="2808312"/>
                <a:gridCol w="4176465"/>
                <a:gridCol w="1440159"/>
              </a:tblGrid>
              <a:tr h="1231145">
                <a:tc>
                  <a:txBody>
                    <a:bodyPr/>
                    <a:lstStyle/>
                    <a:p>
                      <a:pPr algn="ctr"/>
                      <a:r>
                        <a:rPr lang="tr-TR" dirty="0" err="1" smtClean="0"/>
                        <a:t>Ökaryotik</a:t>
                      </a:r>
                      <a:r>
                        <a:rPr lang="tr-TR" dirty="0" smtClean="0"/>
                        <a:t> DNA </a:t>
                      </a:r>
                      <a:r>
                        <a:rPr lang="tr-TR" dirty="0" err="1" smtClean="0"/>
                        <a:t>Polimerazlar</a:t>
                      </a:r>
                      <a:endParaRPr lang="tr-TR" dirty="0"/>
                    </a:p>
                  </a:txBody>
                  <a:tcPr/>
                </a:tc>
                <a:tc>
                  <a:txBody>
                    <a:bodyPr/>
                    <a:lstStyle/>
                    <a:p>
                      <a:pPr algn="ctr"/>
                      <a:r>
                        <a:rPr lang="tr-TR" dirty="0" smtClean="0"/>
                        <a:t>İşlevleri</a:t>
                      </a:r>
                      <a:endParaRPr lang="tr-TR" dirty="0"/>
                    </a:p>
                  </a:txBody>
                  <a:tcPr/>
                </a:tc>
                <a:tc>
                  <a:txBody>
                    <a:bodyPr/>
                    <a:lstStyle/>
                    <a:p>
                      <a:pPr algn="ctr"/>
                      <a:r>
                        <a:rPr lang="tr-TR" dirty="0" smtClean="0"/>
                        <a:t>3’-5’-</a:t>
                      </a:r>
                      <a:r>
                        <a:rPr lang="tr-TR" dirty="0" err="1" smtClean="0"/>
                        <a:t>ekzonükleaz</a:t>
                      </a:r>
                      <a:r>
                        <a:rPr lang="tr-TR" dirty="0" smtClean="0"/>
                        <a:t> aktivitesi</a:t>
                      </a:r>
                      <a:endParaRPr lang="tr-TR" dirty="0"/>
                    </a:p>
                  </a:txBody>
                  <a:tcPr/>
                </a:tc>
              </a:tr>
              <a:tr h="1231145">
                <a:tc>
                  <a:txBody>
                    <a:bodyPr/>
                    <a:lstStyle/>
                    <a:p>
                      <a:pPr algn="ctr"/>
                      <a:r>
                        <a:rPr lang="tr-TR" dirty="0" err="1" smtClean="0"/>
                        <a:t>Pol</a:t>
                      </a:r>
                      <a:r>
                        <a:rPr lang="el-GR" dirty="0" smtClean="0"/>
                        <a:t>α</a:t>
                      </a:r>
                      <a:r>
                        <a:rPr lang="tr-TR" dirty="0" smtClean="0"/>
                        <a:t> (alfa)</a:t>
                      </a:r>
                      <a:endParaRPr lang="tr-TR" dirty="0"/>
                    </a:p>
                  </a:txBody>
                  <a:tcPr/>
                </a:tc>
                <a:tc>
                  <a:txBody>
                    <a:bodyPr/>
                    <a:lstStyle/>
                    <a:p>
                      <a:pPr algn="ctr"/>
                      <a:r>
                        <a:rPr lang="tr-TR" dirty="0" err="1" smtClean="0"/>
                        <a:t>Primaz</a:t>
                      </a:r>
                      <a:r>
                        <a:rPr lang="tr-TR" dirty="0" smtClean="0"/>
                        <a:t> aktivitesi</a:t>
                      </a:r>
                      <a:r>
                        <a:rPr lang="tr-TR" baseline="0" dirty="0" smtClean="0"/>
                        <a:t> vardır</a:t>
                      </a:r>
                    </a:p>
                    <a:p>
                      <a:pPr algn="ctr"/>
                      <a:r>
                        <a:rPr lang="tr-TR" baseline="0" dirty="0" smtClean="0"/>
                        <a:t>Hem lider, hem de kesikli zincir için RNA </a:t>
                      </a:r>
                      <a:r>
                        <a:rPr lang="tr-TR" baseline="0" dirty="0" err="1" smtClean="0"/>
                        <a:t>primeri</a:t>
                      </a:r>
                      <a:r>
                        <a:rPr lang="tr-TR" baseline="0" dirty="0" smtClean="0"/>
                        <a:t> sentezler</a:t>
                      </a:r>
                      <a:endParaRPr lang="tr-TR" dirty="0"/>
                    </a:p>
                  </a:txBody>
                  <a:tcPr/>
                </a:tc>
                <a:tc>
                  <a:txBody>
                    <a:bodyPr/>
                    <a:lstStyle/>
                    <a:p>
                      <a:pPr algn="ctr"/>
                      <a:r>
                        <a:rPr lang="tr-TR" dirty="0" smtClean="0"/>
                        <a:t>Yok</a:t>
                      </a:r>
                      <a:endParaRPr lang="tr-TR" dirty="0"/>
                    </a:p>
                  </a:txBody>
                  <a:tcPr/>
                </a:tc>
              </a:tr>
              <a:tr h="508646">
                <a:tc>
                  <a:txBody>
                    <a:bodyPr/>
                    <a:lstStyle/>
                    <a:p>
                      <a:pPr algn="ctr"/>
                      <a:r>
                        <a:rPr lang="tr-TR" dirty="0" err="1" smtClean="0"/>
                        <a:t>Pol</a:t>
                      </a:r>
                      <a:r>
                        <a:rPr lang="el-GR" dirty="0" smtClean="0"/>
                        <a:t>β</a:t>
                      </a:r>
                      <a:r>
                        <a:rPr lang="tr-TR" dirty="0" smtClean="0"/>
                        <a:t> (beta)</a:t>
                      </a:r>
                      <a:endParaRPr lang="tr-TR" dirty="0"/>
                    </a:p>
                  </a:txBody>
                  <a:tcPr/>
                </a:tc>
                <a:tc>
                  <a:txBody>
                    <a:bodyPr/>
                    <a:lstStyle/>
                    <a:p>
                      <a:pPr algn="ctr"/>
                      <a:r>
                        <a:rPr lang="tr-TR" dirty="0" smtClean="0"/>
                        <a:t>DNA tamiri</a:t>
                      </a:r>
                      <a:endParaRPr lang="tr-TR" dirty="0"/>
                    </a:p>
                  </a:txBody>
                  <a:tcPr/>
                </a:tc>
                <a:tc>
                  <a:txBody>
                    <a:bodyPr/>
                    <a:lstStyle/>
                    <a:p>
                      <a:pPr algn="ctr"/>
                      <a:r>
                        <a:rPr lang="tr-TR" dirty="0" smtClean="0"/>
                        <a:t>Yok</a:t>
                      </a:r>
                      <a:endParaRPr lang="tr-TR" dirty="0"/>
                    </a:p>
                  </a:txBody>
                  <a:tcPr/>
                </a:tc>
              </a:tr>
              <a:tr h="492458">
                <a:tc>
                  <a:txBody>
                    <a:bodyPr/>
                    <a:lstStyle/>
                    <a:p>
                      <a:pPr algn="ctr"/>
                      <a:r>
                        <a:rPr lang="tr-TR" dirty="0" err="1" smtClean="0"/>
                        <a:t>Pol</a:t>
                      </a:r>
                      <a:r>
                        <a:rPr lang="el-GR" dirty="0" smtClean="0"/>
                        <a:t>γ</a:t>
                      </a:r>
                      <a:r>
                        <a:rPr lang="tr-TR" dirty="0" smtClean="0"/>
                        <a:t> (gamma)</a:t>
                      </a:r>
                      <a:endParaRPr lang="tr-TR" dirty="0"/>
                    </a:p>
                  </a:txBody>
                  <a:tcPr/>
                </a:tc>
                <a:tc>
                  <a:txBody>
                    <a:bodyPr/>
                    <a:lstStyle/>
                    <a:p>
                      <a:pPr algn="ctr"/>
                      <a:r>
                        <a:rPr lang="tr-TR" dirty="0" err="1" smtClean="0"/>
                        <a:t>Mitokondriyal</a:t>
                      </a:r>
                      <a:r>
                        <a:rPr lang="tr-TR" dirty="0" smtClean="0"/>
                        <a:t> DNA </a:t>
                      </a:r>
                      <a:r>
                        <a:rPr lang="tr-TR" dirty="0" err="1" smtClean="0"/>
                        <a:t>replikasyonu</a:t>
                      </a:r>
                      <a:endParaRPr lang="tr-TR" dirty="0"/>
                    </a:p>
                  </a:txBody>
                  <a:tcPr/>
                </a:tc>
                <a:tc>
                  <a:txBody>
                    <a:bodyPr/>
                    <a:lstStyle/>
                    <a:p>
                      <a:pPr algn="ctr"/>
                      <a:r>
                        <a:rPr lang="tr-TR" dirty="0" smtClean="0"/>
                        <a:t>Var</a:t>
                      </a:r>
                      <a:endParaRPr lang="tr-TR" dirty="0"/>
                    </a:p>
                  </a:txBody>
                  <a:tcPr/>
                </a:tc>
              </a:tr>
              <a:tr h="492458">
                <a:tc>
                  <a:txBody>
                    <a:bodyPr/>
                    <a:lstStyle/>
                    <a:p>
                      <a:pPr algn="ctr"/>
                      <a:r>
                        <a:rPr lang="tr-TR" dirty="0" err="1" smtClean="0"/>
                        <a:t>Pol</a:t>
                      </a:r>
                      <a:r>
                        <a:rPr lang="el-GR" dirty="0" smtClean="0"/>
                        <a:t>δ</a:t>
                      </a:r>
                      <a:r>
                        <a:rPr lang="tr-TR" dirty="0" smtClean="0"/>
                        <a:t> (delta)</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Kesikli zinciri uzatır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r>
              <a:tr h="508646">
                <a:tc>
                  <a:txBody>
                    <a:bodyPr/>
                    <a:lstStyle/>
                    <a:p>
                      <a:pPr algn="ctr"/>
                      <a:r>
                        <a:rPr lang="tr-TR" dirty="0" err="1" smtClean="0"/>
                        <a:t>Pol</a:t>
                      </a:r>
                      <a:r>
                        <a:rPr lang="el-GR" dirty="0" smtClean="0"/>
                        <a:t>ε</a:t>
                      </a:r>
                      <a:r>
                        <a:rPr lang="tr-TR" dirty="0" smtClean="0"/>
                        <a:t> (epsilon)</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Lider zinciri uzatır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err="1" smtClean="0"/>
              <a:t>Prokaryotlarda</a:t>
            </a:r>
            <a:r>
              <a:rPr lang="tr-TR" dirty="0" smtClean="0"/>
              <a:t> </a:t>
            </a:r>
            <a:r>
              <a:rPr lang="tr-TR" dirty="0" err="1" smtClean="0"/>
              <a:t>replikasyon</a:t>
            </a:r>
            <a:r>
              <a:rPr lang="tr-TR" dirty="0" smtClean="0"/>
              <a:t> tek bir orijinden başlarken; </a:t>
            </a:r>
            <a:r>
              <a:rPr lang="tr-TR" dirty="0" err="1" smtClean="0"/>
              <a:t>ökaryotlarda</a:t>
            </a:r>
            <a:r>
              <a:rPr lang="tr-TR" dirty="0" smtClean="0"/>
              <a:t> </a:t>
            </a:r>
            <a:r>
              <a:rPr lang="tr-TR" dirty="0" err="1" smtClean="0"/>
              <a:t>replikasyon</a:t>
            </a:r>
            <a:r>
              <a:rPr lang="tr-TR" dirty="0" smtClean="0"/>
              <a:t> birçok orijinde birden başlar.</a:t>
            </a:r>
          </a:p>
          <a:p>
            <a:endParaRPr lang="tr-TR" dirty="0" smtClean="0"/>
          </a:p>
          <a:p>
            <a:r>
              <a:rPr lang="tr-TR" dirty="0" err="1" smtClean="0"/>
              <a:t>Ökaryotlarda</a:t>
            </a:r>
            <a:r>
              <a:rPr lang="tr-TR" dirty="0" smtClean="0"/>
              <a:t> da, tek zincir DNA’ya bağlanan proteinler ve ATP-bağımlı </a:t>
            </a:r>
            <a:r>
              <a:rPr lang="tr-TR" dirty="0" err="1" smtClean="0"/>
              <a:t>helikazlar</a:t>
            </a:r>
            <a:r>
              <a:rPr lang="tr-TR" dirty="0" smtClean="0"/>
              <a:t> vardır.</a:t>
            </a:r>
          </a:p>
          <a:p>
            <a:endParaRPr lang="tr-TR" dirty="0" smtClean="0"/>
          </a:p>
          <a:p>
            <a:r>
              <a:rPr lang="tr-TR" dirty="0" smtClean="0"/>
              <a:t>RNA </a:t>
            </a:r>
            <a:r>
              <a:rPr lang="tr-TR" dirty="0" err="1" smtClean="0"/>
              <a:t>primeri</a:t>
            </a:r>
            <a:r>
              <a:rPr lang="tr-TR" dirty="0" smtClean="0"/>
              <a:t>, </a:t>
            </a:r>
            <a:r>
              <a:rPr lang="tr-TR" dirty="0" err="1" smtClean="0"/>
              <a:t>ökaryotlarda</a:t>
            </a:r>
            <a:r>
              <a:rPr lang="tr-TR" dirty="0" smtClean="0"/>
              <a:t>, </a:t>
            </a:r>
            <a:r>
              <a:rPr lang="tr-TR" dirty="0" err="1" smtClean="0"/>
              <a:t>Rnaz</a:t>
            </a:r>
            <a:r>
              <a:rPr lang="tr-TR" dirty="0" smtClean="0"/>
              <a:t> H ve </a:t>
            </a:r>
            <a:r>
              <a:rPr lang="tr-TR" dirty="0" err="1" smtClean="0"/>
              <a:t>flap</a:t>
            </a:r>
            <a:r>
              <a:rPr lang="tr-TR" dirty="0" smtClean="0"/>
              <a:t>-</a:t>
            </a:r>
            <a:r>
              <a:rPr lang="tr-TR" dirty="0" err="1" smtClean="0"/>
              <a:t>endonükleaz</a:t>
            </a:r>
            <a:r>
              <a:rPr lang="tr-TR" dirty="0" smtClean="0"/>
              <a:t>-1 (FEN1) tarafından çıkarılır.</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6896</TotalTime>
  <Words>3703</Words>
  <Application>Microsoft Office PowerPoint</Application>
  <PresentationFormat>Ekran Gösterisi (4:3)</PresentationFormat>
  <Paragraphs>454</Paragraphs>
  <Slides>169</Slides>
  <Notes>0</Notes>
  <HiddenSlides>0</HiddenSlides>
  <MMClips>0</MMClips>
  <ScaleCrop>false</ScaleCrop>
  <HeadingPairs>
    <vt:vector size="4" baseType="variant">
      <vt:variant>
        <vt:lpstr>Tema</vt:lpstr>
      </vt:variant>
      <vt:variant>
        <vt:i4>1</vt:i4>
      </vt:variant>
      <vt:variant>
        <vt:lpstr>Slayt Başlıkları</vt:lpstr>
      </vt:variant>
      <vt:variant>
        <vt:i4>169</vt:i4>
      </vt:variant>
    </vt:vector>
  </HeadingPairs>
  <TitlesOfParts>
    <vt:vector size="170" baseType="lpstr">
      <vt:lpstr>Ofis Teması</vt:lpstr>
      <vt:lpstr>Nükleik Asitlerin Yapısı  ve Fonksiyonları</vt:lpstr>
      <vt:lpstr>Slayt 2</vt:lpstr>
      <vt:lpstr>DNA</vt:lpstr>
      <vt:lpstr>RNA</vt:lpstr>
      <vt:lpstr>Slayt 5</vt:lpstr>
      <vt:lpstr>Nükleik Asitlerin Yapı Taşları</vt:lpstr>
      <vt:lpstr>Slayt 7</vt:lpstr>
      <vt:lpstr>Slayt 8</vt:lpstr>
      <vt:lpstr>Adenin</vt:lpstr>
      <vt:lpstr>Guanin</vt:lpstr>
      <vt:lpstr>Timin</vt:lpstr>
      <vt:lpstr>Sitozin</vt:lpstr>
      <vt:lpstr>Slayt 13</vt:lpstr>
      <vt:lpstr>Slayt 14</vt:lpstr>
      <vt:lpstr>Deoksiribo-nükleozidler (Şekiller ÖNEMLİ)</vt:lpstr>
      <vt:lpstr>Ribo-nükleozidler (Şekiller ÖNEMLİ)</vt:lpstr>
      <vt:lpstr>Slayt 17</vt:lpstr>
      <vt:lpstr>Slayt 18</vt:lpstr>
      <vt:lpstr>(ÖNEMLİ)</vt:lpstr>
      <vt:lpstr>(ÖNEMLİ)</vt:lpstr>
      <vt:lpstr>Slayt 21</vt:lpstr>
      <vt:lpstr>Slayt 22</vt:lpstr>
      <vt:lpstr>Slayt 23</vt:lpstr>
      <vt:lpstr>DNA’nın Yapısı</vt:lpstr>
      <vt:lpstr>(ÖNEMLİ)</vt:lpstr>
      <vt:lpstr>Slayt 26</vt:lpstr>
      <vt:lpstr>Slayt 27</vt:lpstr>
      <vt:lpstr>Slayt 28</vt:lpstr>
      <vt:lpstr>Slayt 29</vt:lpstr>
      <vt:lpstr>Slayt 30</vt:lpstr>
      <vt:lpstr>Slayt 31</vt:lpstr>
      <vt:lpstr>Slayt 32</vt:lpstr>
      <vt:lpstr>Slayt 33</vt:lpstr>
      <vt:lpstr>Slayt 34</vt:lpstr>
      <vt:lpstr>Chargaff (Çargaf) Kuralları</vt:lpstr>
      <vt:lpstr>Slayt 36</vt:lpstr>
      <vt:lpstr>Slayt 37</vt:lpstr>
      <vt:lpstr>Slayt 38</vt:lpstr>
      <vt:lpstr>Slayt 39</vt:lpstr>
      <vt:lpstr>Slayt 40</vt:lpstr>
      <vt:lpstr>Slayt 41</vt:lpstr>
      <vt:lpstr>Slayt 42</vt:lpstr>
      <vt:lpstr>Slayt 43</vt:lpstr>
      <vt:lpstr>Slayt 44</vt:lpstr>
      <vt:lpstr>PROKARYOTLARDA  DNA SENTEZİ</vt:lpstr>
      <vt:lpstr>Slayt 46</vt:lpstr>
      <vt:lpstr>Slayt 47</vt:lpstr>
      <vt:lpstr>Replikasyonun Başlaması</vt:lpstr>
      <vt:lpstr>Slayt 49</vt:lpstr>
      <vt:lpstr>Slayt 50</vt:lpstr>
      <vt:lpstr>Slayt 51</vt:lpstr>
      <vt:lpstr>(Proteinlerin Görevleri Önemli)</vt:lpstr>
      <vt:lpstr>(Proteinlerin Görevleri Önemli)</vt:lpstr>
      <vt:lpstr>(Proteinlerin Görevleri Önemli)</vt:lpstr>
      <vt:lpstr>Slayt 55</vt:lpstr>
      <vt:lpstr>Slayt 56</vt:lpstr>
      <vt:lpstr>(Proteinlerin Görevleri Önemli)</vt:lpstr>
      <vt:lpstr>Slayt 58</vt:lpstr>
      <vt:lpstr>Slayt 59</vt:lpstr>
      <vt:lpstr>DNA Süperkoiling Sorunu</vt:lpstr>
      <vt:lpstr>Pozitif Süperkoiling</vt:lpstr>
      <vt:lpstr>Slayt 62</vt:lpstr>
      <vt:lpstr>Slayt 63</vt:lpstr>
      <vt:lpstr>DNA Replikasyonunun Yönü</vt:lpstr>
      <vt:lpstr>ÖNEMLİ</vt:lpstr>
      <vt:lpstr>Slayt 66</vt:lpstr>
      <vt:lpstr>Slayt 67</vt:lpstr>
      <vt:lpstr>Slayt 68</vt:lpstr>
      <vt:lpstr>Slayt 69</vt:lpstr>
      <vt:lpstr>Slayt 70</vt:lpstr>
      <vt:lpstr>Slayt 71</vt:lpstr>
      <vt:lpstr>RNA Primeri (ÖNEMLİ)</vt:lpstr>
      <vt:lpstr>Slayt 73</vt:lpstr>
      <vt:lpstr>Slayt 74</vt:lpstr>
      <vt:lpstr>Slayt 75</vt:lpstr>
      <vt:lpstr>Slayt 76</vt:lpstr>
      <vt:lpstr>Slayt 77</vt:lpstr>
      <vt:lpstr>Primaz</vt:lpstr>
      <vt:lpstr>Slayt 79</vt:lpstr>
      <vt:lpstr>Primozom</vt:lpstr>
      <vt:lpstr>Zincir Uzaması</vt:lpstr>
      <vt:lpstr>Slayt 82</vt:lpstr>
      <vt:lpstr>Slayt 83</vt:lpstr>
      <vt:lpstr>Hata Kontrolü (ÖNEMLİ)</vt:lpstr>
      <vt:lpstr>Slayt 85</vt:lpstr>
      <vt:lpstr>Slayt 86</vt:lpstr>
      <vt:lpstr>Slayt 87</vt:lpstr>
      <vt:lpstr>Slayt 88</vt:lpstr>
      <vt:lpstr>RNA Primerinin Çıkarılması (ÖNEMLİ)</vt:lpstr>
      <vt:lpstr>DNA Polimeraz III</vt:lpstr>
      <vt:lpstr>Slayt 91</vt:lpstr>
      <vt:lpstr>Slayt 92</vt:lpstr>
      <vt:lpstr>Slayt 93</vt:lpstr>
      <vt:lpstr>DNA Ligaz (ÖNEMLİ)</vt:lpstr>
      <vt:lpstr>Slayt 95</vt:lpstr>
      <vt:lpstr>Slayt 96</vt:lpstr>
      <vt:lpstr>Slayt 97</vt:lpstr>
      <vt:lpstr>Ökaryotik DNA Replikasyonu</vt:lpstr>
      <vt:lpstr>Slayt 99</vt:lpstr>
      <vt:lpstr>Ökaryotik DNA’nın  Organizasyonu</vt:lpstr>
      <vt:lpstr>Slayt 101</vt:lpstr>
      <vt:lpstr>Slayt 102</vt:lpstr>
      <vt:lpstr>Slayt 103</vt:lpstr>
      <vt:lpstr>Slayt 104</vt:lpstr>
      <vt:lpstr>Telomerler</vt:lpstr>
      <vt:lpstr>Slayt 106</vt:lpstr>
      <vt:lpstr>Slayt 107</vt:lpstr>
      <vt:lpstr>Slayt 108</vt:lpstr>
      <vt:lpstr>Slayt 109</vt:lpstr>
      <vt:lpstr>Slayt 110</vt:lpstr>
      <vt:lpstr>Slayt 111</vt:lpstr>
      <vt:lpstr>Slayt 112</vt:lpstr>
      <vt:lpstr>Slayt 113</vt:lpstr>
      <vt:lpstr>Slayt 114</vt:lpstr>
      <vt:lpstr>UV Işığa Bağlı DNA Hasarı</vt:lpstr>
      <vt:lpstr>Slayt 116</vt:lpstr>
      <vt:lpstr>Slayt 117</vt:lpstr>
      <vt:lpstr>Slayt 118</vt:lpstr>
      <vt:lpstr>RNA’nın Yapısı ve İşlevleri</vt:lpstr>
      <vt:lpstr>Slayt 120</vt:lpstr>
      <vt:lpstr>Slayt 121</vt:lpstr>
      <vt:lpstr>RNA’nın DNA’dan Farkları (ÖNEMLİ)</vt:lpstr>
      <vt:lpstr>Ribozomal RNA (rRNA)</vt:lpstr>
      <vt:lpstr>Ribozomal RNA (rRNA)</vt:lpstr>
      <vt:lpstr>Svedberg birimi (S)</vt:lpstr>
      <vt:lpstr>Ribozomal RNA</vt:lpstr>
      <vt:lpstr>Transfer RNA (tRNA) (Taşıyıcı RNA)</vt:lpstr>
      <vt:lpstr>Slayt 128</vt:lpstr>
      <vt:lpstr>Slayt 129</vt:lpstr>
      <vt:lpstr>Slayt 130</vt:lpstr>
      <vt:lpstr>Slayt 131</vt:lpstr>
      <vt:lpstr>Slayt 132</vt:lpstr>
      <vt:lpstr>Slayt 133</vt:lpstr>
      <vt:lpstr>mRNA</vt:lpstr>
      <vt:lpstr>Slayt 135</vt:lpstr>
      <vt:lpstr>Ökaryotik mRNA</vt:lpstr>
      <vt:lpstr>Slayt 137</vt:lpstr>
      <vt:lpstr>Slayt 138</vt:lpstr>
      <vt:lpstr>İntronların Çıkarılması ve Eksonların Splicing’i</vt:lpstr>
      <vt:lpstr>Slayt 140</vt:lpstr>
      <vt:lpstr>Prokaryotik Genlerin Transkripsiyonu</vt:lpstr>
      <vt:lpstr>Slayt 142</vt:lpstr>
      <vt:lpstr>Slayt 143</vt:lpstr>
      <vt:lpstr>Slayt 144</vt:lpstr>
      <vt:lpstr>Slayt 145</vt:lpstr>
      <vt:lpstr>Slayt 146</vt:lpstr>
      <vt:lpstr>Promoter Bölge</vt:lpstr>
      <vt:lpstr>Slayt 148</vt:lpstr>
      <vt:lpstr>Slayt 149</vt:lpstr>
      <vt:lpstr>Slayt 150</vt:lpstr>
      <vt:lpstr>Slayt 151</vt:lpstr>
      <vt:lpstr>Slayt 152</vt:lpstr>
      <vt:lpstr>Ökaryotik Genlerin Transkripsiyonu</vt:lpstr>
      <vt:lpstr>Ökaryotik RNA Polimerazlar</vt:lpstr>
      <vt:lpstr>Slayt 155</vt:lpstr>
      <vt:lpstr>Slayt 156</vt:lpstr>
      <vt:lpstr>RNA’nın Posttranskripsiyonel Modifikasyonu</vt:lpstr>
      <vt:lpstr>rRNA</vt:lpstr>
      <vt:lpstr>Slayt 159</vt:lpstr>
      <vt:lpstr>tRNA</vt:lpstr>
      <vt:lpstr>Slayt 161</vt:lpstr>
      <vt:lpstr>mRNA (ÖNEMLİ)</vt:lpstr>
      <vt:lpstr>5’-cap (5’-şapka)</vt:lpstr>
      <vt:lpstr>Slayt 164</vt:lpstr>
      <vt:lpstr>Poli-A Kuyruk</vt:lpstr>
      <vt:lpstr>Slayt 166</vt:lpstr>
      <vt:lpstr>İntronların Uzaklaştırılması</vt:lpstr>
      <vt:lpstr>Slayt 168</vt:lpstr>
      <vt:lpstr>Slayt 169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Nükleik Asitlerin Yapısı ve Fonksiyonları</dc:title>
  <dc:creator>kaüfatih-tıp</dc:creator>
  <cp:lastModifiedBy>User</cp:lastModifiedBy>
  <cp:revision>414</cp:revision>
  <dcterms:created xsi:type="dcterms:W3CDTF">2016-11-27T13:27:15Z</dcterms:created>
  <dcterms:modified xsi:type="dcterms:W3CDTF">2018-10-31T01:42:03Z</dcterms:modified>
</cp:coreProperties>
</file>