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2" r:id="rId9"/>
    <p:sldId id="265" r:id="rId10"/>
    <p:sldId id="266" r:id="rId11"/>
    <p:sldId id="282" r:id="rId12"/>
    <p:sldId id="267" r:id="rId13"/>
    <p:sldId id="268" r:id="rId14"/>
    <p:sldId id="283" r:id="rId15"/>
    <p:sldId id="284" r:id="rId16"/>
    <p:sldId id="285" r:id="rId17"/>
    <p:sldId id="286" r:id="rId18"/>
    <p:sldId id="287" r:id="rId19"/>
    <p:sldId id="288" r:id="rId20"/>
    <p:sldId id="270" r:id="rId21"/>
    <p:sldId id="271" r:id="rId22"/>
    <p:sldId id="290" r:id="rId23"/>
    <p:sldId id="274" r:id="rId24"/>
    <p:sldId id="272" r:id="rId2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25.6.2018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25.6.2018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25.6.2018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25.6.2018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25.6.2018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25.6.2018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omic Sans MS" pitchFamily="66" charset="0"/>
              </a:defRPr>
            </a:lvl1pPr>
          </a:lstStyle>
          <a:p>
            <a:fld id="{D9F75050-0E15-4C5B-92B0-66D068882F1F}" type="datetimeFigureOut">
              <a:rPr lang="tr-TR" smtClean="0"/>
              <a:pPr/>
              <a:t>25.6.2018</a:t>
            </a:fld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omic Sans MS" pitchFamily="66" charset="0"/>
              </a:defRPr>
            </a:lvl1pPr>
          </a:lstStyle>
          <a:p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omic Sans MS" pitchFamily="66" charset="0"/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Comic Sans MS" pitchFamily="66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Hem Sentezi</a:t>
            </a:r>
            <a:endParaRPr lang="tr-T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dirty="0" smtClean="0"/>
              <a:t>Porfirinler, </a:t>
            </a:r>
            <a:r>
              <a:rPr lang="tr-TR" dirty="0" err="1" smtClean="0"/>
              <a:t>pirol</a:t>
            </a:r>
            <a:r>
              <a:rPr lang="tr-TR" dirty="0" smtClean="0"/>
              <a:t> halkasının azot atomlarına bağlanan metal iyonları ile kompleksler oluşturur.</a:t>
            </a:r>
          </a:p>
          <a:p>
            <a:endParaRPr lang="tr-TR" dirty="0" smtClean="0"/>
          </a:p>
          <a:p>
            <a:r>
              <a:rPr lang="tr-TR" dirty="0" smtClean="0"/>
              <a:t>Demir içeren porfirinler: Hem</a:t>
            </a:r>
          </a:p>
          <a:p>
            <a:pPr lvl="1"/>
            <a:r>
              <a:rPr lang="tr-TR" dirty="0" smtClean="0"/>
              <a:t>Kanda oksijen taşınması: Hemoglobin</a:t>
            </a:r>
          </a:p>
          <a:p>
            <a:pPr lvl="1"/>
            <a:r>
              <a:rPr lang="tr-TR" dirty="0" smtClean="0"/>
              <a:t>Kasta oksijen depolanması: </a:t>
            </a:r>
            <a:r>
              <a:rPr lang="tr-TR" dirty="0" err="1" smtClean="0"/>
              <a:t>Miyoglobin</a:t>
            </a:r>
            <a:endParaRPr lang="tr-TR" dirty="0" smtClean="0"/>
          </a:p>
          <a:p>
            <a:pPr lvl="1"/>
            <a:r>
              <a:rPr lang="tr-TR" dirty="0" smtClean="0"/>
              <a:t>Elektron transportu: </a:t>
            </a:r>
            <a:r>
              <a:rPr lang="tr-TR" dirty="0" err="1" smtClean="0"/>
              <a:t>Sitokrom</a:t>
            </a:r>
            <a:r>
              <a:rPr lang="tr-TR" dirty="0" smtClean="0"/>
              <a:t> c</a:t>
            </a:r>
          </a:p>
          <a:p>
            <a:pPr lvl="1"/>
            <a:r>
              <a:rPr lang="tr-TR" dirty="0" err="1" smtClean="0"/>
              <a:t>Ksenobiyotiklerin</a:t>
            </a:r>
            <a:r>
              <a:rPr lang="tr-TR" dirty="0" smtClean="0"/>
              <a:t> </a:t>
            </a:r>
            <a:r>
              <a:rPr lang="tr-TR" dirty="0" err="1" smtClean="0"/>
              <a:t>hidroksilasyonu</a:t>
            </a:r>
            <a:r>
              <a:rPr lang="tr-TR" dirty="0" smtClean="0"/>
              <a:t>: </a:t>
            </a:r>
            <a:r>
              <a:rPr lang="tr-TR" dirty="0" err="1" smtClean="0"/>
              <a:t>Sitokrom</a:t>
            </a:r>
            <a:r>
              <a:rPr lang="tr-TR" dirty="0" smtClean="0"/>
              <a:t> p450</a:t>
            </a:r>
          </a:p>
          <a:p>
            <a:pPr lvl="1"/>
            <a:r>
              <a:rPr lang="tr-TR" dirty="0" smtClean="0"/>
              <a:t>Hidrojen </a:t>
            </a:r>
            <a:r>
              <a:rPr lang="tr-TR" dirty="0" err="1" smtClean="0"/>
              <a:t>peroksitin</a:t>
            </a:r>
            <a:r>
              <a:rPr lang="tr-TR" dirty="0" smtClean="0"/>
              <a:t> parçalanması: </a:t>
            </a:r>
            <a:r>
              <a:rPr lang="tr-TR" dirty="0" err="1" smtClean="0"/>
              <a:t>Katalaz</a:t>
            </a:r>
            <a:endParaRPr lang="tr-TR" dirty="0" smtClean="0"/>
          </a:p>
          <a:p>
            <a:pPr lvl="1"/>
            <a:r>
              <a:rPr lang="tr-TR" dirty="0" err="1" smtClean="0"/>
              <a:t>Triptofanın</a:t>
            </a:r>
            <a:r>
              <a:rPr lang="tr-TR" dirty="0" smtClean="0"/>
              <a:t> </a:t>
            </a:r>
            <a:r>
              <a:rPr lang="tr-TR" dirty="0" err="1" smtClean="0"/>
              <a:t>oksidasyonu</a:t>
            </a:r>
            <a:r>
              <a:rPr lang="tr-TR" dirty="0" smtClean="0"/>
              <a:t>: </a:t>
            </a:r>
            <a:r>
              <a:rPr lang="tr-TR" dirty="0" err="1" smtClean="0"/>
              <a:t>Triptofan</a:t>
            </a:r>
            <a:r>
              <a:rPr lang="tr-TR" dirty="0" smtClean="0"/>
              <a:t> </a:t>
            </a:r>
            <a:r>
              <a:rPr lang="tr-TR" dirty="0" err="1" smtClean="0"/>
              <a:t>pirolaz</a:t>
            </a:r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Magnezyum içeren porfirinler: Klorofil</a:t>
            </a:r>
            <a:endParaRPr lang="tr-T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Hem Sentezi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dirty="0" smtClean="0"/>
              <a:t>Hem sentezinin ilk basamağında, </a:t>
            </a:r>
            <a:r>
              <a:rPr lang="tr-TR" dirty="0" err="1" smtClean="0"/>
              <a:t>mitokondriyal</a:t>
            </a:r>
            <a:r>
              <a:rPr lang="tr-TR" dirty="0" smtClean="0"/>
              <a:t> bir enzim olan </a:t>
            </a:r>
            <a:r>
              <a:rPr lang="el-GR" dirty="0" smtClean="0"/>
              <a:t>δ</a:t>
            </a:r>
            <a:r>
              <a:rPr lang="tr-TR" dirty="0" smtClean="0"/>
              <a:t>-amino </a:t>
            </a:r>
            <a:r>
              <a:rPr lang="tr-TR" dirty="0" err="1" smtClean="0"/>
              <a:t>levulinat</a:t>
            </a:r>
            <a:r>
              <a:rPr lang="tr-TR" dirty="0" smtClean="0"/>
              <a:t> </a:t>
            </a:r>
            <a:r>
              <a:rPr lang="tr-TR" dirty="0" err="1" smtClean="0"/>
              <a:t>sentaz</a:t>
            </a:r>
            <a:r>
              <a:rPr lang="tr-TR" dirty="0" smtClean="0"/>
              <a:t> (ALA </a:t>
            </a:r>
            <a:r>
              <a:rPr lang="tr-TR" dirty="0" err="1" smtClean="0"/>
              <a:t>sentaz</a:t>
            </a:r>
            <a:r>
              <a:rPr lang="tr-TR" dirty="0" smtClean="0"/>
              <a:t>) tarafından </a:t>
            </a:r>
            <a:r>
              <a:rPr lang="tr-TR" dirty="0" err="1" smtClean="0"/>
              <a:t>süksinil</a:t>
            </a:r>
            <a:r>
              <a:rPr lang="tr-TR" dirty="0" smtClean="0"/>
              <a:t> </a:t>
            </a:r>
            <a:r>
              <a:rPr lang="tr-TR" dirty="0" err="1" smtClean="0"/>
              <a:t>CoA</a:t>
            </a:r>
            <a:r>
              <a:rPr lang="tr-TR" dirty="0" smtClean="0"/>
              <a:t> ve </a:t>
            </a:r>
            <a:r>
              <a:rPr lang="tr-TR" dirty="0" err="1" smtClean="0"/>
              <a:t>glisin</a:t>
            </a:r>
            <a:r>
              <a:rPr lang="tr-TR" dirty="0" smtClean="0"/>
              <a:t> birleştirilerek </a:t>
            </a:r>
            <a:r>
              <a:rPr lang="el-GR" dirty="0" smtClean="0"/>
              <a:t>δ</a:t>
            </a:r>
            <a:r>
              <a:rPr lang="tr-TR" dirty="0" smtClean="0"/>
              <a:t>-amino </a:t>
            </a:r>
            <a:r>
              <a:rPr lang="tr-TR" dirty="0" err="1" smtClean="0"/>
              <a:t>levulinat</a:t>
            </a:r>
            <a:r>
              <a:rPr lang="tr-TR" dirty="0" smtClean="0"/>
              <a:t> (ALA) sentezlenir.</a:t>
            </a:r>
          </a:p>
          <a:p>
            <a:endParaRPr lang="tr-TR" dirty="0" smtClean="0"/>
          </a:p>
          <a:p>
            <a:r>
              <a:rPr lang="tr-TR" dirty="0" smtClean="0"/>
              <a:t>Daha sonra, </a:t>
            </a:r>
            <a:r>
              <a:rPr lang="tr-TR" dirty="0" err="1" smtClean="0"/>
              <a:t>sitozolik</a:t>
            </a:r>
            <a:r>
              <a:rPr lang="tr-TR" dirty="0" smtClean="0"/>
              <a:t> ALA </a:t>
            </a:r>
            <a:r>
              <a:rPr lang="tr-TR" dirty="0" err="1" smtClean="0"/>
              <a:t>dehidrataz</a:t>
            </a:r>
            <a:r>
              <a:rPr lang="tr-TR" dirty="0" smtClean="0"/>
              <a:t> tarafından katalizlenen bir reaksiyonla, 2 molekül ALA birleştirilerek “</a:t>
            </a:r>
            <a:r>
              <a:rPr lang="tr-TR" dirty="0" err="1" smtClean="0"/>
              <a:t>porfobilinojen</a:t>
            </a:r>
            <a:r>
              <a:rPr lang="tr-TR" dirty="0" smtClean="0"/>
              <a:t>” oluşturulur.</a:t>
            </a:r>
          </a:p>
          <a:p>
            <a:endParaRPr lang="tr-TR" dirty="0" smtClean="0"/>
          </a:p>
          <a:p>
            <a:r>
              <a:rPr lang="tr-TR" dirty="0" smtClean="0"/>
              <a:t>Bir çinko </a:t>
            </a:r>
            <a:r>
              <a:rPr lang="tr-TR" dirty="0" err="1" smtClean="0"/>
              <a:t>metalloproteini</a:t>
            </a:r>
            <a:r>
              <a:rPr lang="tr-TR" dirty="0" smtClean="0"/>
              <a:t> olan ALA </a:t>
            </a:r>
            <a:r>
              <a:rPr lang="tr-TR" dirty="0" err="1" smtClean="0"/>
              <a:t>dehidrataz</a:t>
            </a:r>
            <a:r>
              <a:rPr lang="tr-TR" dirty="0" smtClean="0"/>
              <a:t>, kurşun </a:t>
            </a:r>
            <a:r>
              <a:rPr lang="tr-TR" dirty="0" err="1" smtClean="0"/>
              <a:t>toksisitesine</a:t>
            </a:r>
            <a:r>
              <a:rPr lang="tr-TR" dirty="0" smtClean="0"/>
              <a:t> son derece duyarlıdır. </a:t>
            </a:r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23554" name="Picture 2" descr="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6517" y="260648"/>
            <a:ext cx="8520036" cy="64087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60648"/>
            <a:ext cx="4114800" cy="6336704"/>
          </a:xfrm>
        </p:spPr>
        <p:txBody>
          <a:bodyPr>
            <a:normAutofit fontScale="62500" lnSpcReduction="20000"/>
          </a:bodyPr>
          <a:lstStyle/>
          <a:p>
            <a:r>
              <a:rPr lang="tr-TR" dirty="0" err="1" smtClean="0"/>
              <a:t>Sitozolik</a:t>
            </a:r>
            <a:r>
              <a:rPr lang="tr-TR" dirty="0" smtClean="0"/>
              <a:t> </a:t>
            </a:r>
            <a:r>
              <a:rPr lang="tr-TR" dirty="0" err="1" smtClean="0"/>
              <a:t>hidroksimetilbilan</a:t>
            </a:r>
            <a:r>
              <a:rPr lang="tr-TR" dirty="0" smtClean="0"/>
              <a:t> </a:t>
            </a:r>
            <a:r>
              <a:rPr lang="tr-TR" dirty="0" err="1" smtClean="0"/>
              <a:t>sentaz</a:t>
            </a:r>
            <a:r>
              <a:rPr lang="tr-TR" dirty="0" smtClean="0"/>
              <a:t> (</a:t>
            </a:r>
            <a:r>
              <a:rPr lang="tr-TR" dirty="0" err="1" smtClean="0"/>
              <a:t>üroporfirinojen</a:t>
            </a:r>
            <a:r>
              <a:rPr lang="tr-TR" dirty="0" smtClean="0"/>
              <a:t> I </a:t>
            </a:r>
            <a:r>
              <a:rPr lang="tr-TR" dirty="0" err="1" smtClean="0"/>
              <a:t>sentaz</a:t>
            </a:r>
            <a:r>
              <a:rPr lang="tr-TR" dirty="0" smtClean="0"/>
              <a:t>) tarafından, 4 adet </a:t>
            </a:r>
            <a:r>
              <a:rPr lang="tr-TR" dirty="0" err="1" smtClean="0"/>
              <a:t>porfobilinojenden</a:t>
            </a:r>
            <a:r>
              <a:rPr lang="tr-TR" dirty="0" smtClean="0"/>
              <a:t> </a:t>
            </a:r>
            <a:r>
              <a:rPr lang="tr-TR" dirty="0" err="1" smtClean="0"/>
              <a:t>hidroksimetilbilan</a:t>
            </a:r>
            <a:r>
              <a:rPr lang="tr-TR" dirty="0" smtClean="0"/>
              <a:t> oluşturulur.</a:t>
            </a:r>
          </a:p>
          <a:p>
            <a:endParaRPr lang="tr-TR" dirty="0" smtClean="0"/>
          </a:p>
          <a:p>
            <a:r>
              <a:rPr lang="tr-TR" dirty="0" smtClean="0"/>
              <a:t>Oluşan </a:t>
            </a:r>
            <a:r>
              <a:rPr lang="tr-TR" dirty="0" err="1" smtClean="0"/>
              <a:t>hidroksimetilbilan</a:t>
            </a:r>
            <a:r>
              <a:rPr lang="tr-TR" dirty="0" smtClean="0"/>
              <a:t> başlangıçta lineer bir </a:t>
            </a:r>
            <a:r>
              <a:rPr lang="tr-TR" dirty="0" err="1" smtClean="0"/>
              <a:t>tetrapiroldür</a:t>
            </a:r>
            <a:r>
              <a:rPr lang="tr-TR" dirty="0" smtClean="0"/>
              <a:t>. Bu molekülün </a:t>
            </a:r>
            <a:r>
              <a:rPr lang="tr-TR" dirty="0" err="1" smtClean="0"/>
              <a:t>siklizasyonu</a:t>
            </a:r>
            <a:r>
              <a:rPr lang="tr-TR" dirty="0" smtClean="0"/>
              <a:t> </a:t>
            </a:r>
            <a:r>
              <a:rPr lang="tr-TR" dirty="0" err="1" smtClean="0"/>
              <a:t>sitozolik</a:t>
            </a:r>
            <a:r>
              <a:rPr lang="tr-TR" dirty="0" smtClean="0"/>
              <a:t> </a:t>
            </a:r>
            <a:r>
              <a:rPr lang="tr-TR" dirty="0" err="1" smtClean="0"/>
              <a:t>üroporfirinojen</a:t>
            </a:r>
            <a:r>
              <a:rPr lang="tr-TR" dirty="0" smtClean="0"/>
              <a:t> III </a:t>
            </a:r>
            <a:r>
              <a:rPr lang="tr-TR" dirty="0" err="1" smtClean="0"/>
              <a:t>sentaz</a:t>
            </a:r>
            <a:r>
              <a:rPr lang="tr-TR" dirty="0" smtClean="0"/>
              <a:t> tarafından katalizlenir. </a:t>
            </a:r>
          </a:p>
          <a:p>
            <a:endParaRPr lang="tr-TR" dirty="0" smtClean="0"/>
          </a:p>
          <a:p>
            <a:r>
              <a:rPr lang="tr-TR" dirty="0" err="1" smtClean="0"/>
              <a:t>Üroporfirinojenlerin</a:t>
            </a:r>
            <a:r>
              <a:rPr lang="tr-TR" dirty="0" smtClean="0"/>
              <a:t> </a:t>
            </a:r>
            <a:r>
              <a:rPr lang="tr-TR" dirty="0" err="1" smtClean="0"/>
              <a:t>pirol</a:t>
            </a:r>
            <a:r>
              <a:rPr lang="tr-TR" dirty="0" smtClean="0"/>
              <a:t> halkaları metilen (-CH</a:t>
            </a:r>
            <a:r>
              <a:rPr lang="tr-TR" baseline="-25000" dirty="0" smtClean="0"/>
              <a:t>2</a:t>
            </a:r>
            <a:r>
              <a:rPr lang="tr-TR" dirty="0" smtClean="0"/>
              <a:t>-) köprüleriyle birbirine bağlıdır ve bu nedenle tüm diğer </a:t>
            </a:r>
            <a:r>
              <a:rPr lang="tr-TR" dirty="0" err="1" smtClean="0"/>
              <a:t>porfirinojenler</a:t>
            </a:r>
            <a:r>
              <a:rPr lang="tr-TR" dirty="0" smtClean="0"/>
              <a:t> gibi renksizdir.</a:t>
            </a:r>
          </a:p>
          <a:p>
            <a:endParaRPr lang="tr-TR" dirty="0" smtClean="0"/>
          </a:p>
          <a:p>
            <a:r>
              <a:rPr lang="tr-TR" dirty="0" err="1" smtClean="0"/>
              <a:t>Porfirinojenler</a:t>
            </a:r>
            <a:r>
              <a:rPr lang="tr-TR" dirty="0" smtClean="0"/>
              <a:t>, kolayca </a:t>
            </a:r>
            <a:r>
              <a:rPr lang="tr-TR" dirty="0" err="1" smtClean="0"/>
              <a:t>otooksidize</a:t>
            </a:r>
            <a:r>
              <a:rPr lang="tr-TR" dirty="0" smtClean="0"/>
              <a:t> olup, renkli </a:t>
            </a:r>
            <a:r>
              <a:rPr lang="tr-TR" dirty="0" err="1" smtClean="0"/>
              <a:t>porfirinlere</a:t>
            </a:r>
            <a:r>
              <a:rPr lang="tr-TR" dirty="0" smtClean="0"/>
              <a:t> dönüşebilir.</a:t>
            </a:r>
          </a:p>
          <a:p>
            <a:endParaRPr lang="tr-TR" dirty="0"/>
          </a:p>
        </p:txBody>
      </p:sp>
      <p:pic>
        <p:nvPicPr>
          <p:cNvPr id="25602" name="Picture 2" descr="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26" y="188640"/>
            <a:ext cx="4026180" cy="64807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2232247"/>
          </a:xfrm>
        </p:spPr>
        <p:txBody>
          <a:bodyPr>
            <a:normAutofit fontScale="92500" lnSpcReduction="10000"/>
          </a:bodyPr>
          <a:lstStyle/>
          <a:p>
            <a:r>
              <a:rPr lang="tr-TR" dirty="0" err="1" smtClean="0"/>
              <a:t>Sitozolik</a:t>
            </a:r>
            <a:r>
              <a:rPr lang="tr-TR" dirty="0" smtClean="0"/>
              <a:t> </a:t>
            </a:r>
            <a:r>
              <a:rPr lang="tr-TR" dirty="0" err="1" smtClean="0"/>
              <a:t>üroporfirinojen</a:t>
            </a:r>
            <a:r>
              <a:rPr lang="tr-TR" dirty="0" smtClean="0"/>
              <a:t> </a:t>
            </a:r>
            <a:r>
              <a:rPr lang="tr-TR" dirty="0" err="1" smtClean="0"/>
              <a:t>dekarboksilaz</a:t>
            </a:r>
            <a:r>
              <a:rPr lang="tr-TR" dirty="0" smtClean="0"/>
              <a:t>; </a:t>
            </a:r>
            <a:r>
              <a:rPr lang="tr-TR" dirty="0" err="1" smtClean="0"/>
              <a:t>üroporfirinojen</a:t>
            </a:r>
            <a:r>
              <a:rPr lang="tr-TR" dirty="0" smtClean="0"/>
              <a:t> </a:t>
            </a:r>
            <a:r>
              <a:rPr lang="tr-TR" dirty="0" err="1" smtClean="0"/>
              <a:t>III’ün</a:t>
            </a:r>
            <a:r>
              <a:rPr lang="tr-TR" dirty="0" smtClean="0"/>
              <a:t> 4 asetat grubunu </a:t>
            </a:r>
            <a:r>
              <a:rPr lang="tr-TR" dirty="0" err="1" smtClean="0"/>
              <a:t>dekarboksile</a:t>
            </a:r>
            <a:r>
              <a:rPr lang="tr-TR" dirty="0" smtClean="0"/>
              <a:t> eder; böylece asetatların yerine metil grupları içeren </a:t>
            </a:r>
            <a:r>
              <a:rPr lang="tr-TR" dirty="0" err="1" smtClean="0"/>
              <a:t>koproporfirinojen</a:t>
            </a:r>
            <a:r>
              <a:rPr lang="tr-TR" dirty="0" smtClean="0"/>
              <a:t> III ortaya çıkar.</a:t>
            </a:r>
            <a:endParaRPr lang="tr-TR" dirty="0"/>
          </a:p>
        </p:txBody>
      </p:sp>
      <p:pic>
        <p:nvPicPr>
          <p:cNvPr id="399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2721176"/>
            <a:ext cx="9143997" cy="4136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2592287"/>
          </a:xfrm>
        </p:spPr>
        <p:txBody>
          <a:bodyPr>
            <a:normAutofit/>
          </a:bodyPr>
          <a:lstStyle/>
          <a:p>
            <a:r>
              <a:rPr lang="tr-TR" dirty="0" smtClean="0"/>
              <a:t>Eğer ortamda </a:t>
            </a:r>
            <a:r>
              <a:rPr lang="tr-TR" dirty="0" err="1" smtClean="0"/>
              <a:t>üroporfirinojen</a:t>
            </a:r>
            <a:r>
              <a:rPr lang="tr-TR" dirty="0" smtClean="0"/>
              <a:t> I varsa, </a:t>
            </a:r>
            <a:r>
              <a:rPr lang="tr-TR" dirty="0" err="1" smtClean="0"/>
              <a:t>üroporfirinojen</a:t>
            </a:r>
            <a:r>
              <a:rPr lang="tr-TR" dirty="0" smtClean="0"/>
              <a:t> </a:t>
            </a:r>
            <a:r>
              <a:rPr lang="tr-TR" dirty="0" err="1" smtClean="0"/>
              <a:t>dekarboksilaz</a:t>
            </a:r>
            <a:r>
              <a:rPr lang="tr-TR" dirty="0" smtClean="0"/>
              <a:t> </a:t>
            </a:r>
            <a:r>
              <a:rPr lang="tr-TR" dirty="0" err="1" smtClean="0"/>
              <a:t>üroporfirinojen</a:t>
            </a:r>
            <a:r>
              <a:rPr lang="tr-TR" dirty="0" smtClean="0"/>
              <a:t> </a:t>
            </a:r>
            <a:r>
              <a:rPr lang="tr-TR" dirty="0" err="1" smtClean="0"/>
              <a:t>I’i</a:t>
            </a:r>
            <a:r>
              <a:rPr lang="tr-TR" dirty="0" smtClean="0"/>
              <a:t> de </a:t>
            </a:r>
            <a:r>
              <a:rPr lang="tr-TR" dirty="0" err="1" smtClean="0"/>
              <a:t>koproporfirinojen</a:t>
            </a:r>
            <a:r>
              <a:rPr lang="tr-TR" dirty="0" smtClean="0"/>
              <a:t> </a:t>
            </a:r>
            <a:r>
              <a:rPr lang="tr-TR" dirty="0" err="1" smtClean="0"/>
              <a:t>I’e</a:t>
            </a:r>
            <a:r>
              <a:rPr lang="tr-TR" dirty="0" smtClean="0"/>
              <a:t> dönüştürebilir.</a:t>
            </a:r>
            <a:endParaRPr lang="tr-TR" dirty="0"/>
          </a:p>
        </p:txBody>
      </p:sp>
      <p:pic>
        <p:nvPicPr>
          <p:cNvPr id="409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3272203"/>
            <a:ext cx="9144001" cy="35857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/>
              <a:t>Hem sentezinin sonundaki 3 reaksiyon mitokondride gerçekleşir.</a:t>
            </a:r>
          </a:p>
          <a:p>
            <a:endParaRPr lang="tr-TR" dirty="0" smtClean="0"/>
          </a:p>
          <a:p>
            <a:r>
              <a:rPr lang="tr-TR" dirty="0" err="1" smtClean="0"/>
              <a:t>Koproporfirinojen</a:t>
            </a:r>
            <a:r>
              <a:rPr lang="tr-TR" dirty="0" smtClean="0"/>
              <a:t> III, mitokondriye girer ve </a:t>
            </a:r>
            <a:r>
              <a:rPr lang="tr-TR" dirty="0" err="1" smtClean="0"/>
              <a:t>protoporfirinojen</a:t>
            </a:r>
            <a:r>
              <a:rPr lang="tr-TR" dirty="0" smtClean="0"/>
              <a:t> </a:t>
            </a:r>
            <a:r>
              <a:rPr lang="tr-TR" dirty="0" err="1" smtClean="0"/>
              <a:t>III’e</a:t>
            </a:r>
            <a:r>
              <a:rPr lang="tr-TR" dirty="0" smtClean="0"/>
              <a:t> dönüştürülür. Bu reaksiyon, </a:t>
            </a:r>
            <a:r>
              <a:rPr lang="tr-TR" dirty="0" err="1" smtClean="0"/>
              <a:t>koproporfirinojen</a:t>
            </a:r>
            <a:r>
              <a:rPr lang="tr-TR" dirty="0" smtClean="0"/>
              <a:t> </a:t>
            </a:r>
            <a:r>
              <a:rPr lang="tr-TR" dirty="0" err="1" smtClean="0"/>
              <a:t>oksidaz</a:t>
            </a:r>
            <a:r>
              <a:rPr lang="tr-TR" dirty="0" smtClean="0"/>
              <a:t> tarafından katalizlenir. Bu enzim, 2 adet </a:t>
            </a:r>
            <a:r>
              <a:rPr lang="tr-TR" dirty="0" err="1" smtClean="0"/>
              <a:t>propiyonik</a:t>
            </a:r>
            <a:r>
              <a:rPr lang="tr-TR" dirty="0" smtClean="0"/>
              <a:t> asit yan zincirini </a:t>
            </a:r>
            <a:r>
              <a:rPr lang="tr-TR" dirty="0" err="1" smtClean="0"/>
              <a:t>dekarboksile</a:t>
            </a:r>
            <a:r>
              <a:rPr lang="tr-TR" dirty="0" smtClean="0"/>
              <a:t> ve </a:t>
            </a:r>
            <a:r>
              <a:rPr lang="tr-TR" dirty="0" err="1" smtClean="0"/>
              <a:t>oksidize</a:t>
            </a:r>
            <a:r>
              <a:rPr lang="tr-TR" dirty="0" smtClean="0"/>
              <a:t> ederek </a:t>
            </a:r>
            <a:r>
              <a:rPr lang="tr-TR" dirty="0" err="1" smtClean="0"/>
              <a:t>vinil</a:t>
            </a:r>
            <a:r>
              <a:rPr lang="tr-TR" dirty="0" smtClean="0"/>
              <a:t> yan zincirleri oluşturur.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9050" y="1340768"/>
            <a:ext cx="9163050" cy="381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r>
              <a:rPr lang="tr-TR" dirty="0" err="1" smtClean="0"/>
              <a:t>Koproporfirinojen</a:t>
            </a:r>
            <a:r>
              <a:rPr lang="tr-TR" dirty="0" smtClean="0"/>
              <a:t> </a:t>
            </a:r>
            <a:r>
              <a:rPr lang="tr-TR" dirty="0" err="1" smtClean="0"/>
              <a:t>oksidaz</a:t>
            </a:r>
            <a:r>
              <a:rPr lang="tr-TR" dirty="0" smtClean="0"/>
              <a:t>, tip III </a:t>
            </a:r>
            <a:r>
              <a:rPr lang="tr-TR" dirty="0" err="1" smtClean="0"/>
              <a:t>koproporfirinojene</a:t>
            </a:r>
            <a:r>
              <a:rPr lang="tr-TR" dirty="0" smtClean="0"/>
              <a:t> spesifiktir. Bu nedenle, tip I </a:t>
            </a:r>
            <a:r>
              <a:rPr lang="tr-TR" dirty="0" err="1" smtClean="0"/>
              <a:t>protoporfirinler</a:t>
            </a:r>
            <a:r>
              <a:rPr lang="tr-TR" dirty="0" smtClean="0"/>
              <a:t> meydana gelmez.</a:t>
            </a:r>
          </a:p>
          <a:p>
            <a:endParaRPr lang="tr-TR" dirty="0" smtClean="0"/>
          </a:p>
          <a:p>
            <a:r>
              <a:rPr lang="tr-TR" dirty="0" smtClean="0"/>
              <a:t>Oluşan </a:t>
            </a:r>
            <a:r>
              <a:rPr lang="tr-TR" dirty="0" err="1" smtClean="0"/>
              <a:t>protoporfirinojen</a:t>
            </a:r>
            <a:r>
              <a:rPr lang="tr-TR" dirty="0" smtClean="0"/>
              <a:t> III, daha sonra, </a:t>
            </a:r>
            <a:r>
              <a:rPr lang="tr-TR" dirty="0" err="1" smtClean="0"/>
              <a:t>protoporfirin</a:t>
            </a:r>
            <a:r>
              <a:rPr lang="tr-TR" dirty="0" smtClean="0"/>
              <a:t> </a:t>
            </a:r>
            <a:r>
              <a:rPr lang="tr-TR" dirty="0" err="1" smtClean="0"/>
              <a:t>III’e</a:t>
            </a:r>
            <a:r>
              <a:rPr lang="tr-TR" dirty="0" smtClean="0"/>
              <a:t> okside edilir. Bu reaksiyon, </a:t>
            </a:r>
            <a:r>
              <a:rPr lang="tr-TR" dirty="0" err="1" smtClean="0"/>
              <a:t>protoporfirinojen</a:t>
            </a:r>
            <a:r>
              <a:rPr lang="tr-TR" dirty="0" smtClean="0"/>
              <a:t> </a:t>
            </a:r>
            <a:r>
              <a:rPr lang="tr-TR" dirty="0" err="1" smtClean="0"/>
              <a:t>oksidaz</a:t>
            </a:r>
            <a:r>
              <a:rPr lang="tr-TR" dirty="0" smtClean="0"/>
              <a:t> tarafından katalizlenir. Böylece metilen (-CH</a:t>
            </a:r>
            <a:r>
              <a:rPr lang="tr-TR" baseline="-25000" dirty="0" smtClean="0"/>
              <a:t>2</a:t>
            </a:r>
            <a:r>
              <a:rPr lang="tr-TR" dirty="0" smtClean="0"/>
              <a:t>-) köprülerinin yerini metin (=CH-) köprüleri alır.</a:t>
            </a:r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2592287"/>
          </a:xfrm>
        </p:spPr>
        <p:txBody>
          <a:bodyPr/>
          <a:lstStyle/>
          <a:p>
            <a:r>
              <a:rPr lang="tr-TR" dirty="0" smtClean="0"/>
              <a:t>Hem sentezinin son basamağında, </a:t>
            </a:r>
            <a:r>
              <a:rPr lang="tr-TR" dirty="0" err="1" smtClean="0"/>
              <a:t>ferröz</a:t>
            </a:r>
            <a:r>
              <a:rPr lang="tr-TR" dirty="0" smtClean="0"/>
              <a:t> (</a:t>
            </a:r>
            <a:r>
              <a:rPr lang="tr-TR" dirty="0" err="1" smtClean="0"/>
              <a:t>Fe</a:t>
            </a:r>
            <a:r>
              <a:rPr lang="tr-TR" baseline="30000" dirty="0" smtClean="0"/>
              <a:t>+2</a:t>
            </a:r>
            <a:r>
              <a:rPr lang="tr-TR" dirty="0" smtClean="0"/>
              <a:t>) demir, </a:t>
            </a:r>
            <a:r>
              <a:rPr lang="tr-TR" dirty="0" err="1" smtClean="0"/>
              <a:t>protoporfirin</a:t>
            </a:r>
            <a:r>
              <a:rPr lang="tr-TR" dirty="0" smtClean="0"/>
              <a:t> </a:t>
            </a:r>
            <a:r>
              <a:rPr lang="tr-TR" dirty="0" err="1" smtClean="0"/>
              <a:t>III’e</a:t>
            </a:r>
            <a:r>
              <a:rPr lang="tr-TR" dirty="0" smtClean="0"/>
              <a:t> eklenir. Bu reaksiyon </a:t>
            </a:r>
            <a:r>
              <a:rPr lang="tr-TR" dirty="0" err="1" smtClean="0"/>
              <a:t>ferroşelataz</a:t>
            </a:r>
            <a:r>
              <a:rPr lang="tr-TR" dirty="0" smtClean="0"/>
              <a:t> (hem </a:t>
            </a:r>
            <a:r>
              <a:rPr lang="tr-TR" dirty="0" err="1" smtClean="0"/>
              <a:t>sentaz</a:t>
            </a:r>
            <a:r>
              <a:rPr lang="tr-TR" dirty="0" smtClean="0"/>
              <a:t>) enzimi tarafından katalizlenir.</a:t>
            </a:r>
            <a:endParaRPr lang="tr-TR" dirty="0"/>
          </a:p>
        </p:txBody>
      </p:sp>
      <p:pic>
        <p:nvPicPr>
          <p:cNvPr id="4" name="Picture 2" descr="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212976"/>
            <a:ext cx="9144000" cy="27976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FF0000"/>
                </a:solidFill>
              </a:rPr>
              <a:t>ÖNEMLİ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Hem, porfirinler ve demirden sentez edilir.</a:t>
            </a:r>
          </a:p>
          <a:p>
            <a:endParaRPr lang="tr-TR" dirty="0" smtClean="0"/>
          </a:p>
          <a:p>
            <a:r>
              <a:rPr lang="tr-TR" dirty="0" err="1" smtClean="0"/>
              <a:t>Porfirinlerin</a:t>
            </a:r>
            <a:r>
              <a:rPr lang="tr-TR" dirty="0" smtClean="0"/>
              <a:t> sentezindeki anormallikler, “</a:t>
            </a:r>
            <a:r>
              <a:rPr lang="tr-TR" b="1" dirty="0" err="1" smtClean="0"/>
              <a:t>porfirialar</a:t>
            </a:r>
            <a:r>
              <a:rPr lang="tr-TR" dirty="0" smtClean="0"/>
              <a:t>” olarak adlandırılır.</a:t>
            </a:r>
          </a:p>
          <a:p>
            <a:endParaRPr lang="tr-TR" dirty="0" smtClean="0"/>
          </a:p>
          <a:p>
            <a:r>
              <a:rPr lang="tr-TR" dirty="0" smtClean="0"/>
              <a:t>Porfirinler, 4 </a:t>
            </a:r>
            <a:r>
              <a:rPr lang="tr-TR" dirty="0" err="1" smtClean="0"/>
              <a:t>pirol</a:t>
            </a:r>
            <a:r>
              <a:rPr lang="tr-TR" dirty="0" smtClean="0"/>
              <a:t> halkasının metin köprüleri ile bağlanması yoluyla oluşan siklik bileşiklerdir.</a:t>
            </a:r>
            <a:endParaRPr lang="tr-T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27650" name="Picture 2" descr="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0"/>
            <a:ext cx="8276095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0"/>
            <a:ext cx="476356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692696"/>
            <a:ext cx="5770984" cy="590465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tr-TR" b="1" dirty="0" smtClean="0">
                <a:solidFill>
                  <a:srgbClr val="FF0000"/>
                </a:solidFill>
              </a:rPr>
              <a:t>ÖNEMLİ</a:t>
            </a:r>
          </a:p>
          <a:p>
            <a:endParaRPr lang="tr-TR" dirty="0" smtClean="0"/>
          </a:p>
          <a:p>
            <a:r>
              <a:rPr lang="tr-TR" dirty="0" smtClean="0"/>
              <a:t>1, 6, 7 ve 8 numaralı enzimler </a:t>
            </a:r>
            <a:r>
              <a:rPr lang="tr-TR" dirty="0" err="1" smtClean="0"/>
              <a:t>mitokondriyal</a:t>
            </a:r>
            <a:r>
              <a:rPr lang="tr-TR" dirty="0" smtClean="0"/>
              <a:t>; diğerleri </a:t>
            </a:r>
            <a:r>
              <a:rPr lang="tr-TR" dirty="0" err="1" smtClean="0"/>
              <a:t>sitozoliktir</a:t>
            </a:r>
            <a:r>
              <a:rPr lang="tr-TR" dirty="0" smtClean="0"/>
              <a:t>.</a:t>
            </a:r>
          </a:p>
          <a:p>
            <a:pPr>
              <a:buNone/>
            </a:pPr>
            <a:endParaRPr lang="tr-TR" dirty="0" smtClean="0"/>
          </a:p>
          <a:p>
            <a:r>
              <a:rPr lang="tr-TR" dirty="0" smtClean="0"/>
              <a:t>1. enzimi kodlayan gendeki mutasyonlar, </a:t>
            </a:r>
            <a:r>
              <a:rPr lang="tr-TR" dirty="0" err="1" smtClean="0"/>
              <a:t>X’e</a:t>
            </a:r>
            <a:r>
              <a:rPr lang="tr-TR" dirty="0" smtClean="0"/>
              <a:t> bağlı </a:t>
            </a:r>
            <a:r>
              <a:rPr lang="tr-TR" dirty="0" err="1" smtClean="0"/>
              <a:t>sideroblastik</a:t>
            </a:r>
            <a:r>
              <a:rPr lang="tr-TR" dirty="0" smtClean="0"/>
              <a:t> anemiye; 2-8 numaralı enzimleri kodlayan genlerdeki mutasyonlar </a:t>
            </a:r>
            <a:r>
              <a:rPr lang="tr-TR" b="1" dirty="0" err="1" smtClean="0"/>
              <a:t>porfiria</a:t>
            </a:r>
            <a:r>
              <a:rPr lang="tr-TR" dirty="0" err="1" smtClean="0"/>
              <a:t>lara</a:t>
            </a:r>
            <a:r>
              <a:rPr lang="tr-TR" dirty="0" smtClean="0"/>
              <a:t> sebep olur.</a:t>
            </a:r>
          </a:p>
          <a:p>
            <a:endParaRPr lang="tr-TR" dirty="0" smtClean="0"/>
          </a:p>
          <a:p>
            <a:endParaRPr lang="tr-T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 r="45581"/>
          <a:stretch>
            <a:fillRect/>
          </a:stretch>
        </p:blipFill>
        <p:spPr bwMode="auto">
          <a:xfrm>
            <a:off x="6228184" y="0"/>
            <a:ext cx="291581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0"/>
            <a:ext cx="7108032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92696"/>
            <a:ext cx="9144000" cy="53293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Pirol</a:t>
            </a:r>
            <a:r>
              <a:rPr lang="tr-TR" dirty="0" smtClean="0"/>
              <a:t> halkası (C</a:t>
            </a:r>
            <a:r>
              <a:rPr lang="tr-TR" baseline="-25000" dirty="0" smtClean="0"/>
              <a:t>4</a:t>
            </a:r>
            <a:r>
              <a:rPr lang="tr-TR" dirty="0" smtClean="0"/>
              <a:t>H</a:t>
            </a:r>
            <a:r>
              <a:rPr lang="tr-TR" baseline="-25000" dirty="0" smtClean="0"/>
              <a:t>4</a:t>
            </a:r>
            <a:r>
              <a:rPr lang="tr-TR" dirty="0" smtClean="0"/>
              <a:t>NH)</a:t>
            </a:r>
            <a:endParaRPr lang="tr-T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1628800"/>
            <a:ext cx="3712667" cy="4104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Metin Köprüsü</a:t>
            </a:r>
            <a:endParaRPr lang="tr-T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1988840"/>
            <a:ext cx="3095625" cy="256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08112"/>
          </a:xfrm>
        </p:spPr>
        <p:txBody>
          <a:bodyPr/>
          <a:lstStyle/>
          <a:p>
            <a:r>
              <a:rPr lang="tr-TR" dirty="0" smtClean="0"/>
              <a:t>Porfirin (C</a:t>
            </a:r>
            <a:r>
              <a:rPr lang="tr-TR" baseline="-25000" dirty="0" smtClean="0"/>
              <a:t>20</a:t>
            </a:r>
            <a:r>
              <a:rPr lang="tr-TR" dirty="0" smtClean="0"/>
              <a:t>H</a:t>
            </a:r>
            <a:r>
              <a:rPr lang="tr-TR" baseline="-25000" dirty="0" smtClean="0"/>
              <a:t>14</a:t>
            </a:r>
            <a:r>
              <a:rPr lang="tr-TR" dirty="0" smtClean="0"/>
              <a:t>N</a:t>
            </a:r>
            <a:r>
              <a:rPr lang="tr-TR" baseline="-25000" dirty="0" smtClean="0"/>
              <a:t>4</a:t>
            </a:r>
            <a:r>
              <a:rPr lang="tr-TR" dirty="0" smtClean="0"/>
              <a:t>)</a:t>
            </a:r>
            <a:endParaRPr lang="tr-T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1268760"/>
            <a:ext cx="6327041" cy="5373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0"/>
            <a:ext cx="4248472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dirty="0" err="1" smtClean="0"/>
              <a:t>Porfirinlerde</a:t>
            </a:r>
            <a:r>
              <a:rPr lang="tr-TR" dirty="0" smtClean="0"/>
              <a:t>, 1’den 8’e kadar numaralanmış hidrojen atomlarının yerine çeşitli gruplar gelerek, farklı </a:t>
            </a:r>
            <a:r>
              <a:rPr lang="tr-TR" dirty="0" err="1" smtClean="0"/>
              <a:t>porfirinleri</a:t>
            </a:r>
            <a:r>
              <a:rPr lang="tr-TR" dirty="0" smtClean="0"/>
              <a:t> oluşturur.</a:t>
            </a:r>
          </a:p>
          <a:p>
            <a:endParaRPr lang="tr-TR" dirty="0" smtClean="0"/>
          </a:p>
          <a:p>
            <a:r>
              <a:rPr lang="tr-TR" dirty="0" smtClean="0"/>
              <a:t>Bu gruplar;</a:t>
            </a:r>
          </a:p>
          <a:p>
            <a:pPr lvl="1"/>
            <a:r>
              <a:rPr lang="tr-TR" dirty="0" smtClean="0"/>
              <a:t>asetat (-CH</a:t>
            </a:r>
            <a:r>
              <a:rPr lang="tr-TR" baseline="-25000" dirty="0" smtClean="0"/>
              <a:t>2</a:t>
            </a:r>
            <a:r>
              <a:rPr lang="tr-TR" dirty="0" smtClean="0"/>
              <a:t>COO</a:t>
            </a:r>
            <a:r>
              <a:rPr lang="tr-TR" baseline="30000" dirty="0" smtClean="0"/>
              <a:t>-</a:t>
            </a:r>
            <a:r>
              <a:rPr lang="tr-TR" dirty="0" smtClean="0"/>
              <a:t>) </a:t>
            </a:r>
          </a:p>
          <a:p>
            <a:pPr lvl="1"/>
            <a:r>
              <a:rPr lang="tr-TR" dirty="0" err="1" smtClean="0"/>
              <a:t>propionat</a:t>
            </a:r>
            <a:r>
              <a:rPr lang="tr-TR" dirty="0" smtClean="0"/>
              <a:t> (-CH</a:t>
            </a:r>
            <a:r>
              <a:rPr lang="tr-TR" baseline="-25000" dirty="0" smtClean="0"/>
              <a:t>2</a:t>
            </a:r>
            <a:r>
              <a:rPr lang="tr-TR" dirty="0" smtClean="0"/>
              <a:t>CH</a:t>
            </a:r>
            <a:r>
              <a:rPr lang="tr-TR" baseline="-25000" dirty="0" smtClean="0"/>
              <a:t>2</a:t>
            </a:r>
            <a:r>
              <a:rPr lang="tr-TR" dirty="0" smtClean="0"/>
              <a:t>COO</a:t>
            </a:r>
            <a:r>
              <a:rPr lang="tr-TR" baseline="30000" dirty="0" smtClean="0"/>
              <a:t>-</a:t>
            </a:r>
            <a:r>
              <a:rPr lang="tr-TR" dirty="0" smtClean="0"/>
              <a:t>)</a:t>
            </a:r>
          </a:p>
          <a:p>
            <a:pPr lvl="1"/>
            <a:r>
              <a:rPr lang="tr-TR" dirty="0" smtClean="0"/>
              <a:t>metil (-CH</a:t>
            </a:r>
            <a:r>
              <a:rPr lang="tr-TR" baseline="-25000" dirty="0" smtClean="0"/>
              <a:t>3</a:t>
            </a:r>
            <a:r>
              <a:rPr lang="tr-TR" dirty="0" smtClean="0"/>
              <a:t>)</a:t>
            </a:r>
          </a:p>
          <a:p>
            <a:pPr lvl="1"/>
            <a:r>
              <a:rPr lang="tr-TR" dirty="0" err="1" smtClean="0"/>
              <a:t>vinil</a:t>
            </a:r>
            <a:r>
              <a:rPr lang="tr-TR" dirty="0" smtClean="0"/>
              <a:t> (-CH=CH</a:t>
            </a:r>
            <a:r>
              <a:rPr lang="tr-TR" baseline="-25000" dirty="0" smtClean="0"/>
              <a:t>2</a:t>
            </a:r>
            <a:r>
              <a:rPr lang="tr-TR" dirty="0" smtClean="0"/>
              <a:t>)</a:t>
            </a:r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712"/>
          </a:xfrm>
        </p:spPr>
        <p:txBody>
          <a:bodyPr>
            <a:normAutofit/>
          </a:bodyPr>
          <a:lstStyle/>
          <a:p>
            <a:r>
              <a:rPr lang="tr-TR" dirty="0" smtClean="0"/>
              <a:t>Çeşitli Porfirinler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08720"/>
            <a:ext cx="9144000" cy="5350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Metin kutusu"/>
          <p:cNvSpPr txBox="1"/>
          <p:nvPr/>
        </p:nvSpPr>
        <p:spPr>
          <a:xfrm>
            <a:off x="539552" y="6453336"/>
            <a:ext cx="7848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A</a:t>
            </a:r>
            <a:r>
              <a:rPr lang="tr-TR" b="1" dirty="0" smtClean="0"/>
              <a:t>:</a:t>
            </a:r>
            <a:r>
              <a:rPr lang="it-IT" b="1" dirty="0" smtClean="0"/>
              <a:t> a</a:t>
            </a:r>
            <a:r>
              <a:rPr lang="tr-TR" b="1" dirty="0" smtClean="0"/>
              <a:t>s</a:t>
            </a:r>
            <a:r>
              <a:rPr lang="it-IT" b="1" dirty="0" smtClean="0"/>
              <a:t>etat; </a:t>
            </a:r>
            <a:r>
              <a:rPr lang="tr-TR" b="1" dirty="0" smtClean="0"/>
              <a:t>    </a:t>
            </a:r>
            <a:r>
              <a:rPr lang="it-IT" b="1" dirty="0" smtClean="0"/>
              <a:t>M</a:t>
            </a:r>
            <a:r>
              <a:rPr lang="tr-TR" b="1" dirty="0" smtClean="0"/>
              <a:t>:</a:t>
            </a:r>
            <a:r>
              <a:rPr lang="it-IT" b="1" dirty="0" smtClean="0"/>
              <a:t> met</a:t>
            </a:r>
            <a:r>
              <a:rPr lang="tr-TR" b="1" dirty="0" smtClean="0"/>
              <a:t>i</a:t>
            </a:r>
            <a:r>
              <a:rPr lang="it-IT" b="1" dirty="0" smtClean="0"/>
              <a:t>l; </a:t>
            </a:r>
            <a:r>
              <a:rPr lang="tr-TR" b="1" dirty="0" smtClean="0"/>
              <a:t>     </a:t>
            </a:r>
            <a:r>
              <a:rPr lang="it-IT" b="1" dirty="0" smtClean="0"/>
              <a:t>P</a:t>
            </a:r>
            <a:r>
              <a:rPr lang="tr-TR" b="1" dirty="0" smtClean="0"/>
              <a:t>:</a:t>
            </a:r>
            <a:r>
              <a:rPr lang="it-IT" b="1" dirty="0" smtClean="0"/>
              <a:t> propionat</a:t>
            </a:r>
            <a:endParaRPr lang="tr-TR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0"/>
            <a:ext cx="5400600" cy="6297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Metin kutusu"/>
          <p:cNvSpPr txBox="1"/>
          <p:nvPr/>
        </p:nvSpPr>
        <p:spPr>
          <a:xfrm>
            <a:off x="611560" y="6237312"/>
            <a:ext cx="7848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/>
              <a:t>V:</a:t>
            </a:r>
            <a:r>
              <a:rPr lang="it-IT" b="1" dirty="0" smtClean="0"/>
              <a:t> </a:t>
            </a:r>
            <a:r>
              <a:rPr lang="tr-TR" b="1" dirty="0" err="1" smtClean="0"/>
              <a:t>vinil</a:t>
            </a:r>
            <a:r>
              <a:rPr lang="it-IT" b="1" dirty="0" smtClean="0"/>
              <a:t>; </a:t>
            </a:r>
            <a:r>
              <a:rPr lang="tr-TR" b="1" dirty="0" smtClean="0"/>
              <a:t>    </a:t>
            </a:r>
            <a:r>
              <a:rPr lang="it-IT" b="1" dirty="0" smtClean="0"/>
              <a:t>M</a:t>
            </a:r>
            <a:r>
              <a:rPr lang="tr-TR" b="1" dirty="0" smtClean="0"/>
              <a:t>:</a:t>
            </a:r>
            <a:r>
              <a:rPr lang="it-IT" b="1" dirty="0" smtClean="0"/>
              <a:t> met</a:t>
            </a:r>
            <a:r>
              <a:rPr lang="tr-TR" b="1" dirty="0" smtClean="0"/>
              <a:t>i</a:t>
            </a:r>
            <a:r>
              <a:rPr lang="it-IT" b="1" dirty="0" smtClean="0"/>
              <a:t>l; </a:t>
            </a:r>
            <a:r>
              <a:rPr lang="tr-TR" b="1" dirty="0" smtClean="0"/>
              <a:t>     </a:t>
            </a:r>
            <a:r>
              <a:rPr lang="it-IT" b="1" dirty="0" smtClean="0"/>
              <a:t>P</a:t>
            </a:r>
            <a:r>
              <a:rPr lang="tr-TR" b="1" dirty="0" smtClean="0"/>
              <a:t>:</a:t>
            </a:r>
            <a:r>
              <a:rPr lang="it-IT" b="1" dirty="0" smtClean="0"/>
              <a:t> propionat</a:t>
            </a:r>
            <a:endParaRPr lang="tr-TR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795</TotalTime>
  <Words>489</Words>
  <Application>Microsoft Office PowerPoint</Application>
  <PresentationFormat>Ekran Gösterisi (4:3)</PresentationFormat>
  <Paragraphs>58</Paragraphs>
  <Slides>24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24</vt:i4>
      </vt:variant>
    </vt:vector>
  </HeadingPairs>
  <TitlesOfParts>
    <vt:vector size="25" baseType="lpstr">
      <vt:lpstr>Ofis Teması</vt:lpstr>
      <vt:lpstr>Hem Sentezi</vt:lpstr>
      <vt:lpstr>ÖNEMLİ</vt:lpstr>
      <vt:lpstr>Pirol halkası (C4H4NH)</vt:lpstr>
      <vt:lpstr>Metin Köprüsü</vt:lpstr>
      <vt:lpstr>Porfirin (C20H14N4)</vt:lpstr>
      <vt:lpstr>Slayt 6</vt:lpstr>
      <vt:lpstr>Slayt 7</vt:lpstr>
      <vt:lpstr>Çeşitli Porfirinler</vt:lpstr>
      <vt:lpstr>Slayt 9</vt:lpstr>
      <vt:lpstr>Slayt 10</vt:lpstr>
      <vt:lpstr>Hem Sentezi</vt:lpstr>
      <vt:lpstr>Slayt 12</vt:lpstr>
      <vt:lpstr>Slayt 13</vt:lpstr>
      <vt:lpstr>Slayt 14</vt:lpstr>
      <vt:lpstr>Slayt 15</vt:lpstr>
      <vt:lpstr>Slayt 16</vt:lpstr>
      <vt:lpstr>Slayt 17</vt:lpstr>
      <vt:lpstr>Slayt 18</vt:lpstr>
      <vt:lpstr>Slayt 19</vt:lpstr>
      <vt:lpstr>Slayt 20</vt:lpstr>
      <vt:lpstr>Slayt 21</vt:lpstr>
      <vt:lpstr>Slayt 22</vt:lpstr>
      <vt:lpstr>Slayt 23</vt:lpstr>
      <vt:lpstr>Slayt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Hem Sentezi</dc:title>
  <dc:creator>kaüfatih-tıp</dc:creator>
  <cp:lastModifiedBy>User</cp:lastModifiedBy>
  <cp:revision>50</cp:revision>
  <dcterms:created xsi:type="dcterms:W3CDTF">2017-11-20T17:09:20Z</dcterms:created>
  <dcterms:modified xsi:type="dcterms:W3CDTF">2018-06-25T02:34:41Z</dcterms:modified>
</cp:coreProperties>
</file>