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70" r:id="rId7"/>
    <p:sldId id="269" r:id="rId8"/>
    <p:sldId id="271" r:id="rId9"/>
    <p:sldId id="272" r:id="rId10"/>
    <p:sldId id="260" r:id="rId11"/>
    <p:sldId id="273" r:id="rId12"/>
    <p:sldId id="277" r:id="rId13"/>
    <p:sldId id="278" r:id="rId14"/>
    <p:sldId id="276" r:id="rId15"/>
    <p:sldId id="279" r:id="rId16"/>
    <p:sldId id="280" r:id="rId17"/>
    <p:sldId id="275" r:id="rId18"/>
    <p:sldId id="289" r:id="rId19"/>
    <p:sldId id="281" r:id="rId20"/>
    <p:sldId id="27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57" r:id="rId29"/>
    <p:sldId id="262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25.6.2018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25.6.2018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Protein Metabolizması</a:t>
            </a:r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0" y="1"/>
          <a:ext cx="9144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63337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BESİNSEL OLARAK </a:t>
                      </a:r>
                    </a:p>
                    <a:p>
                      <a:pPr algn="ctr"/>
                      <a:r>
                        <a:rPr lang="tr-TR" dirty="0" smtClean="0"/>
                        <a:t>ESANSİYEL </a:t>
                      </a:r>
                    </a:p>
                    <a:p>
                      <a:pPr algn="ctr"/>
                      <a:r>
                        <a:rPr lang="tr-TR" dirty="0" smtClean="0"/>
                        <a:t>AMİNO ASİTLER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BESİNSEL OLARAK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NONESANSİYEL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AMİNO ASİTLER</a:t>
                      </a:r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Valin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Glisin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Lizin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Alanin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Metiyonin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Sistein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Treonin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Aspartat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Triptofan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Glutamat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İzolösin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Serin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Histidin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Tirozin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Fenilalanin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Asparajin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Lösin</a:t>
                      </a:r>
                      <a:endParaRPr lang="tr-T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Glutamin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err="1" smtClean="0"/>
                        <a:t>Prolin</a:t>
                      </a:r>
                      <a:endParaRPr lang="tr-TR" sz="1800" b="1" dirty="0"/>
                    </a:p>
                  </a:txBody>
                  <a:tcPr/>
                </a:tc>
              </a:tr>
              <a:tr h="2653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err="1" smtClean="0">
                          <a:solidFill>
                            <a:schemeClr val="tx1"/>
                          </a:solidFill>
                        </a:rPr>
                        <a:t>Arjinin</a:t>
                      </a:r>
                      <a:r>
                        <a:rPr lang="tr-TR" sz="1800" b="1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755576" y="544522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Arjinin</a:t>
            </a:r>
            <a:r>
              <a:rPr lang="tr-TR" dirty="0" smtClean="0"/>
              <a:t>, çocuklar için </a:t>
            </a:r>
            <a:r>
              <a:rPr lang="tr-TR" dirty="0" err="1" smtClean="0"/>
              <a:t>esansiyeldir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Hidroksiprolin</a:t>
            </a:r>
            <a:r>
              <a:rPr lang="tr-TR" dirty="0" smtClean="0"/>
              <a:t> ve </a:t>
            </a:r>
            <a:r>
              <a:rPr lang="tr-TR" dirty="0" err="1" smtClean="0"/>
              <a:t>hidroksilizin</a:t>
            </a:r>
            <a:r>
              <a:rPr lang="tr-TR" dirty="0" smtClean="0"/>
              <a:t>, </a:t>
            </a:r>
            <a:r>
              <a:rPr lang="tr-TR" dirty="0" err="1" smtClean="0"/>
              <a:t>kollajenin</a:t>
            </a:r>
            <a:r>
              <a:rPr lang="tr-TR" dirty="0" smtClean="0"/>
              <a:t> </a:t>
            </a:r>
            <a:r>
              <a:rPr lang="tr-TR" dirty="0" err="1" smtClean="0"/>
              <a:t>posttranslasyonel</a:t>
            </a:r>
            <a:r>
              <a:rPr lang="tr-TR" dirty="0" smtClean="0"/>
              <a:t> modifikasyonu sırasında, sırasıyla </a:t>
            </a:r>
            <a:r>
              <a:rPr lang="tr-TR" dirty="0" err="1" smtClean="0"/>
              <a:t>prolin</a:t>
            </a:r>
            <a:r>
              <a:rPr lang="tr-TR" dirty="0" smtClean="0"/>
              <a:t> ve </a:t>
            </a:r>
            <a:r>
              <a:rPr lang="tr-TR" dirty="0" err="1" smtClean="0"/>
              <a:t>lizinden</a:t>
            </a:r>
            <a:r>
              <a:rPr lang="tr-TR" dirty="0" smtClean="0"/>
              <a:t> oluşturulur.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5945389" y="4869160"/>
            <a:ext cx="3198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ÖNEMLİ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Besinsel olarak </a:t>
            </a:r>
            <a:r>
              <a:rPr lang="tr-TR" dirty="0" err="1" smtClean="0"/>
              <a:t>nonesansiyel</a:t>
            </a:r>
            <a:r>
              <a:rPr lang="tr-TR" dirty="0" smtClean="0"/>
              <a:t> amino asitlerin sentezi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Prolin</a:t>
            </a:r>
            <a:r>
              <a:rPr lang="tr-TR" dirty="0" smtClean="0"/>
              <a:t>, </a:t>
            </a:r>
            <a:r>
              <a:rPr lang="tr-TR" dirty="0" err="1" smtClean="0"/>
              <a:t>treonin</a:t>
            </a:r>
            <a:r>
              <a:rPr lang="tr-TR" dirty="0" smtClean="0"/>
              <a:t> ve </a:t>
            </a:r>
            <a:r>
              <a:rPr lang="tr-TR" dirty="0" err="1" smtClean="0"/>
              <a:t>lizin</a:t>
            </a:r>
            <a:r>
              <a:rPr lang="tr-TR" dirty="0" smtClean="0"/>
              <a:t> dışındaki amino asitler, </a:t>
            </a:r>
            <a:r>
              <a:rPr lang="tr-TR" dirty="0" err="1" smtClean="0"/>
              <a:t>aminotransferazlarla</a:t>
            </a:r>
            <a:r>
              <a:rPr lang="tr-TR" dirty="0" smtClean="0"/>
              <a:t> </a:t>
            </a:r>
            <a:r>
              <a:rPr lang="tr-TR" dirty="0" err="1" smtClean="0"/>
              <a:t>transaminasyona</a:t>
            </a:r>
            <a:r>
              <a:rPr lang="tr-TR" dirty="0" smtClean="0"/>
              <a:t> uğrayabilir. Bununla birlikte, alfa-</a:t>
            </a:r>
            <a:r>
              <a:rPr lang="tr-TR" dirty="0" err="1" smtClean="0"/>
              <a:t>keto</a:t>
            </a:r>
            <a:r>
              <a:rPr lang="tr-TR" dirty="0" smtClean="0"/>
              <a:t> asitleri başka </a:t>
            </a:r>
            <a:r>
              <a:rPr lang="tr-TR" dirty="0" err="1" smtClean="0"/>
              <a:t>metabolik</a:t>
            </a:r>
            <a:r>
              <a:rPr lang="tr-TR" dirty="0" smtClean="0"/>
              <a:t> yollarda yaygın olarak üretilen 3 amino asit vardır: </a:t>
            </a:r>
            <a:r>
              <a:rPr lang="tr-TR" dirty="0" err="1" smtClean="0"/>
              <a:t>alanin</a:t>
            </a:r>
            <a:r>
              <a:rPr lang="tr-TR" dirty="0" smtClean="0"/>
              <a:t>, </a:t>
            </a:r>
            <a:r>
              <a:rPr lang="tr-TR" dirty="0" err="1" smtClean="0"/>
              <a:t>aspartat</a:t>
            </a:r>
            <a:r>
              <a:rPr lang="tr-TR" dirty="0" smtClean="0"/>
              <a:t> ve </a:t>
            </a:r>
            <a:r>
              <a:rPr lang="tr-TR" dirty="0" err="1" smtClean="0"/>
              <a:t>glutamat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Pirüvat</a:t>
            </a:r>
            <a:r>
              <a:rPr lang="tr-TR" dirty="0" smtClean="0"/>
              <a:t>, </a:t>
            </a:r>
            <a:r>
              <a:rPr lang="tr-TR" dirty="0" err="1" smtClean="0"/>
              <a:t>glikolitik</a:t>
            </a:r>
            <a:r>
              <a:rPr lang="tr-TR" dirty="0" smtClean="0"/>
              <a:t> yolun son ürünüdür. </a:t>
            </a:r>
            <a:r>
              <a:rPr lang="tr-TR" dirty="0" err="1" smtClean="0"/>
              <a:t>Pirüvatın</a:t>
            </a:r>
            <a:r>
              <a:rPr lang="tr-TR" dirty="0" smtClean="0"/>
              <a:t> </a:t>
            </a:r>
            <a:r>
              <a:rPr lang="tr-TR" dirty="0" err="1" smtClean="0"/>
              <a:t>transaminasyonu</a:t>
            </a:r>
            <a:r>
              <a:rPr lang="tr-TR" dirty="0" smtClean="0"/>
              <a:t> ile </a:t>
            </a:r>
            <a:r>
              <a:rPr lang="tr-TR" dirty="0" err="1" smtClean="0"/>
              <a:t>alanin</a:t>
            </a:r>
            <a:r>
              <a:rPr lang="tr-TR" dirty="0" smtClean="0"/>
              <a:t> sentezlenebilir.</a:t>
            </a:r>
          </a:p>
          <a:p>
            <a:endParaRPr lang="tr-TR" dirty="0" smtClean="0"/>
          </a:p>
          <a:p>
            <a:r>
              <a:rPr lang="tr-TR" dirty="0" err="1" smtClean="0"/>
              <a:t>Oksaloasetat</a:t>
            </a:r>
            <a:r>
              <a:rPr lang="tr-TR" dirty="0" smtClean="0"/>
              <a:t>, sitrik asit </a:t>
            </a:r>
            <a:r>
              <a:rPr lang="tr-TR" dirty="0" err="1" smtClean="0"/>
              <a:t>siklusunun</a:t>
            </a:r>
            <a:r>
              <a:rPr lang="tr-TR" dirty="0" smtClean="0"/>
              <a:t> ara ürünüdür. </a:t>
            </a:r>
            <a:r>
              <a:rPr lang="tr-TR" dirty="0" err="1" smtClean="0"/>
              <a:t>Oksaloasetatın</a:t>
            </a:r>
            <a:r>
              <a:rPr lang="tr-TR" dirty="0" smtClean="0"/>
              <a:t> </a:t>
            </a:r>
            <a:r>
              <a:rPr lang="tr-TR" dirty="0" err="1" smtClean="0"/>
              <a:t>transaminasyonu</a:t>
            </a:r>
            <a:r>
              <a:rPr lang="tr-TR" dirty="0" smtClean="0"/>
              <a:t> ile </a:t>
            </a:r>
            <a:r>
              <a:rPr lang="tr-TR" dirty="0" err="1" smtClean="0"/>
              <a:t>aspartat</a:t>
            </a:r>
            <a:r>
              <a:rPr lang="tr-TR" dirty="0" smtClean="0"/>
              <a:t> sentezlenebilir.</a:t>
            </a:r>
          </a:p>
          <a:p>
            <a:endParaRPr lang="tr-TR" dirty="0" smtClean="0"/>
          </a:p>
          <a:p>
            <a:r>
              <a:rPr lang="tr-TR" dirty="0" smtClean="0"/>
              <a:t>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</a:t>
            </a:r>
            <a:r>
              <a:rPr lang="tr-TR" dirty="0" smtClean="0"/>
              <a:t>, sitrik asit </a:t>
            </a:r>
            <a:r>
              <a:rPr lang="tr-TR" dirty="0" err="1" smtClean="0"/>
              <a:t>siklusunun</a:t>
            </a:r>
            <a:r>
              <a:rPr lang="tr-TR" dirty="0" smtClean="0"/>
              <a:t> ara ürünüdür. Alfa-</a:t>
            </a:r>
            <a:r>
              <a:rPr lang="tr-TR" dirty="0" err="1" smtClean="0"/>
              <a:t>keto</a:t>
            </a:r>
            <a:r>
              <a:rPr lang="tr-TR" dirty="0" smtClean="0"/>
              <a:t> </a:t>
            </a:r>
            <a:r>
              <a:rPr lang="tr-TR" dirty="0" err="1" smtClean="0"/>
              <a:t>glutaratın</a:t>
            </a:r>
            <a:r>
              <a:rPr lang="tr-TR" dirty="0" smtClean="0"/>
              <a:t> </a:t>
            </a:r>
            <a:r>
              <a:rPr lang="tr-TR" dirty="0" err="1" smtClean="0"/>
              <a:t>transaminasyonu</a:t>
            </a:r>
            <a:r>
              <a:rPr lang="tr-TR" dirty="0" smtClean="0"/>
              <a:t> ile </a:t>
            </a:r>
            <a:r>
              <a:rPr lang="tr-TR" dirty="0" err="1" smtClean="0"/>
              <a:t>glutamat</a:t>
            </a:r>
            <a:r>
              <a:rPr lang="tr-TR" dirty="0" smtClean="0"/>
              <a:t> sentezlenebilir.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spartate aminotransferase keto acid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4207"/>
            <a:ext cx="7020272" cy="6813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/>
          <a:lstStyle/>
          <a:p>
            <a:r>
              <a:rPr lang="tr-TR" dirty="0" err="1" smtClean="0"/>
              <a:t>Asparajin</a:t>
            </a:r>
            <a:r>
              <a:rPr lang="tr-TR" dirty="0" smtClean="0"/>
              <a:t> ve </a:t>
            </a:r>
            <a:r>
              <a:rPr lang="tr-TR" dirty="0" err="1" smtClean="0"/>
              <a:t>glutamin</a:t>
            </a:r>
            <a:r>
              <a:rPr lang="tr-TR" dirty="0" smtClean="0"/>
              <a:t>, sırasıyla, </a:t>
            </a:r>
            <a:r>
              <a:rPr lang="tr-TR" dirty="0" err="1" smtClean="0"/>
              <a:t>aspartat</a:t>
            </a:r>
            <a:r>
              <a:rPr lang="tr-TR" dirty="0" smtClean="0"/>
              <a:t> ve </a:t>
            </a:r>
            <a:r>
              <a:rPr lang="tr-TR" dirty="0" err="1" smtClean="0"/>
              <a:t>glutamatın</a:t>
            </a:r>
            <a:r>
              <a:rPr lang="tr-TR" dirty="0" smtClean="0"/>
              <a:t> </a:t>
            </a:r>
            <a:r>
              <a:rPr lang="tr-TR" dirty="0" err="1" smtClean="0"/>
              <a:t>amidasyon</a:t>
            </a:r>
            <a:r>
              <a:rPr lang="tr-TR" dirty="0" smtClean="0"/>
              <a:t> ürünleridir.</a:t>
            </a:r>
          </a:p>
          <a:p>
            <a:endParaRPr lang="tr-TR" dirty="0" smtClean="0"/>
          </a:p>
          <a:p>
            <a:r>
              <a:rPr lang="tr-TR" dirty="0" err="1" smtClean="0"/>
              <a:t>Sisteinin</a:t>
            </a:r>
            <a:r>
              <a:rPr lang="tr-TR" dirty="0" smtClean="0"/>
              <a:t> </a:t>
            </a:r>
            <a:r>
              <a:rPr lang="tr-TR" dirty="0" err="1" smtClean="0"/>
              <a:t>sülfidril</a:t>
            </a:r>
            <a:r>
              <a:rPr lang="tr-TR" dirty="0" smtClean="0"/>
              <a:t> grubu, bir diğer kükürt içeren amino asit olan </a:t>
            </a:r>
            <a:r>
              <a:rPr lang="tr-TR" dirty="0" err="1" smtClean="0"/>
              <a:t>metiyoninden</a:t>
            </a:r>
            <a:r>
              <a:rPr lang="tr-TR" dirty="0" smtClean="0"/>
              <a:t> köken alır.</a:t>
            </a:r>
          </a:p>
          <a:p>
            <a:endParaRPr lang="tr-TR" dirty="0" smtClean="0"/>
          </a:p>
          <a:p>
            <a:r>
              <a:rPr lang="tr-TR" dirty="0" err="1" smtClean="0"/>
              <a:t>Tirozin</a:t>
            </a:r>
            <a:r>
              <a:rPr lang="tr-TR" dirty="0" smtClean="0"/>
              <a:t>, </a:t>
            </a:r>
            <a:r>
              <a:rPr lang="tr-TR" dirty="0" err="1" smtClean="0"/>
              <a:t>fenilalaninin</a:t>
            </a:r>
            <a:r>
              <a:rPr lang="tr-TR" dirty="0" smtClean="0"/>
              <a:t> </a:t>
            </a:r>
            <a:r>
              <a:rPr lang="tr-TR" dirty="0" err="1" smtClean="0"/>
              <a:t>hidroksilasyonuyla</a:t>
            </a:r>
            <a:r>
              <a:rPr lang="tr-TR" dirty="0" smtClean="0"/>
              <a:t> sentezlenir.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http://homepages.rpi.edu/~bellos/new_pa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homepages.rpi.edu/~bellos/asp_as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79" y="1124744"/>
            <a:ext cx="9153479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40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832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5773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Amino asitlerin genel özellikleri</a:t>
            </a:r>
          </a:p>
          <a:p>
            <a:r>
              <a:rPr lang="tr-TR" dirty="0" smtClean="0"/>
              <a:t>Besinsel olarak </a:t>
            </a:r>
            <a:r>
              <a:rPr lang="tr-TR" dirty="0" err="1" smtClean="0"/>
              <a:t>esansiyel</a:t>
            </a:r>
            <a:r>
              <a:rPr lang="tr-TR" dirty="0" smtClean="0"/>
              <a:t> ve </a:t>
            </a:r>
            <a:r>
              <a:rPr lang="tr-TR" dirty="0" err="1" smtClean="0"/>
              <a:t>nonesansiyel</a:t>
            </a:r>
            <a:r>
              <a:rPr lang="tr-TR" dirty="0" smtClean="0"/>
              <a:t> amino asitler</a:t>
            </a:r>
          </a:p>
          <a:p>
            <a:r>
              <a:rPr lang="tr-TR" dirty="0" err="1" smtClean="0"/>
              <a:t>Nonesansiyel</a:t>
            </a:r>
            <a:r>
              <a:rPr lang="tr-TR" dirty="0" smtClean="0"/>
              <a:t> amino asitlerin sentezi</a:t>
            </a:r>
          </a:p>
          <a:p>
            <a:r>
              <a:rPr lang="tr-TR" dirty="0" smtClean="0"/>
              <a:t>Amino asitlerin azot metabolizması (üre </a:t>
            </a:r>
            <a:r>
              <a:rPr lang="tr-TR" dirty="0" err="1" smtClean="0"/>
              <a:t>siklusu</a:t>
            </a:r>
            <a:r>
              <a:rPr lang="tr-TR" dirty="0" smtClean="0"/>
              <a:t>)</a:t>
            </a:r>
          </a:p>
          <a:p>
            <a:r>
              <a:rPr lang="tr-TR" dirty="0" smtClean="0"/>
              <a:t>Amino asitlerin karbon iskeletlerinin katabolizması</a:t>
            </a:r>
          </a:p>
          <a:p>
            <a:r>
              <a:rPr lang="tr-TR" dirty="0" smtClean="0"/>
              <a:t>Amino asitlerden sentezlenen özel ürünler</a:t>
            </a:r>
          </a:p>
          <a:p>
            <a:r>
              <a:rPr lang="tr-TR" dirty="0" smtClean="0"/>
              <a:t>Protein metabolizması ile ilgili hastalıklar</a:t>
            </a:r>
          </a:p>
          <a:p>
            <a:r>
              <a:rPr lang="tr-TR" dirty="0" smtClean="0"/>
              <a:t>Proteinlerin bağırsaklarda sindirimi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Prolin</a:t>
            </a:r>
            <a:r>
              <a:rPr lang="tr-TR" dirty="0" smtClean="0"/>
              <a:t>, </a:t>
            </a:r>
            <a:r>
              <a:rPr lang="tr-TR" dirty="0" err="1" smtClean="0"/>
              <a:t>glutamattan</a:t>
            </a:r>
            <a:r>
              <a:rPr lang="tr-TR" dirty="0" smtClean="0"/>
              <a:t> sentezlenir.</a:t>
            </a:r>
          </a:p>
          <a:p>
            <a:endParaRPr lang="tr-TR" dirty="0" smtClean="0"/>
          </a:p>
          <a:p>
            <a:r>
              <a:rPr lang="tr-TR" dirty="0" smtClean="0"/>
              <a:t>Benzer bir yolla </a:t>
            </a:r>
            <a:r>
              <a:rPr lang="tr-TR" dirty="0" err="1" smtClean="0"/>
              <a:t>glutamattan</a:t>
            </a:r>
            <a:r>
              <a:rPr lang="tr-TR" dirty="0" smtClean="0"/>
              <a:t> </a:t>
            </a:r>
            <a:r>
              <a:rPr lang="tr-TR" dirty="0" err="1" smtClean="0"/>
              <a:t>ornitin</a:t>
            </a:r>
            <a:r>
              <a:rPr lang="tr-TR" dirty="0" smtClean="0"/>
              <a:t> sentezlenebilir. </a:t>
            </a:r>
            <a:r>
              <a:rPr lang="tr-TR" dirty="0" err="1" smtClean="0"/>
              <a:t>Ornitin</a:t>
            </a:r>
            <a:r>
              <a:rPr lang="tr-TR" dirty="0" smtClean="0"/>
              <a:t> üre </a:t>
            </a:r>
            <a:r>
              <a:rPr lang="tr-TR" dirty="0" err="1" smtClean="0"/>
              <a:t>siklusunun</a:t>
            </a:r>
            <a:r>
              <a:rPr lang="tr-TR" dirty="0" smtClean="0"/>
              <a:t> ara ürünüdür. </a:t>
            </a:r>
            <a:r>
              <a:rPr lang="tr-TR" dirty="0" err="1" smtClean="0"/>
              <a:t>Arjinin</a:t>
            </a:r>
            <a:r>
              <a:rPr lang="tr-TR" dirty="0" smtClean="0"/>
              <a:t> üre </a:t>
            </a:r>
            <a:r>
              <a:rPr lang="tr-TR" dirty="0" err="1" smtClean="0"/>
              <a:t>siklusunda</a:t>
            </a:r>
            <a:r>
              <a:rPr lang="tr-TR" dirty="0" smtClean="0"/>
              <a:t> sentez edilebilir.</a:t>
            </a:r>
          </a:p>
          <a:p>
            <a:endParaRPr lang="tr-TR" dirty="0" smtClean="0"/>
          </a:p>
          <a:p>
            <a:r>
              <a:rPr lang="tr-TR" dirty="0" smtClean="0"/>
              <a:t>Vücuttaki </a:t>
            </a:r>
            <a:r>
              <a:rPr lang="tr-TR" dirty="0" err="1" smtClean="0"/>
              <a:t>arjinin</a:t>
            </a:r>
            <a:r>
              <a:rPr lang="tr-TR" dirty="0" smtClean="0"/>
              <a:t> sentezi, çocukların </a:t>
            </a:r>
            <a:r>
              <a:rPr lang="tr-TR" dirty="0" err="1" smtClean="0"/>
              <a:t>metabolik</a:t>
            </a:r>
            <a:r>
              <a:rPr lang="tr-TR" dirty="0" smtClean="0"/>
              <a:t> ihtiyaçlarını karşılayabilecek düzeyde değildir. Bu nedenle </a:t>
            </a:r>
            <a:r>
              <a:rPr lang="tr-TR" dirty="0" err="1" smtClean="0"/>
              <a:t>arjinin</a:t>
            </a:r>
            <a:r>
              <a:rPr lang="tr-TR" dirty="0" smtClean="0"/>
              <a:t>, çocuklar için </a:t>
            </a:r>
            <a:r>
              <a:rPr lang="tr-TR" dirty="0" err="1" smtClean="0"/>
              <a:t>esansiyeldir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5616624" cy="686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tr-TR" dirty="0" err="1" smtClean="0"/>
              <a:t>Glikolitik</a:t>
            </a:r>
            <a:r>
              <a:rPr lang="tr-TR" dirty="0" smtClean="0"/>
              <a:t> yolun ara ürünü olan 3-</a:t>
            </a:r>
            <a:r>
              <a:rPr lang="tr-TR" dirty="0" err="1" smtClean="0"/>
              <a:t>fosfogliserattan</a:t>
            </a:r>
            <a:r>
              <a:rPr lang="tr-TR" dirty="0" smtClean="0"/>
              <a:t>, serin sentezlenebilir. </a:t>
            </a:r>
          </a:p>
          <a:p>
            <a:endParaRPr lang="tr-TR" dirty="0" smtClean="0"/>
          </a:p>
          <a:p>
            <a:r>
              <a:rPr lang="tr-TR" dirty="0" smtClean="0"/>
              <a:t>Serinin parçalanması ile </a:t>
            </a:r>
            <a:r>
              <a:rPr lang="tr-TR" dirty="0" err="1" smtClean="0"/>
              <a:t>glisin</a:t>
            </a:r>
            <a:r>
              <a:rPr lang="tr-TR" dirty="0" smtClean="0"/>
              <a:t> sentezlenebilir. </a:t>
            </a:r>
            <a:r>
              <a:rPr lang="tr-TR" dirty="0" err="1" smtClean="0"/>
              <a:t>Glisinin</a:t>
            </a:r>
            <a:r>
              <a:rPr lang="tr-TR" dirty="0" smtClean="0"/>
              <a:t> organizmada kolin gibi başka kaynakları da vardır. Ayrıca CO</a:t>
            </a:r>
            <a:r>
              <a:rPr lang="tr-TR" baseline="-25000" dirty="0" smtClean="0"/>
              <a:t>2</a:t>
            </a:r>
            <a:r>
              <a:rPr lang="tr-TR" dirty="0" smtClean="0"/>
              <a:t> ve NH</a:t>
            </a:r>
            <a:r>
              <a:rPr lang="tr-TR" baseline="-25000" dirty="0" smtClean="0"/>
              <a:t>4</a:t>
            </a:r>
            <a:r>
              <a:rPr lang="tr-TR" baseline="30000" dirty="0" smtClean="0"/>
              <a:t>+</a:t>
            </a:r>
            <a:r>
              <a:rPr lang="tr-TR" dirty="0" smtClean="0"/>
              <a:t>’ten de </a:t>
            </a:r>
            <a:r>
              <a:rPr lang="tr-TR" dirty="0" err="1" smtClean="0"/>
              <a:t>glisin</a:t>
            </a:r>
            <a:r>
              <a:rPr lang="tr-TR" dirty="0" smtClean="0"/>
              <a:t> sentezlenebilir. 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homepages.rpi.edu/~bellos/new_p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6166"/>
            <a:ext cx="9144000" cy="364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56640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-3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6766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err="1" smtClean="0"/>
                        <a:t>Nonesansiyel</a:t>
                      </a:r>
                      <a:r>
                        <a:rPr lang="tr-TR" sz="2800" b="1" dirty="0" smtClean="0"/>
                        <a:t> amino asitlerin </a:t>
                      </a:r>
                      <a:r>
                        <a:rPr lang="tr-TR" sz="2800" b="1" dirty="0" smtClean="0"/>
                        <a:t>kaynakları </a:t>
                      </a:r>
                      <a:r>
                        <a:rPr lang="tr-TR" sz="2800" b="1" dirty="0" smtClean="0">
                          <a:solidFill>
                            <a:srgbClr val="FF0000"/>
                          </a:solidFill>
                        </a:rPr>
                        <a:t>ÖNEMLİ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Glisin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CO</a:t>
                      </a:r>
                      <a:r>
                        <a:rPr lang="tr-TR" sz="2400" b="1" baseline="-25000" dirty="0" smtClean="0"/>
                        <a:t>2 </a:t>
                      </a:r>
                      <a:r>
                        <a:rPr lang="tr-TR" sz="2400" b="1" baseline="0" dirty="0" smtClean="0"/>
                        <a:t>+ NH4</a:t>
                      </a:r>
                      <a:r>
                        <a:rPr lang="tr-TR" sz="2400" b="1" baseline="30000" dirty="0" smtClean="0"/>
                        <a:t>+ </a:t>
                      </a:r>
                      <a:r>
                        <a:rPr lang="tr-TR" sz="2400" b="1" baseline="0" dirty="0" smtClean="0"/>
                        <a:t>, Serin, Kolin</a:t>
                      </a:r>
                      <a:endParaRPr lang="tr-TR" sz="2400" b="1" baseline="0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Alanin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Pirüvat</a:t>
                      </a:r>
                      <a:endParaRPr lang="tr-TR" sz="2400" b="1" dirty="0"/>
                    </a:p>
                  </a:txBody>
                  <a:tcPr/>
                </a:tc>
              </a:tr>
              <a:tr h="90158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Sistein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Metiyonin</a:t>
                      </a:r>
                      <a:r>
                        <a:rPr lang="tr-TR" sz="2400" b="1" dirty="0" smtClean="0"/>
                        <a:t> (SH grubu) + </a:t>
                      </a:r>
                    </a:p>
                    <a:p>
                      <a:pPr algn="ctr"/>
                      <a:r>
                        <a:rPr lang="tr-TR" sz="2400" b="1" dirty="0" smtClean="0"/>
                        <a:t>Serin (Karbon iskeleti)</a:t>
                      </a:r>
                      <a:endParaRPr lang="tr-TR" sz="2400" b="1" dirty="0"/>
                    </a:p>
                  </a:txBody>
                  <a:tcPr/>
                </a:tc>
              </a:tr>
              <a:tr h="92293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Serin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3-</a:t>
                      </a:r>
                      <a:r>
                        <a:rPr lang="tr-TR" sz="2400" b="1" dirty="0" err="1" smtClean="0"/>
                        <a:t>fosfogliserat</a:t>
                      </a:r>
                      <a:r>
                        <a:rPr lang="tr-TR" sz="2400" b="1" dirty="0" smtClean="0"/>
                        <a:t> (</a:t>
                      </a:r>
                      <a:r>
                        <a:rPr lang="tr-TR" sz="2400" b="1" dirty="0" err="1" smtClean="0"/>
                        <a:t>Glikolitik</a:t>
                      </a:r>
                      <a:r>
                        <a:rPr lang="tr-TR" sz="2400" b="1" dirty="0" smtClean="0"/>
                        <a:t> yolun ara ürünü)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Tirozin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Fenilalanin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Prolin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Glutamat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Asparajin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Aspartat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Glutamin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Glutamat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Aspartat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Oksaloasetat</a:t>
                      </a:r>
                      <a:endParaRPr lang="tr-TR" sz="2400" b="1" dirty="0"/>
                    </a:p>
                  </a:txBody>
                  <a:tcPr/>
                </a:tc>
              </a:tr>
              <a:tr h="55822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err="1" smtClean="0"/>
                        <a:t>Glutamat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Alfa-</a:t>
                      </a:r>
                      <a:r>
                        <a:rPr lang="tr-TR" sz="2400" b="1" dirty="0" err="1" smtClean="0"/>
                        <a:t>keto</a:t>
                      </a:r>
                      <a:r>
                        <a:rPr lang="tr-TR" sz="2400" b="1" dirty="0" smtClean="0"/>
                        <a:t> </a:t>
                      </a:r>
                      <a:r>
                        <a:rPr lang="tr-TR" sz="2400" b="1" dirty="0" err="1" smtClean="0"/>
                        <a:t>glutarat</a:t>
                      </a:r>
                      <a:endParaRPr lang="tr-TR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tr-TR" sz="3800" dirty="0" smtClean="0"/>
              <a:t>Proteince fakir nişastalı bir diyet, </a:t>
            </a:r>
            <a:r>
              <a:rPr lang="tr-TR" sz="3800" dirty="0" err="1" smtClean="0"/>
              <a:t>kwashiorkora</a:t>
            </a:r>
            <a:r>
              <a:rPr lang="tr-TR" sz="3800" dirty="0" smtClean="0"/>
              <a:t> yol </a:t>
            </a:r>
            <a:r>
              <a:rPr lang="tr-TR" sz="3800" dirty="0" smtClean="0"/>
              <a:t>açabilir </a:t>
            </a:r>
            <a:r>
              <a:rPr lang="tr-TR" sz="3600" b="1" dirty="0" smtClean="0">
                <a:solidFill>
                  <a:srgbClr val="FF0000"/>
                </a:solidFill>
              </a:rPr>
              <a:t>ÖNEMLİ</a:t>
            </a:r>
            <a:r>
              <a:rPr lang="tr-TR" sz="3800" dirty="0" smtClean="0"/>
              <a:t>.</a:t>
            </a:r>
            <a:endParaRPr lang="tr-TR" sz="3800" dirty="0" smtClean="0"/>
          </a:p>
          <a:p>
            <a:endParaRPr lang="tr-TR" sz="3800" dirty="0" smtClean="0"/>
          </a:p>
          <a:p>
            <a:r>
              <a:rPr lang="tr-TR" sz="3800" dirty="0" smtClean="0"/>
              <a:t>Hem kalori alımı, hem de </a:t>
            </a:r>
            <a:r>
              <a:rPr lang="tr-TR" sz="3800" dirty="0" err="1" smtClean="0"/>
              <a:t>esansiyel</a:t>
            </a:r>
            <a:r>
              <a:rPr lang="tr-TR" sz="3800" dirty="0" smtClean="0"/>
              <a:t> amino asit alımı eksikse, </a:t>
            </a:r>
            <a:r>
              <a:rPr lang="tr-TR" sz="3800" dirty="0" err="1" smtClean="0"/>
              <a:t>marasmus</a:t>
            </a:r>
            <a:r>
              <a:rPr lang="tr-TR" sz="3800" dirty="0" smtClean="0"/>
              <a:t> </a:t>
            </a:r>
            <a:r>
              <a:rPr lang="tr-TR" sz="3800" dirty="0" smtClean="0"/>
              <a:t>gelişir </a:t>
            </a:r>
            <a:r>
              <a:rPr lang="tr-TR" sz="3600" b="1" dirty="0" smtClean="0">
                <a:solidFill>
                  <a:srgbClr val="FF0000"/>
                </a:solidFill>
              </a:rPr>
              <a:t>ÖNEMLİ</a:t>
            </a:r>
            <a:r>
              <a:rPr lang="tr-TR" sz="3800" dirty="0" smtClean="0"/>
              <a:t>.</a:t>
            </a:r>
            <a:endParaRPr lang="tr-TR" sz="3800" dirty="0" smtClean="0"/>
          </a:p>
          <a:p>
            <a:endParaRPr lang="tr-TR" sz="3800" dirty="0" smtClean="0"/>
          </a:p>
          <a:p>
            <a:r>
              <a:rPr lang="tr-TR" sz="3800" dirty="0" err="1" smtClean="0"/>
              <a:t>Kwashiorkor</a:t>
            </a:r>
            <a:r>
              <a:rPr lang="tr-TR" sz="3800" dirty="0" smtClean="0"/>
              <a:t> ve </a:t>
            </a:r>
            <a:r>
              <a:rPr lang="tr-TR" sz="3800" dirty="0" err="1" smtClean="0"/>
              <a:t>marasmus</a:t>
            </a:r>
            <a:r>
              <a:rPr lang="tr-TR" sz="3800" dirty="0" smtClean="0"/>
              <a:t>, Batı Afrika’da yaygın olarak görülür. Bu bölgelerde beslenme daha çok tahıllara dayanır. </a:t>
            </a:r>
          </a:p>
          <a:p>
            <a:endParaRPr lang="tr-TR" sz="3800" dirty="0" smtClean="0"/>
          </a:p>
          <a:p>
            <a:r>
              <a:rPr lang="tr-TR" sz="3800" dirty="0" smtClean="0"/>
              <a:t>Tahıllar </a:t>
            </a:r>
            <a:r>
              <a:rPr lang="tr-TR" sz="3800" dirty="0" err="1" smtClean="0"/>
              <a:t>triptofan</a:t>
            </a:r>
            <a:r>
              <a:rPr lang="tr-TR" sz="3800" dirty="0" smtClean="0"/>
              <a:t> ve </a:t>
            </a:r>
            <a:r>
              <a:rPr lang="tr-TR" sz="3800" dirty="0" err="1" smtClean="0"/>
              <a:t>lizince</a:t>
            </a:r>
            <a:r>
              <a:rPr lang="tr-TR" sz="3800" dirty="0" smtClean="0"/>
              <a:t> fakirdir.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tr-TR" dirty="0" smtClean="0"/>
              <a:t>Amino Asitlerin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51216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Amino asitler başlıca 3 kısımdan oluşur: </a:t>
            </a:r>
            <a:r>
              <a:rPr lang="tr-TR" b="1" dirty="0" smtClean="0"/>
              <a:t>amino</a:t>
            </a:r>
            <a:r>
              <a:rPr lang="tr-TR" dirty="0" smtClean="0"/>
              <a:t> grubu, karboksilik </a:t>
            </a:r>
            <a:r>
              <a:rPr lang="tr-TR" b="1" dirty="0" smtClean="0"/>
              <a:t>asit</a:t>
            </a:r>
            <a:r>
              <a:rPr lang="tr-TR" dirty="0" smtClean="0"/>
              <a:t> grubu ve değişken yan zincir.</a:t>
            </a:r>
            <a:endParaRPr lang="tr-TR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96952"/>
            <a:ext cx="462287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Nonpolar</a:t>
            </a:r>
            <a:r>
              <a:rPr lang="tr-TR" dirty="0" smtClean="0"/>
              <a:t> yan zincirli amino asitler</a:t>
            </a:r>
            <a:endParaRPr lang="tr-TR" dirty="0"/>
          </a:p>
        </p:txBody>
      </p:sp>
      <p:pic>
        <p:nvPicPr>
          <p:cNvPr id="1026" name="Picture 2" descr="nonpolar amino acid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6280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Polar yüksüz yan zincirli amino asitler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4" y="1700808"/>
            <a:ext cx="911211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Asidik yan zincirli amino asitler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32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Bazik yan zincirli amino asitler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9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ÖNEMLİ</a:t>
            </a:r>
          </a:p>
          <a:p>
            <a:r>
              <a:rPr lang="tr-TR" dirty="0" err="1" smtClean="0"/>
              <a:t>Glisin</a:t>
            </a:r>
            <a:r>
              <a:rPr lang="tr-TR" dirty="0" smtClean="0"/>
              <a:t>: En küçük amino asittir. Tek </a:t>
            </a:r>
            <a:r>
              <a:rPr lang="tr-TR" dirty="0" err="1" smtClean="0"/>
              <a:t>aşiral</a:t>
            </a:r>
            <a:r>
              <a:rPr lang="tr-TR" dirty="0" smtClean="0"/>
              <a:t> amino asittir.</a:t>
            </a:r>
          </a:p>
          <a:p>
            <a:endParaRPr lang="tr-TR" dirty="0" smtClean="0"/>
          </a:p>
          <a:p>
            <a:r>
              <a:rPr lang="tr-TR" dirty="0" smtClean="0"/>
              <a:t>Dallı zincirli amino asitler: valin, </a:t>
            </a:r>
            <a:r>
              <a:rPr lang="tr-TR" dirty="0" err="1" smtClean="0"/>
              <a:t>lösin</a:t>
            </a:r>
            <a:r>
              <a:rPr lang="tr-TR" dirty="0" smtClean="0"/>
              <a:t>, </a:t>
            </a:r>
            <a:r>
              <a:rPr lang="tr-TR" dirty="0" err="1" smtClean="0"/>
              <a:t>izolösin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Kükürt (S) içeren amino asitler: </a:t>
            </a:r>
            <a:r>
              <a:rPr lang="tr-TR" dirty="0" err="1" smtClean="0"/>
              <a:t>metiyonin</a:t>
            </a:r>
            <a:r>
              <a:rPr lang="tr-TR" dirty="0" smtClean="0"/>
              <a:t> ve </a:t>
            </a:r>
            <a:r>
              <a:rPr lang="tr-TR" dirty="0" err="1" smtClean="0"/>
              <a:t>sistein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Sistein</a:t>
            </a:r>
            <a:r>
              <a:rPr lang="tr-TR" dirty="0" smtClean="0"/>
              <a:t>, yan zincirinde </a:t>
            </a:r>
            <a:r>
              <a:rPr lang="tr-TR" dirty="0" err="1" smtClean="0"/>
              <a:t>tiol</a:t>
            </a:r>
            <a:r>
              <a:rPr lang="tr-TR" dirty="0" smtClean="0"/>
              <a:t>/</a:t>
            </a:r>
            <a:r>
              <a:rPr lang="tr-TR" dirty="0" err="1" smtClean="0"/>
              <a:t>sülfidril</a:t>
            </a:r>
            <a:r>
              <a:rPr lang="tr-TR" dirty="0" smtClean="0"/>
              <a:t> grubu (-SH) içerir.  İki </a:t>
            </a:r>
            <a:r>
              <a:rPr lang="tr-TR" dirty="0" err="1" smtClean="0"/>
              <a:t>tiol</a:t>
            </a:r>
            <a:r>
              <a:rPr lang="tr-TR" dirty="0" smtClean="0"/>
              <a:t> grubu arasında </a:t>
            </a:r>
            <a:r>
              <a:rPr lang="tr-TR" dirty="0" err="1" smtClean="0"/>
              <a:t>disülfür</a:t>
            </a:r>
            <a:r>
              <a:rPr lang="tr-TR" dirty="0" smtClean="0"/>
              <a:t> bağı (-S-S-) oluşabilir.</a:t>
            </a:r>
          </a:p>
          <a:p>
            <a:endParaRPr lang="tr-TR" dirty="0" smtClean="0"/>
          </a:p>
          <a:p>
            <a:r>
              <a:rPr lang="tr-TR" dirty="0" smtClean="0"/>
              <a:t>Aromatik amino asitler: </a:t>
            </a:r>
            <a:r>
              <a:rPr lang="tr-TR" dirty="0" err="1" smtClean="0"/>
              <a:t>fenilalanin</a:t>
            </a:r>
            <a:r>
              <a:rPr lang="tr-TR" dirty="0" smtClean="0"/>
              <a:t>, </a:t>
            </a:r>
            <a:r>
              <a:rPr lang="tr-TR" dirty="0" err="1" smtClean="0"/>
              <a:t>tirozin</a:t>
            </a:r>
            <a:r>
              <a:rPr lang="tr-TR" dirty="0" smtClean="0"/>
              <a:t>, </a:t>
            </a:r>
            <a:r>
              <a:rPr lang="tr-TR" dirty="0" err="1" smtClean="0"/>
              <a:t>triptofan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Hidroksilli amino asitler: Serin, </a:t>
            </a:r>
            <a:r>
              <a:rPr lang="tr-TR" dirty="0" err="1" smtClean="0"/>
              <a:t>treonin</a:t>
            </a:r>
            <a:r>
              <a:rPr lang="tr-TR" dirty="0" smtClean="0"/>
              <a:t>, </a:t>
            </a:r>
            <a:r>
              <a:rPr lang="tr-TR" dirty="0" err="1" smtClean="0"/>
              <a:t>tirozin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ÖNEMLİ</a:t>
            </a:r>
          </a:p>
          <a:p>
            <a:r>
              <a:rPr lang="tr-TR" dirty="0" err="1" smtClean="0"/>
              <a:t>Triptofan</a:t>
            </a:r>
            <a:r>
              <a:rPr lang="tr-TR" dirty="0" smtClean="0"/>
              <a:t>: </a:t>
            </a:r>
            <a:r>
              <a:rPr lang="tr-TR" dirty="0" err="1" smtClean="0"/>
              <a:t>İndol</a:t>
            </a:r>
            <a:r>
              <a:rPr lang="tr-TR" dirty="0" smtClean="0"/>
              <a:t> halkası içerir. Yan zinciri iki halkasal yapıdan oluşur.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Prolin</a:t>
            </a:r>
            <a:r>
              <a:rPr lang="tr-TR" dirty="0" smtClean="0"/>
              <a:t>: </a:t>
            </a:r>
            <a:r>
              <a:rPr lang="tr-TR" dirty="0" err="1" smtClean="0"/>
              <a:t>Sekonder</a:t>
            </a:r>
            <a:r>
              <a:rPr lang="tr-TR" dirty="0" smtClean="0"/>
              <a:t> amino grubuna sahip tek amino asit. </a:t>
            </a:r>
            <a:r>
              <a:rPr lang="tr-TR" dirty="0" err="1" smtClean="0"/>
              <a:t>Pirolidin</a:t>
            </a:r>
            <a:r>
              <a:rPr lang="tr-TR" dirty="0" smtClean="0"/>
              <a:t> halkası içerir. </a:t>
            </a:r>
            <a:r>
              <a:rPr lang="tr-TR" dirty="0" err="1" smtClean="0"/>
              <a:t>İmino</a:t>
            </a:r>
            <a:r>
              <a:rPr lang="tr-TR" dirty="0" smtClean="0"/>
              <a:t> asit yapısındadır. </a:t>
            </a:r>
          </a:p>
          <a:p>
            <a:endParaRPr lang="tr-TR" dirty="0" smtClean="0"/>
          </a:p>
          <a:p>
            <a:r>
              <a:rPr lang="tr-TR" dirty="0" err="1" smtClean="0"/>
              <a:t>Histidin</a:t>
            </a:r>
            <a:r>
              <a:rPr lang="tr-TR" dirty="0" smtClean="0"/>
              <a:t>: </a:t>
            </a:r>
            <a:r>
              <a:rPr lang="tr-TR" dirty="0" err="1" smtClean="0"/>
              <a:t>İmidazol</a:t>
            </a:r>
            <a:r>
              <a:rPr lang="tr-TR" dirty="0" smtClean="0"/>
              <a:t> halkası içerir. Yan zincirinin </a:t>
            </a:r>
            <a:r>
              <a:rPr lang="tr-TR" dirty="0" err="1" smtClean="0"/>
              <a:t>pK</a:t>
            </a:r>
            <a:r>
              <a:rPr lang="tr-TR" dirty="0" smtClean="0"/>
              <a:t> değeri (5.97) fizyolojik </a:t>
            </a:r>
            <a:r>
              <a:rPr lang="tr-TR" dirty="0" err="1" smtClean="0"/>
              <a:t>pH’ya</a:t>
            </a:r>
            <a:r>
              <a:rPr lang="tr-TR" dirty="0" smtClean="0"/>
              <a:t> (7.4) yakın olduğu için, fizyolojik </a:t>
            </a:r>
            <a:r>
              <a:rPr lang="tr-TR" dirty="0" err="1" smtClean="0"/>
              <a:t>pH’da</a:t>
            </a:r>
            <a:r>
              <a:rPr lang="tr-TR" dirty="0" smtClean="0"/>
              <a:t> en güçlü tampondur. </a:t>
            </a:r>
          </a:p>
        </p:txBody>
      </p:sp>
      <p:pic>
        <p:nvPicPr>
          <p:cNvPr id="220162" name="Picture 2" descr="indol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1584176" cy="1348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570</Words>
  <Application>Microsoft Office PowerPoint</Application>
  <PresentationFormat>Ekran Gösterisi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Protein Metabolizması</vt:lpstr>
      <vt:lpstr>Slayt 2</vt:lpstr>
      <vt:lpstr>Amino Asitlerin Yapısı</vt:lpstr>
      <vt:lpstr>Nonpolar yan zincirli amino asitler</vt:lpstr>
      <vt:lpstr>Polar yüksüz yan zincirli amino asitler</vt:lpstr>
      <vt:lpstr>Asidik yan zincirli amino asitler</vt:lpstr>
      <vt:lpstr>Bazik yan zincirli amino asitler</vt:lpstr>
      <vt:lpstr>Slayt 8</vt:lpstr>
      <vt:lpstr>Slayt 9</vt:lpstr>
      <vt:lpstr>Slayt 10</vt:lpstr>
      <vt:lpstr>Besinsel olarak nonesansiyel amino asitlerin sentezi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Metabolizması</dc:title>
  <dc:creator>User</dc:creator>
  <cp:lastModifiedBy>User</cp:lastModifiedBy>
  <cp:revision>58</cp:revision>
  <dcterms:created xsi:type="dcterms:W3CDTF">2017-12-17T13:43:23Z</dcterms:created>
  <dcterms:modified xsi:type="dcterms:W3CDTF">2018-06-25T02:47:05Z</dcterms:modified>
</cp:coreProperties>
</file>