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62" r:id="rId5"/>
    <p:sldId id="264" r:id="rId6"/>
    <p:sldId id="263" r:id="rId7"/>
    <p:sldId id="275" r:id="rId8"/>
    <p:sldId id="257" r:id="rId9"/>
    <p:sldId id="258" r:id="rId10"/>
    <p:sldId id="265" r:id="rId11"/>
    <p:sldId id="269" r:id="rId12"/>
    <p:sldId id="279" r:id="rId13"/>
    <p:sldId id="267" r:id="rId14"/>
    <p:sldId id="278" r:id="rId15"/>
    <p:sldId id="266" r:id="rId16"/>
    <p:sldId id="280" r:id="rId17"/>
    <p:sldId id="281" r:id="rId18"/>
    <p:sldId id="270" r:id="rId19"/>
    <p:sldId id="268" r:id="rId20"/>
    <p:sldId id="271" r:id="rId21"/>
    <p:sldId id="282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25.6.2018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Protein Metabolizması 2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-Üre </a:t>
            </a:r>
            <a:r>
              <a:rPr lang="tr-TR" dirty="0" err="1" smtClean="0"/>
              <a:t>Siklusu</a:t>
            </a:r>
            <a:r>
              <a:rPr lang="tr-TR" dirty="0" smtClean="0"/>
              <a:t>-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tr-TR" dirty="0" smtClean="0"/>
              <a:t>ÜRE </a:t>
            </a:r>
            <a:r>
              <a:rPr lang="tr-TR" dirty="0" smtClean="0"/>
              <a:t>SENTEZİ </a:t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Amino asitler (</a:t>
            </a:r>
            <a:r>
              <a:rPr lang="tr-TR" dirty="0" err="1" smtClean="0"/>
              <a:t>prolin</a:t>
            </a:r>
            <a:r>
              <a:rPr lang="tr-TR" dirty="0" smtClean="0"/>
              <a:t>, </a:t>
            </a:r>
            <a:r>
              <a:rPr lang="tr-TR" dirty="0" err="1" smtClean="0"/>
              <a:t>lizin</a:t>
            </a:r>
            <a:r>
              <a:rPr lang="tr-TR" dirty="0" smtClean="0"/>
              <a:t> ve </a:t>
            </a:r>
            <a:r>
              <a:rPr lang="tr-TR" dirty="0" err="1" smtClean="0"/>
              <a:t>treonin</a:t>
            </a:r>
            <a:r>
              <a:rPr lang="tr-TR" dirty="0" smtClean="0"/>
              <a:t> hariç), </a:t>
            </a:r>
            <a:r>
              <a:rPr lang="tr-TR" dirty="0" err="1" smtClean="0"/>
              <a:t>transaminasyon</a:t>
            </a:r>
            <a:r>
              <a:rPr lang="tr-TR" dirty="0" smtClean="0"/>
              <a:t> reaksiyonlarıyla amino gruplarını transfer ederek alfa-</a:t>
            </a:r>
            <a:r>
              <a:rPr lang="tr-TR" dirty="0" err="1" smtClean="0"/>
              <a:t>keto</a:t>
            </a:r>
            <a:r>
              <a:rPr lang="tr-TR" dirty="0" smtClean="0"/>
              <a:t> asitlerine dönüşebilirler.</a:t>
            </a:r>
          </a:p>
          <a:p>
            <a:endParaRPr lang="tr-TR" dirty="0" smtClean="0"/>
          </a:p>
          <a:p>
            <a:r>
              <a:rPr lang="tr-TR" dirty="0" err="1" smtClean="0"/>
              <a:t>Transaminasyon</a:t>
            </a:r>
            <a:r>
              <a:rPr lang="tr-TR" dirty="0" smtClean="0"/>
              <a:t> reaksiyonlarında hemen hemen daima amino grubu alıcısı 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glutarattır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</a:t>
            </a:r>
            <a:r>
              <a:rPr lang="tr-TR" dirty="0" smtClean="0"/>
              <a:t>, amino grubu aldığında </a:t>
            </a:r>
            <a:r>
              <a:rPr lang="tr-TR" dirty="0" err="1" smtClean="0"/>
              <a:t>glutamata</a:t>
            </a:r>
            <a:r>
              <a:rPr lang="tr-TR" dirty="0" smtClean="0"/>
              <a:t> dönüşür. Böylece amino asitlerin amino grupları nihai olarak </a:t>
            </a:r>
            <a:r>
              <a:rPr lang="tr-TR" dirty="0" err="1" smtClean="0"/>
              <a:t>glutamatta</a:t>
            </a:r>
            <a:r>
              <a:rPr lang="tr-TR" dirty="0" smtClean="0"/>
              <a:t> toplanır.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Glutamatın</a:t>
            </a:r>
            <a:r>
              <a:rPr lang="tr-TR" dirty="0" smtClean="0"/>
              <a:t> 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deaminasyonu</a:t>
            </a:r>
            <a:r>
              <a:rPr lang="tr-TR" dirty="0" smtClean="0"/>
              <a:t> ile, serbest amonyak açığa çıkar. Serbest amonyak, karaciğerde üre </a:t>
            </a:r>
            <a:r>
              <a:rPr lang="tr-TR" dirty="0" err="1" smtClean="0"/>
              <a:t>siklusu</a:t>
            </a:r>
            <a:r>
              <a:rPr lang="tr-TR" dirty="0" smtClean="0"/>
              <a:t> ile üreye dönüştürülür.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quot;reactions and intermediates of urea&quot; ile ilgili görsel sonucu"/>
          <p:cNvPicPr>
            <a:picLocks noChangeAspect="1" noChangeArrowheads="1"/>
          </p:cNvPicPr>
          <p:nvPr/>
        </p:nvPicPr>
        <p:blipFill>
          <a:blip r:embed="rId2" cstate="print"/>
          <a:srcRect r="41663" b="17398"/>
          <a:stretch>
            <a:fillRect/>
          </a:stretch>
        </p:blipFill>
        <p:spPr bwMode="auto">
          <a:xfrm>
            <a:off x="1115616" y="-1"/>
            <a:ext cx="664106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Transaminazlar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Prolin</a:t>
            </a:r>
            <a:r>
              <a:rPr lang="tr-TR" dirty="0" smtClean="0"/>
              <a:t>, </a:t>
            </a:r>
            <a:r>
              <a:rPr lang="tr-TR" dirty="0" err="1" smtClean="0"/>
              <a:t>lizin</a:t>
            </a:r>
            <a:r>
              <a:rPr lang="tr-TR" dirty="0" smtClean="0"/>
              <a:t> ve </a:t>
            </a:r>
            <a:r>
              <a:rPr lang="tr-TR" dirty="0" err="1" smtClean="0"/>
              <a:t>treonin</a:t>
            </a:r>
            <a:r>
              <a:rPr lang="tr-TR" dirty="0" smtClean="0"/>
              <a:t> hariç, bütün amino asitler kendilerine spesifik enzimlerle </a:t>
            </a:r>
            <a:r>
              <a:rPr lang="tr-TR" dirty="0" err="1" smtClean="0"/>
              <a:t>transaminasyona</a:t>
            </a:r>
            <a:r>
              <a:rPr lang="tr-TR" dirty="0" smtClean="0"/>
              <a:t> uğrar. </a:t>
            </a:r>
          </a:p>
          <a:p>
            <a:endParaRPr lang="tr-TR" dirty="0" smtClean="0"/>
          </a:p>
          <a:p>
            <a:r>
              <a:rPr lang="tr-TR" dirty="0" smtClean="0"/>
              <a:t>Vücuttaki iki önemli amino </a:t>
            </a:r>
            <a:r>
              <a:rPr lang="tr-TR" dirty="0" err="1" smtClean="0"/>
              <a:t>transferaz</a:t>
            </a:r>
            <a:r>
              <a:rPr lang="tr-TR" dirty="0" smtClean="0"/>
              <a:t> reaksiyonu ALT ve AST tarafından katalizlenir. </a:t>
            </a:r>
          </a:p>
          <a:p>
            <a:endParaRPr lang="tr-TR" dirty="0" smtClean="0"/>
          </a:p>
          <a:p>
            <a:pPr lvl="1"/>
            <a:r>
              <a:rPr lang="tr-TR" b="1" dirty="0" smtClean="0"/>
              <a:t>ALT (SGPT): </a:t>
            </a:r>
            <a:r>
              <a:rPr lang="tr-TR" dirty="0" err="1" smtClean="0"/>
              <a:t>Alanin</a:t>
            </a:r>
            <a:r>
              <a:rPr lang="tr-TR" dirty="0" smtClean="0"/>
              <a:t> </a:t>
            </a:r>
            <a:r>
              <a:rPr lang="tr-TR" dirty="0" err="1" smtClean="0"/>
              <a:t>aminotransferaz</a:t>
            </a:r>
            <a:r>
              <a:rPr lang="tr-TR" dirty="0" smtClean="0"/>
              <a:t> (serum </a:t>
            </a:r>
            <a:r>
              <a:rPr lang="tr-TR" dirty="0" err="1" smtClean="0"/>
              <a:t>glutamik</a:t>
            </a:r>
            <a:r>
              <a:rPr lang="tr-TR" dirty="0" smtClean="0"/>
              <a:t>-</a:t>
            </a:r>
            <a:r>
              <a:rPr lang="tr-TR" dirty="0" err="1" smtClean="0"/>
              <a:t>pirüvik</a:t>
            </a:r>
            <a:r>
              <a:rPr lang="tr-TR" dirty="0" smtClean="0"/>
              <a:t> </a:t>
            </a:r>
            <a:r>
              <a:rPr lang="tr-TR" dirty="0" err="1" smtClean="0"/>
              <a:t>transaminaz</a:t>
            </a:r>
            <a:r>
              <a:rPr lang="tr-TR" dirty="0" smtClean="0"/>
              <a:t>) </a:t>
            </a:r>
          </a:p>
          <a:p>
            <a:endParaRPr lang="tr-TR" dirty="0" smtClean="0"/>
          </a:p>
          <a:p>
            <a:pPr lvl="1"/>
            <a:r>
              <a:rPr lang="tr-TR" b="1" dirty="0" smtClean="0"/>
              <a:t>AST (SGOT): </a:t>
            </a:r>
            <a:r>
              <a:rPr lang="tr-TR" dirty="0" err="1" smtClean="0"/>
              <a:t>Aspartat</a:t>
            </a:r>
            <a:r>
              <a:rPr lang="tr-TR" dirty="0" smtClean="0"/>
              <a:t> </a:t>
            </a:r>
            <a:r>
              <a:rPr lang="tr-TR" dirty="0" err="1" smtClean="0"/>
              <a:t>aminotransferaz</a:t>
            </a:r>
            <a:r>
              <a:rPr lang="tr-TR" dirty="0" smtClean="0"/>
              <a:t> (serum </a:t>
            </a:r>
            <a:r>
              <a:rPr lang="tr-TR" dirty="0" err="1" smtClean="0"/>
              <a:t>glutamik</a:t>
            </a:r>
            <a:r>
              <a:rPr lang="tr-TR" dirty="0" smtClean="0"/>
              <a:t> </a:t>
            </a:r>
            <a:r>
              <a:rPr lang="tr-TR" dirty="0" err="1" smtClean="0"/>
              <a:t>oksaloasetik</a:t>
            </a:r>
            <a:r>
              <a:rPr lang="tr-TR" dirty="0" smtClean="0"/>
              <a:t> </a:t>
            </a:r>
            <a:r>
              <a:rPr lang="tr-TR" dirty="0" err="1" smtClean="0"/>
              <a:t>transaminaz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quot;aminotransferase reaction using&quot;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99566"/>
          </a:xfrm>
          <a:prstGeom prst="rect">
            <a:avLst/>
          </a:prstGeom>
          <a:noFill/>
        </p:spPr>
      </p:pic>
      <p:pic>
        <p:nvPicPr>
          <p:cNvPr id="4" name="Picture 2" descr="&quot;aminotransferase reaction using&quot;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-1"/>
            <a:ext cx="4139953" cy="6874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endParaRPr lang="tr-TR" dirty="0" smtClean="0"/>
          </a:p>
          <a:p>
            <a:r>
              <a:rPr lang="tr-TR" dirty="0" smtClean="0"/>
              <a:t>Amino </a:t>
            </a:r>
            <a:r>
              <a:rPr lang="tr-TR" dirty="0" smtClean="0"/>
              <a:t>asit katabolizması sırasında ALT enzimi </a:t>
            </a:r>
            <a:r>
              <a:rPr lang="tr-TR" dirty="0" err="1" smtClean="0"/>
              <a:t>glutamat</a:t>
            </a:r>
            <a:r>
              <a:rPr lang="tr-TR" dirty="0" smtClean="0"/>
              <a:t> oluştururken; AST enzimi </a:t>
            </a:r>
            <a:r>
              <a:rPr lang="tr-TR" dirty="0" err="1" smtClean="0"/>
              <a:t>aspartat</a:t>
            </a:r>
            <a:r>
              <a:rPr lang="tr-TR" dirty="0" smtClean="0"/>
              <a:t> oluşturur </a:t>
            </a:r>
          </a:p>
          <a:p>
            <a:endParaRPr lang="tr-TR" dirty="0" smtClean="0"/>
          </a:p>
          <a:p>
            <a:r>
              <a:rPr lang="tr-TR" dirty="0" err="1" smtClean="0"/>
              <a:t>Glutamat</a:t>
            </a:r>
            <a:r>
              <a:rPr lang="tr-TR" dirty="0" smtClean="0"/>
              <a:t>; </a:t>
            </a:r>
            <a:r>
              <a:rPr lang="tr-TR" dirty="0" err="1" smtClean="0"/>
              <a:t>glutamat</a:t>
            </a:r>
            <a:r>
              <a:rPr lang="tr-TR" dirty="0" smtClean="0"/>
              <a:t> </a:t>
            </a:r>
            <a:r>
              <a:rPr lang="tr-TR" dirty="0" err="1" smtClean="0"/>
              <a:t>dehidrogenaz</a:t>
            </a:r>
            <a:r>
              <a:rPr lang="tr-TR" dirty="0" smtClean="0"/>
              <a:t> enzimi ile 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deaminasyona</a:t>
            </a:r>
            <a:r>
              <a:rPr lang="tr-TR" dirty="0" smtClean="0"/>
              <a:t> uğrar ve üre </a:t>
            </a:r>
            <a:r>
              <a:rPr lang="tr-TR" dirty="0" err="1" smtClean="0"/>
              <a:t>siklusunun</a:t>
            </a:r>
            <a:r>
              <a:rPr lang="tr-TR" dirty="0" smtClean="0"/>
              <a:t> başlangıcındaki serbest amonyağın kaynağıdır.</a:t>
            </a:r>
          </a:p>
          <a:p>
            <a:endParaRPr lang="tr-TR" dirty="0" smtClean="0"/>
          </a:p>
          <a:p>
            <a:r>
              <a:rPr lang="tr-TR" dirty="0" err="1" smtClean="0"/>
              <a:t>Aspartat</a:t>
            </a:r>
            <a:r>
              <a:rPr lang="tr-TR" dirty="0" smtClean="0"/>
              <a:t> ise, üre </a:t>
            </a:r>
            <a:r>
              <a:rPr lang="tr-TR" dirty="0" err="1" smtClean="0"/>
              <a:t>siklusuna</a:t>
            </a:r>
            <a:r>
              <a:rPr lang="tr-TR" dirty="0" smtClean="0"/>
              <a:t> doğrudan katılır.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lutamate dehydrogena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tr-TR" dirty="0" smtClean="0"/>
              <a:t>Dokulardan karaciğere amonyak; </a:t>
            </a:r>
            <a:r>
              <a:rPr lang="tr-TR" dirty="0" err="1" smtClean="0"/>
              <a:t>glutamin</a:t>
            </a:r>
            <a:r>
              <a:rPr lang="tr-TR" dirty="0" smtClean="0"/>
              <a:t> ve </a:t>
            </a:r>
            <a:r>
              <a:rPr lang="tr-TR" dirty="0" err="1" smtClean="0"/>
              <a:t>alanin</a:t>
            </a:r>
            <a:r>
              <a:rPr lang="tr-TR" dirty="0" smtClean="0"/>
              <a:t> şeklinde taşınabilir.</a:t>
            </a:r>
          </a:p>
          <a:p>
            <a:endParaRPr lang="tr-TR" dirty="0" smtClean="0"/>
          </a:p>
          <a:p>
            <a:r>
              <a:rPr lang="tr-TR" dirty="0" smtClean="0"/>
              <a:t>Karaciğerde, </a:t>
            </a:r>
          </a:p>
          <a:p>
            <a:pPr lvl="1"/>
            <a:r>
              <a:rPr lang="tr-TR" dirty="0" err="1" smtClean="0"/>
              <a:t>glutaminin</a:t>
            </a:r>
            <a:r>
              <a:rPr lang="tr-TR" dirty="0" smtClean="0"/>
              <a:t> </a:t>
            </a:r>
            <a:r>
              <a:rPr lang="tr-TR" dirty="0" err="1" smtClean="0"/>
              <a:t>glutaminazla</a:t>
            </a:r>
            <a:r>
              <a:rPr lang="tr-TR" dirty="0" smtClean="0"/>
              <a:t> parçalanması sonucu serbest amonyak açığa çıkar.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ALT enzimi </a:t>
            </a:r>
            <a:r>
              <a:rPr lang="tr-TR" dirty="0" err="1" smtClean="0"/>
              <a:t>alanindeki</a:t>
            </a:r>
            <a:r>
              <a:rPr lang="tr-TR" dirty="0" smtClean="0"/>
              <a:t> amino grubunu 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glutarata</a:t>
            </a:r>
            <a:r>
              <a:rPr lang="tr-TR" dirty="0" smtClean="0"/>
              <a:t> yükler ve daha sonra </a:t>
            </a:r>
            <a:r>
              <a:rPr lang="tr-TR" dirty="0" err="1" smtClean="0"/>
              <a:t>glutamat</a:t>
            </a:r>
            <a:r>
              <a:rPr lang="tr-TR" dirty="0" smtClean="0"/>
              <a:t> </a:t>
            </a:r>
            <a:r>
              <a:rPr lang="tr-TR" dirty="0" err="1" smtClean="0"/>
              <a:t>dehidrogenaz</a:t>
            </a:r>
            <a:r>
              <a:rPr lang="tr-TR" dirty="0" smtClean="0"/>
              <a:t> enzimi ile serbest amonyak salınır.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"/>
            <a:ext cx="50161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Üre </a:t>
            </a:r>
            <a:r>
              <a:rPr lang="tr-TR" dirty="0" err="1" smtClean="0"/>
              <a:t>Siklusu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Üre </a:t>
            </a:r>
            <a:r>
              <a:rPr lang="tr-TR" dirty="0" err="1" smtClean="0"/>
              <a:t>siklusunun</a:t>
            </a:r>
            <a:r>
              <a:rPr lang="tr-TR" dirty="0" smtClean="0"/>
              <a:t> ilk 2 reaksiyonu mitokondri </a:t>
            </a:r>
            <a:r>
              <a:rPr lang="tr-TR" dirty="0" err="1" smtClean="0"/>
              <a:t>matriksinde</a:t>
            </a:r>
            <a:r>
              <a:rPr lang="tr-TR" dirty="0" smtClean="0"/>
              <a:t>, son 3 reaksiyon ise </a:t>
            </a:r>
            <a:r>
              <a:rPr lang="tr-TR" dirty="0" err="1" smtClean="0"/>
              <a:t>sitozolde</a:t>
            </a:r>
            <a:r>
              <a:rPr lang="tr-TR" dirty="0" smtClean="0"/>
              <a:t> meydana gelir.</a:t>
            </a:r>
          </a:p>
          <a:p>
            <a:endParaRPr lang="tr-TR" dirty="0" smtClean="0"/>
          </a:p>
          <a:p>
            <a:r>
              <a:rPr lang="tr-TR" dirty="0" smtClean="0"/>
              <a:t>CO</a:t>
            </a:r>
            <a:r>
              <a:rPr lang="tr-TR" baseline="-25000" dirty="0" smtClean="0"/>
              <a:t>2 </a:t>
            </a:r>
            <a:r>
              <a:rPr lang="tr-TR" dirty="0" smtClean="0"/>
              <a:t>(bikarbonat olarak), amonyum iyonu (NH</a:t>
            </a:r>
            <a:r>
              <a:rPr lang="tr-TR" baseline="-25000" dirty="0" smtClean="0"/>
              <a:t>4</a:t>
            </a:r>
            <a:r>
              <a:rPr lang="tr-TR" baseline="30000" dirty="0" smtClean="0"/>
              <a:t>+</a:t>
            </a:r>
            <a:r>
              <a:rPr lang="tr-TR" dirty="0" smtClean="0"/>
              <a:t>), </a:t>
            </a:r>
            <a:r>
              <a:rPr lang="tr-TR" dirty="0" err="1" smtClean="0"/>
              <a:t>ornitin</a:t>
            </a:r>
            <a:r>
              <a:rPr lang="tr-TR" dirty="0" smtClean="0"/>
              <a:t> ve </a:t>
            </a:r>
            <a:r>
              <a:rPr lang="tr-TR" dirty="0" err="1" smtClean="0"/>
              <a:t>sitrüllin</a:t>
            </a:r>
            <a:r>
              <a:rPr lang="tr-TR" dirty="0" smtClean="0"/>
              <a:t> mitokondri </a:t>
            </a:r>
            <a:r>
              <a:rPr lang="tr-TR" dirty="0" err="1" smtClean="0"/>
              <a:t>membranını</a:t>
            </a:r>
            <a:r>
              <a:rPr lang="tr-TR" dirty="0" smtClean="0"/>
              <a:t> özel taşıyıcılar ile geçebilir.</a:t>
            </a:r>
          </a:p>
          <a:p>
            <a:endParaRPr lang="tr-TR" dirty="0" smtClean="0"/>
          </a:p>
          <a:p>
            <a:r>
              <a:rPr lang="tr-TR" dirty="0" err="1" smtClean="0"/>
              <a:t>Karbamoil</a:t>
            </a:r>
            <a:r>
              <a:rPr lang="tr-TR" dirty="0" smtClean="0"/>
              <a:t> fosfat </a:t>
            </a:r>
            <a:r>
              <a:rPr lang="tr-TR" dirty="0" err="1" smtClean="0"/>
              <a:t>sentetaz</a:t>
            </a:r>
            <a:r>
              <a:rPr lang="tr-TR" dirty="0" smtClean="0"/>
              <a:t> I (CPS I) üre </a:t>
            </a:r>
            <a:r>
              <a:rPr lang="tr-TR" dirty="0" err="1" smtClean="0"/>
              <a:t>siklusunun</a:t>
            </a:r>
            <a:r>
              <a:rPr lang="tr-TR" dirty="0" smtClean="0"/>
              <a:t> hız kısıtlayıcı basamağıdır.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quot;reactions and intermediates of urea&quot;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469" y="0"/>
            <a:ext cx="6977531" cy="6871429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-66771" y="1196752"/>
            <a:ext cx="1974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ÖNEMLİ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Proteinlerin Yıkımı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Vücuttaki her proteinin bir ömrü vardır.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Proteinler </a:t>
            </a:r>
            <a:r>
              <a:rPr lang="tr-TR" dirty="0" err="1" smtClean="0"/>
              <a:t>endopeptidazlar</a:t>
            </a:r>
            <a:r>
              <a:rPr lang="tr-TR" dirty="0" smtClean="0"/>
              <a:t>, </a:t>
            </a:r>
            <a:r>
              <a:rPr lang="tr-TR" dirty="0" err="1" smtClean="0"/>
              <a:t>aminopeptidazlar</a:t>
            </a:r>
            <a:r>
              <a:rPr lang="tr-TR" dirty="0" smtClean="0"/>
              <a:t> ve </a:t>
            </a:r>
            <a:r>
              <a:rPr lang="tr-TR" dirty="0" err="1" smtClean="0"/>
              <a:t>karboksipeptidazlar</a:t>
            </a:r>
            <a:r>
              <a:rPr lang="tr-TR" dirty="0" smtClean="0"/>
              <a:t> tarafından yıkılır.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1 </a:t>
            </a:r>
            <a:r>
              <a:rPr lang="tr-TR" dirty="0" err="1" smtClean="0"/>
              <a:t>mol</a:t>
            </a:r>
            <a:r>
              <a:rPr lang="tr-TR" dirty="0" smtClean="0"/>
              <a:t> ürenin sentezi için;</a:t>
            </a:r>
          </a:p>
          <a:p>
            <a:pPr lvl="1"/>
            <a:r>
              <a:rPr lang="tr-TR" dirty="0" smtClean="0"/>
              <a:t>3 </a:t>
            </a:r>
            <a:r>
              <a:rPr lang="tr-TR" dirty="0" err="1" smtClean="0"/>
              <a:t>mol</a:t>
            </a:r>
            <a:r>
              <a:rPr lang="tr-TR" dirty="0" smtClean="0"/>
              <a:t> ATP</a:t>
            </a:r>
          </a:p>
          <a:p>
            <a:pPr lvl="1"/>
            <a:r>
              <a:rPr lang="tr-TR" dirty="0" smtClean="0"/>
              <a:t>1 </a:t>
            </a:r>
            <a:r>
              <a:rPr lang="tr-TR" dirty="0" err="1" smtClean="0"/>
              <a:t>mol</a:t>
            </a:r>
            <a:r>
              <a:rPr lang="tr-TR" dirty="0" smtClean="0"/>
              <a:t> amonyum iyonu</a:t>
            </a:r>
          </a:p>
          <a:p>
            <a:pPr lvl="1"/>
            <a:r>
              <a:rPr lang="tr-TR" dirty="0" smtClean="0"/>
              <a:t>1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err="1" smtClean="0"/>
              <a:t>aspartat</a:t>
            </a:r>
            <a:endParaRPr lang="tr-TR" dirty="0" smtClean="0"/>
          </a:p>
          <a:p>
            <a:pPr lvl="1"/>
            <a:r>
              <a:rPr lang="tr-TR" dirty="0" smtClean="0"/>
              <a:t>1 </a:t>
            </a:r>
            <a:r>
              <a:rPr lang="tr-TR" dirty="0" err="1" smtClean="0"/>
              <a:t>mol</a:t>
            </a:r>
            <a:r>
              <a:rPr lang="tr-TR" dirty="0" smtClean="0"/>
              <a:t> karbondioksit (bikarbonattan gelir)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tüketilir.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 smtClean="0"/>
              <a:t>Üre </a:t>
            </a:r>
            <a:r>
              <a:rPr lang="tr-TR" dirty="0" err="1" smtClean="0"/>
              <a:t>siklusu</a:t>
            </a:r>
            <a:r>
              <a:rPr lang="tr-TR" dirty="0" smtClean="0"/>
              <a:t> sırasında oluşan </a:t>
            </a:r>
            <a:r>
              <a:rPr lang="tr-TR" dirty="0" err="1" smtClean="0"/>
              <a:t>fumarat</a:t>
            </a:r>
            <a:r>
              <a:rPr lang="tr-TR" dirty="0" smtClean="0"/>
              <a:t>, </a:t>
            </a:r>
            <a:r>
              <a:rPr lang="tr-TR" dirty="0" err="1" smtClean="0"/>
              <a:t>malata</a:t>
            </a:r>
            <a:r>
              <a:rPr lang="tr-TR" dirty="0" smtClean="0"/>
              <a:t> çevrilir. Oluşan </a:t>
            </a:r>
            <a:r>
              <a:rPr lang="tr-TR" dirty="0" err="1" smtClean="0"/>
              <a:t>malat</a:t>
            </a:r>
            <a:r>
              <a:rPr lang="tr-TR" dirty="0" smtClean="0"/>
              <a:t>, mitokondriye girerek sitrik asit </a:t>
            </a:r>
            <a:r>
              <a:rPr lang="tr-TR" dirty="0" err="1" smtClean="0"/>
              <a:t>siklusuna</a:t>
            </a:r>
            <a:r>
              <a:rPr lang="tr-TR" dirty="0" smtClean="0"/>
              <a:t> katılabilir. </a:t>
            </a:r>
          </a:p>
          <a:p>
            <a:endParaRPr lang="tr-TR" dirty="0" smtClean="0"/>
          </a:p>
          <a:p>
            <a:r>
              <a:rPr lang="tr-TR" dirty="0" err="1" smtClean="0"/>
              <a:t>Malattan</a:t>
            </a:r>
            <a:r>
              <a:rPr lang="tr-TR" dirty="0" smtClean="0"/>
              <a:t> sentezlenen </a:t>
            </a:r>
            <a:r>
              <a:rPr lang="tr-TR" dirty="0" err="1" smtClean="0"/>
              <a:t>oksaloasetattan</a:t>
            </a:r>
            <a:r>
              <a:rPr lang="tr-TR" dirty="0" smtClean="0"/>
              <a:t>, tekrar </a:t>
            </a:r>
            <a:r>
              <a:rPr lang="tr-TR" dirty="0" err="1" smtClean="0"/>
              <a:t>aspartat</a:t>
            </a:r>
            <a:r>
              <a:rPr lang="tr-TR" dirty="0" smtClean="0"/>
              <a:t> sentezlenebilir (üre </a:t>
            </a:r>
            <a:r>
              <a:rPr lang="tr-TR" dirty="0" err="1" smtClean="0"/>
              <a:t>siklusu</a:t>
            </a:r>
            <a:r>
              <a:rPr lang="tr-TR" dirty="0" smtClean="0"/>
              <a:t> için).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Arjinaz</a:t>
            </a:r>
            <a:r>
              <a:rPr lang="tr-TR" dirty="0" smtClean="0"/>
              <a:t> sadece karaciğerde bulunur. Bu nedenle, üre </a:t>
            </a:r>
            <a:r>
              <a:rPr lang="tr-TR" dirty="0" err="1" smtClean="0"/>
              <a:t>siklusu</a:t>
            </a:r>
            <a:r>
              <a:rPr lang="tr-TR" dirty="0" smtClean="0"/>
              <a:t> sadece karaciğerde gerçekleşir.</a:t>
            </a:r>
          </a:p>
          <a:p>
            <a:endParaRPr lang="tr-TR" dirty="0" smtClean="0"/>
          </a:p>
          <a:p>
            <a:r>
              <a:rPr lang="tr-TR" dirty="0" err="1" smtClean="0"/>
              <a:t>Arjininin</a:t>
            </a:r>
            <a:r>
              <a:rPr lang="tr-TR" dirty="0" smtClean="0"/>
              <a:t> parçalanmasıyla oluşan üre, kana geçer ve böbreklerden süzülerek idrar yoluyla atılır.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Kısa yarı ömürlü regülatör proteinlerin veya anormal yapılı veya yanlış katlanmış proteinlerin yıkımı; </a:t>
            </a:r>
            <a:r>
              <a:rPr lang="tr-TR" dirty="0" err="1" smtClean="0"/>
              <a:t>sitozolde</a:t>
            </a:r>
            <a:r>
              <a:rPr lang="tr-TR" dirty="0" smtClean="0"/>
              <a:t> gerçekleşir ve ATP ve </a:t>
            </a:r>
            <a:r>
              <a:rPr lang="tr-TR" dirty="0" err="1" smtClean="0"/>
              <a:t>ubikuitin</a:t>
            </a:r>
            <a:r>
              <a:rPr lang="tr-TR" dirty="0" smtClean="0"/>
              <a:t> gerektirir.</a:t>
            </a:r>
          </a:p>
          <a:p>
            <a:endParaRPr lang="tr-TR" dirty="0" smtClean="0"/>
          </a:p>
          <a:p>
            <a:r>
              <a:rPr lang="tr-TR" dirty="0" smtClean="0"/>
              <a:t>Uzun yarı ömürlü </a:t>
            </a:r>
            <a:r>
              <a:rPr lang="tr-TR" dirty="0" err="1" smtClean="0"/>
              <a:t>intrasellüler</a:t>
            </a:r>
            <a:r>
              <a:rPr lang="tr-TR" dirty="0" smtClean="0"/>
              <a:t> proteinler veya </a:t>
            </a:r>
            <a:r>
              <a:rPr lang="tr-TR" dirty="0" err="1" smtClean="0"/>
              <a:t>membran</a:t>
            </a:r>
            <a:r>
              <a:rPr lang="tr-TR" dirty="0" smtClean="0"/>
              <a:t> ilişkili veya </a:t>
            </a:r>
            <a:r>
              <a:rPr lang="tr-TR" dirty="0" err="1" smtClean="0"/>
              <a:t>ekstrasellüler</a:t>
            </a:r>
            <a:r>
              <a:rPr lang="tr-TR" dirty="0" smtClean="0"/>
              <a:t> proteinler ise </a:t>
            </a:r>
            <a:r>
              <a:rPr lang="tr-TR" dirty="0" err="1" smtClean="0"/>
              <a:t>lizozomlarda</a:t>
            </a:r>
            <a:r>
              <a:rPr lang="tr-TR" dirty="0" smtClean="0"/>
              <a:t> ATP-bağımsız şekilde yıkılır. Kan </a:t>
            </a:r>
            <a:r>
              <a:rPr lang="tr-TR" dirty="0" err="1" smtClean="0"/>
              <a:t>glikoproteinlerinin</a:t>
            </a:r>
            <a:r>
              <a:rPr lang="tr-TR" dirty="0" smtClean="0"/>
              <a:t> yıkımı </a:t>
            </a:r>
            <a:r>
              <a:rPr lang="tr-TR" dirty="0" err="1" smtClean="0"/>
              <a:t>sialik</a:t>
            </a:r>
            <a:r>
              <a:rPr lang="tr-TR" dirty="0" smtClean="0"/>
              <a:t> asit parçalarını kaybetmeleri ve karaciğer hücreleri tarafından alınarak </a:t>
            </a:r>
            <a:r>
              <a:rPr lang="tr-TR" dirty="0" err="1" smtClean="0"/>
              <a:t>lizozomlarda</a:t>
            </a:r>
            <a:r>
              <a:rPr lang="tr-TR" dirty="0" smtClean="0"/>
              <a:t> parçalanmaları şeklinde olur.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Ubikuitin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/>
              <a:t>ubiquity</a:t>
            </a:r>
            <a:r>
              <a:rPr lang="tr-TR" dirty="0" smtClean="0"/>
              <a:t>: aynı anda her yerde bulunma</a:t>
            </a:r>
          </a:p>
          <a:p>
            <a:endParaRPr lang="tr-TR" dirty="0" smtClean="0"/>
          </a:p>
          <a:p>
            <a:r>
              <a:rPr lang="tr-TR" dirty="0" err="1" smtClean="0"/>
              <a:t>Ubikuitin</a:t>
            </a:r>
            <a:r>
              <a:rPr lang="tr-TR" dirty="0" smtClean="0"/>
              <a:t>; tüm </a:t>
            </a:r>
            <a:r>
              <a:rPr lang="tr-TR" dirty="0" err="1" smtClean="0"/>
              <a:t>ökaryotik</a:t>
            </a:r>
            <a:r>
              <a:rPr lang="tr-TR" dirty="0" smtClean="0"/>
              <a:t> hücrelerde mevcut olduğundan bu ismi almıştır. 76 </a:t>
            </a:r>
            <a:r>
              <a:rPr lang="tr-TR" dirty="0" err="1" smtClean="0"/>
              <a:t>aa</a:t>
            </a:r>
            <a:r>
              <a:rPr lang="tr-TR" dirty="0" smtClean="0"/>
              <a:t> içeren küçük bir </a:t>
            </a:r>
            <a:r>
              <a:rPr lang="tr-TR" dirty="0" err="1" smtClean="0"/>
              <a:t>polipeptittir</a:t>
            </a:r>
            <a:r>
              <a:rPr lang="tr-TR" dirty="0" smtClean="0"/>
              <a:t>. </a:t>
            </a:r>
            <a:r>
              <a:rPr lang="tr-TR" dirty="0" err="1" smtClean="0"/>
              <a:t>Ubikuitin</a:t>
            </a:r>
            <a:r>
              <a:rPr lang="tr-TR" dirty="0" smtClean="0"/>
              <a:t>; yıkılmaları için birçok </a:t>
            </a:r>
            <a:r>
              <a:rPr lang="tr-TR" dirty="0" err="1" smtClean="0"/>
              <a:t>intrasellüler</a:t>
            </a:r>
            <a:r>
              <a:rPr lang="tr-TR" dirty="0" smtClean="0"/>
              <a:t> proteini işaretler.</a:t>
            </a:r>
          </a:p>
          <a:p>
            <a:endParaRPr lang="tr-TR" dirty="0" smtClean="0"/>
          </a:p>
          <a:p>
            <a:r>
              <a:rPr lang="tr-TR" dirty="0" smtClean="0"/>
              <a:t>Hedef proteinlerin </a:t>
            </a:r>
            <a:r>
              <a:rPr lang="tr-TR" dirty="0" err="1" smtClean="0"/>
              <a:t>lizil</a:t>
            </a:r>
            <a:r>
              <a:rPr lang="tr-TR" dirty="0" smtClean="0"/>
              <a:t> </a:t>
            </a:r>
            <a:r>
              <a:rPr lang="tr-TR" dirty="0" err="1" smtClean="0"/>
              <a:t>rezidülerinin</a:t>
            </a:r>
            <a:r>
              <a:rPr lang="tr-TR" dirty="0" smtClean="0"/>
              <a:t> yan zincirlerindeki amino gruplarına, </a:t>
            </a:r>
            <a:r>
              <a:rPr lang="tr-TR" dirty="0" err="1" smtClean="0"/>
              <a:t>karboksi</a:t>
            </a:r>
            <a:r>
              <a:rPr lang="tr-TR" dirty="0" smtClean="0"/>
              <a:t> terminali ile bağlanır (</a:t>
            </a:r>
            <a:r>
              <a:rPr lang="tr-TR" dirty="0" err="1" smtClean="0"/>
              <a:t>peptit</a:t>
            </a:r>
            <a:r>
              <a:rPr lang="tr-TR" dirty="0" smtClean="0"/>
              <a:t> bağı oluşturur).</a:t>
            </a:r>
          </a:p>
          <a:p>
            <a:endParaRPr lang="tr-TR" dirty="0" smtClean="0"/>
          </a:p>
          <a:p>
            <a:r>
              <a:rPr lang="tr-TR" dirty="0" err="1" smtClean="0"/>
              <a:t>Ubikuitin</a:t>
            </a:r>
            <a:r>
              <a:rPr lang="tr-TR" dirty="0" smtClean="0"/>
              <a:t> ile işaretlenmiş proteinlerin yıkımı, </a:t>
            </a:r>
            <a:r>
              <a:rPr lang="tr-TR" dirty="0" err="1" smtClean="0"/>
              <a:t>proteazomlarda</a:t>
            </a:r>
            <a:r>
              <a:rPr lang="tr-TR" dirty="0" smtClean="0"/>
              <a:t> gerçekleşir. </a:t>
            </a:r>
            <a:r>
              <a:rPr lang="tr-TR" dirty="0" err="1" smtClean="0"/>
              <a:t>Proteazomlar</a:t>
            </a:r>
            <a:r>
              <a:rPr lang="tr-TR" dirty="0" smtClean="0"/>
              <a:t>, birçok farklı proteinden oluşan bir komplekstir.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"/>
            <a:ext cx="851219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2004 chemistry nobel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Vücudumuzda proteinler sürekli olarak yıkılır ve yeniden yapılır (</a:t>
            </a:r>
            <a:r>
              <a:rPr lang="tr-TR" dirty="0" err="1" smtClean="0"/>
              <a:t>turnover</a:t>
            </a:r>
            <a:r>
              <a:rPr lang="tr-TR" dirty="0" smtClean="0"/>
              <a:t>). Her gün, vücudumuzdaki proteinlerin %1-2’si </a:t>
            </a:r>
            <a:r>
              <a:rPr lang="tr-TR" dirty="0" err="1" smtClean="0"/>
              <a:t>turnover’e</a:t>
            </a:r>
            <a:r>
              <a:rPr lang="tr-TR" dirty="0" smtClean="0"/>
              <a:t> uğrar.</a:t>
            </a:r>
          </a:p>
          <a:p>
            <a:endParaRPr lang="tr-TR" dirty="0" smtClean="0"/>
          </a:p>
          <a:p>
            <a:r>
              <a:rPr lang="tr-TR" dirty="0" smtClean="0"/>
              <a:t>Proteinlerin parçalanmasıyla salınan amino asitlerin yaklaşık %75’i yeniden kullanılırken; kalan miktarı hızla yıkılır. </a:t>
            </a:r>
          </a:p>
          <a:p>
            <a:endParaRPr lang="tr-TR" dirty="0" smtClean="0"/>
          </a:p>
          <a:p>
            <a:r>
              <a:rPr lang="tr-TR" dirty="0" smtClean="0"/>
              <a:t>Amino asitlerin karbon iskeletleri ara ürünlere dönüştürülürken, amino azotları üreye dönüştürülerek idrarla atılır.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Normal erişkinlerde, azot alımı ile azot atılımı denge halindedir.</a:t>
            </a:r>
          </a:p>
          <a:p>
            <a:endParaRPr lang="tr-TR" dirty="0" smtClean="0"/>
          </a:p>
          <a:p>
            <a:r>
              <a:rPr lang="tr-TR" dirty="0" smtClean="0"/>
              <a:t>Pozitif azot dengesi: Alımın, atılımı aşması durumu. Büyüme çağında ve gebelikte olur.</a:t>
            </a:r>
          </a:p>
          <a:p>
            <a:endParaRPr lang="tr-TR" dirty="0" smtClean="0"/>
          </a:p>
          <a:p>
            <a:r>
              <a:rPr lang="tr-TR" dirty="0" smtClean="0"/>
              <a:t>Negatif azot dengesi: Atılımın, alımdan fazla olması. Cerrahi sonrası, ilerlemiş kanserlerde, </a:t>
            </a:r>
            <a:r>
              <a:rPr lang="tr-TR" dirty="0" err="1" smtClean="0"/>
              <a:t>kwashiorkor</a:t>
            </a:r>
            <a:r>
              <a:rPr lang="tr-TR" dirty="0" smtClean="0"/>
              <a:t> ve </a:t>
            </a:r>
            <a:r>
              <a:rPr lang="tr-TR" dirty="0" err="1" smtClean="0"/>
              <a:t>marasmus</a:t>
            </a:r>
            <a:r>
              <a:rPr lang="tr-TR" dirty="0" smtClean="0"/>
              <a:t> gibi beslenme bozukluklarında görülür.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Amonyak (NH</a:t>
            </a:r>
            <a:r>
              <a:rPr lang="tr-TR" baseline="-25000" dirty="0" smtClean="0"/>
              <a:t>3</a:t>
            </a:r>
            <a:r>
              <a:rPr lang="tr-TR" dirty="0" smtClean="0"/>
              <a:t>), amino asitlerin amino nitrojeninden kaynaklanan yüksek oranda </a:t>
            </a:r>
            <a:r>
              <a:rPr lang="tr-TR" dirty="0" err="1" smtClean="0"/>
              <a:t>toksik</a:t>
            </a:r>
            <a:r>
              <a:rPr lang="tr-TR" dirty="0" smtClean="0"/>
              <a:t> bir moleküldür.</a:t>
            </a:r>
          </a:p>
          <a:p>
            <a:endParaRPr lang="tr-TR" dirty="0" smtClean="0"/>
          </a:p>
          <a:p>
            <a:r>
              <a:rPr lang="tr-TR" dirty="0" smtClean="0"/>
              <a:t>Dokular, amonyağı </a:t>
            </a:r>
            <a:r>
              <a:rPr lang="tr-TR" dirty="0" err="1" smtClean="0"/>
              <a:t>glutaminin</a:t>
            </a:r>
            <a:r>
              <a:rPr lang="tr-TR" dirty="0" smtClean="0"/>
              <a:t> yapısına katarak </a:t>
            </a:r>
            <a:r>
              <a:rPr lang="tr-TR" dirty="0" err="1" smtClean="0"/>
              <a:t>toksik</a:t>
            </a:r>
            <a:r>
              <a:rPr lang="tr-TR" dirty="0" smtClean="0"/>
              <a:t> etkiyi bertaraf eder.</a:t>
            </a:r>
          </a:p>
          <a:p>
            <a:endParaRPr lang="tr-TR" dirty="0" smtClean="0"/>
          </a:p>
          <a:p>
            <a:r>
              <a:rPr lang="tr-TR" dirty="0" smtClean="0"/>
              <a:t>Karaciğer ise </a:t>
            </a:r>
            <a:r>
              <a:rPr lang="tr-TR" dirty="0" err="1" smtClean="0"/>
              <a:t>glutamini</a:t>
            </a:r>
            <a:r>
              <a:rPr lang="tr-TR" dirty="0" smtClean="0"/>
              <a:t> </a:t>
            </a:r>
            <a:r>
              <a:rPr lang="tr-TR" dirty="0" err="1" smtClean="0"/>
              <a:t>deamine</a:t>
            </a:r>
            <a:r>
              <a:rPr lang="tr-TR" dirty="0" smtClean="0"/>
              <a:t> ederek, ortaya çıkan </a:t>
            </a:r>
            <a:r>
              <a:rPr lang="tr-TR" dirty="0" err="1" smtClean="0"/>
              <a:t>toksik</a:t>
            </a:r>
            <a:r>
              <a:rPr lang="tr-TR" dirty="0" smtClean="0"/>
              <a:t> etkili amonyağı,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toksik</a:t>
            </a:r>
            <a:r>
              <a:rPr lang="tr-TR" dirty="0" smtClean="0"/>
              <a:t> olan üreye çevirir.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621</Words>
  <Application>Microsoft Office PowerPoint</Application>
  <PresentationFormat>Ekran Gösterisi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Protein Metabolizması 2  -Üre Siklusu-</vt:lpstr>
      <vt:lpstr>Proteinlerin Yıkımı</vt:lpstr>
      <vt:lpstr>Slayt 3</vt:lpstr>
      <vt:lpstr>Ubikuitin</vt:lpstr>
      <vt:lpstr>Slayt 5</vt:lpstr>
      <vt:lpstr>Slayt 6</vt:lpstr>
      <vt:lpstr>Slayt 7</vt:lpstr>
      <vt:lpstr>Slayt 8</vt:lpstr>
      <vt:lpstr>Slayt 9</vt:lpstr>
      <vt:lpstr>ÜRE SENTEZİ  ÖNEMLİ</vt:lpstr>
      <vt:lpstr>Slayt 11</vt:lpstr>
      <vt:lpstr>Transaminazlar ÖNEMLİ</vt:lpstr>
      <vt:lpstr>Slayt 13</vt:lpstr>
      <vt:lpstr>Slayt 14</vt:lpstr>
      <vt:lpstr>Slayt 15</vt:lpstr>
      <vt:lpstr>Slayt 16</vt:lpstr>
      <vt:lpstr>Slayt 17</vt:lpstr>
      <vt:lpstr>Üre Siklusu  ÖNEMLİ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Metabolizması</dc:title>
  <dc:creator>User</dc:creator>
  <cp:lastModifiedBy>User</cp:lastModifiedBy>
  <cp:revision>68</cp:revision>
  <dcterms:created xsi:type="dcterms:W3CDTF">2017-12-17T13:43:23Z</dcterms:created>
  <dcterms:modified xsi:type="dcterms:W3CDTF">2018-06-25T02:50:12Z</dcterms:modified>
</cp:coreProperties>
</file>