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5" r:id="rId7"/>
    <p:sldId id="296" r:id="rId8"/>
    <p:sldId id="297" r:id="rId9"/>
    <p:sldId id="299" r:id="rId10"/>
    <p:sldId id="308" r:id="rId11"/>
    <p:sldId id="309" r:id="rId12"/>
    <p:sldId id="311" r:id="rId13"/>
    <p:sldId id="310" r:id="rId14"/>
    <p:sldId id="298" r:id="rId15"/>
    <p:sldId id="306" r:id="rId16"/>
    <p:sldId id="304" r:id="rId17"/>
    <p:sldId id="305" r:id="rId18"/>
    <p:sldId id="300" r:id="rId19"/>
    <p:sldId id="301" r:id="rId20"/>
    <p:sldId id="30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25.6.2018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Protein Metabolizması 3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-Amino Asitlerin Karbon İskeletlerinin Katabolizması-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8476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quot;interconversion of serine&quot;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7087" t="27300" r="7864" b="25451"/>
          <a:stretch>
            <a:fillRect/>
          </a:stretch>
        </p:blipFill>
        <p:spPr bwMode="auto">
          <a:xfrm>
            <a:off x="0" y="16288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Alfa-</a:t>
            </a:r>
            <a:r>
              <a:rPr lang="tr-TR" dirty="0" err="1" smtClean="0"/>
              <a:t>ketoglutarat</a:t>
            </a:r>
            <a:r>
              <a:rPr lang="tr-TR" dirty="0" smtClean="0"/>
              <a:t> oluşturan amino asitler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Glutamat</a:t>
            </a:r>
            <a:r>
              <a:rPr lang="tr-TR" dirty="0" smtClean="0"/>
              <a:t>; </a:t>
            </a:r>
            <a:r>
              <a:rPr lang="tr-TR" dirty="0" err="1" smtClean="0"/>
              <a:t>transaminasyon</a:t>
            </a:r>
            <a:r>
              <a:rPr lang="tr-TR" dirty="0" smtClean="0"/>
              <a:t> veya 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deaminasyon</a:t>
            </a:r>
            <a:r>
              <a:rPr lang="tr-TR" dirty="0" smtClean="0"/>
              <a:t> yoluyla alfa-</a:t>
            </a:r>
            <a:r>
              <a:rPr lang="tr-TR" dirty="0" err="1" smtClean="0"/>
              <a:t>keto</a:t>
            </a:r>
            <a:r>
              <a:rPr lang="tr-TR" dirty="0" smtClean="0"/>
              <a:t> </a:t>
            </a:r>
            <a:r>
              <a:rPr lang="tr-TR" dirty="0" err="1" smtClean="0"/>
              <a:t>glutarata</a:t>
            </a:r>
            <a:r>
              <a:rPr lang="tr-TR" dirty="0" smtClean="0"/>
              <a:t> dönüştürülür.</a:t>
            </a:r>
          </a:p>
          <a:p>
            <a:endParaRPr lang="tr-TR" dirty="0" smtClean="0"/>
          </a:p>
          <a:p>
            <a:r>
              <a:rPr lang="tr-TR" dirty="0" err="1" smtClean="0"/>
              <a:t>Glutamin</a:t>
            </a:r>
            <a:r>
              <a:rPr lang="tr-TR" dirty="0" smtClean="0"/>
              <a:t>, </a:t>
            </a:r>
            <a:r>
              <a:rPr lang="tr-TR" dirty="0" err="1" smtClean="0"/>
              <a:t>glutaminazla</a:t>
            </a:r>
            <a:r>
              <a:rPr lang="tr-TR" dirty="0" smtClean="0"/>
              <a:t> </a:t>
            </a:r>
            <a:r>
              <a:rPr lang="tr-TR" dirty="0" err="1" smtClean="0"/>
              <a:t>glutamata</a:t>
            </a:r>
            <a:r>
              <a:rPr lang="tr-TR" dirty="0" smtClean="0"/>
              <a:t> hidroliz edilir.</a:t>
            </a:r>
          </a:p>
          <a:p>
            <a:endParaRPr lang="tr-TR" dirty="0" smtClean="0"/>
          </a:p>
          <a:p>
            <a:r>
              <a:rPr lang="tr-TR" dirty="0" err="1" smtClean="0"/>
              <a:t>Prolin</a:t>
            </a:r>
            <a:r>
              <a:rPr lang="tr-TR" dirty="0" smtClean="0"/>
              <a:t>, </a:t>
            </a:r>
            <a:r>
              <a:rPr lang="tr-TR" dirty="0" err="1" smtClean="0"/>
              <a:t>arjinin</a:t>
            </a:r>
            <a:r>
              <a:rPr lang="tr-TR" dirty="0" smtClean="0"/>
              <a:t> ve </a:t>
            </a:r>
            <a:r>
              <a:rPr lang="tr-TR" dirty="0" err="1" smtClean="0"/>
              <a:t>histidin</a:t>
            </a:r>
            <a:r>
              <a:rPr lang="tr-TR" dirty="0" smtClean="0"/>
              <a:t> de </a:t>
            </a:r>
            <a:r>
              <a:rPr lang="tr-TR" dirty="0" err="1" smtClean="0"/>
              <a:t>glutamat</a:t>
            </a:r>
            <a:r>
              <a:rPr lang="tr-TR" dirty="0" smtClean="0"/>
              <a:t> üzerinden </a:t>
            </a:r>
            <a:r>
              <a:rPr lang="tr-TR" dirty="0" err="1" smtClean="0"/>
              <a:t>katabolize</a:t>
            </a:r>
            <a:r>
              <a:rPr lang="tr-TR" dirty="0" smtClean="0"/>
              <a:t> edilebilir.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3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quot;catabolism of proline&quot; red bar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641" y="-1"/>
            <a:ext cx="3348359" cy="4869161"/>
          </a:xfrm>
          <a:prstGeom prst="rect">
            <a:avLst/>
          </a:prstGeom>
          <a:noFill/>
        </p:spPr>
      </p:pic>
      <p:pic>
        <p:nvPicPr>
          <p:cNvPr id="6" name="Picture 2" descr="&quot;catabolism of proline&quot; red bar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quot;catabolism of l-histidine&quot; red bar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05983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Fumarat</a:t>
            </a:r>
            <a:r>
              <a:rPr lang="tr-TR" dirty="0" smtClean="0"/>
              <a:t> oluşturan amino asitler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Fenilalanin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hidroksilasyonu</a:t>
            </a:r>
            <a:r>
              <a:rPr lang="tr-TR" dirty="0" smtClean="0"/>
              <a:t> sonucu </a:t>
            </a:r>
            <a:r>
              <a:rPr lang="tr-TR" dirty="0" err="1" smtClean="0"/>
              <a:t>tirozin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r>
              <a:rPr lang="tr-TR" b="1" dirty="0" err="1" smtClean="0"/>
              <a:t>Tirozin</a:t>
            </a:r>
            <a:r>
              <a:rPr lang="tr-TR" dirty="0" err="1" smtClean="0"/>
              <a:t>in</a:t>
            </a:r>
            <a:r>
              <a:rPr lang="tr-TR" dirty="0" smtClean="0"/>
              <a:t> katabolizması sonucu </a:t>
            </a:r>
            <a:r>
              <a:rPr lang="tr-TR" dirty="0" err="1" smtClean="0"/>
              <a:t>fumarat</a:t>
            </a:r>
            <a:r>
              <a:rPr lang="tr-TR" dirty="0" smtClean="0"/>
              <a:t> ve </a:t>
            </a:r>
            <a:r>
              <a:rPr lang="tr-TR" dirty="0" err="1" smtClean="0"/>
              <a:t>asetoasetat</a:t>
            </a:r>
            <a:r>
              <a:rPr lang="tr-TR" dirty="0" smtClean="0"/>
              <a:t> açığa çıkar. Bu nedenle bu iki amino asit hem </a:t>
            </a:r>
            <a:r>
              <a:rPr lang="tr-TR" dirty="0" err="1" smtClean="0"/>
              <a:t>glukojenik</a:t>
            </a:r>
            <a:r>
              <a:rPr lang="tr-TR" dirty="0" smtClean="0"/>
              <a:t> hem de </a:t>
            </a:r>
            <a:r>
              <a:rPr lang="tr-TR" dirty="0" err="1" smtClean="0"/>
              <a:t>ketojeniktir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Süksinil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 oluşturan amino asitler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Metiyonin</a:t>
            </a:r>
            <a:r>
              <a:rPr lang="tr-TR" dirty="0" smtClean="0"/>
              <a:t>, valin, </a:t>
            </a:r>
            <a:r>
              <a:rPr lang="tr-TR" dirty="0" err="1" smtClean="0"/>
              <a:t>izolösin</a:t>
            </a:r>
            <a:r>
              <a:rPr lang="tr-TR" dirty="0" smtClean="0"/>
              <a:t> ve </a:t>
            </a:r>
            <a:r>
              <a:rPr lang="tr-TR" dirty="0" err="1" smtClean="0"/>
              <a:t>treonin</a:t>
            </a:r>
            <a:r>
              <a:rPr lang="tr-TR" dirty="0" smtClean="0"/>
              <a:t> metabolizması sonucu </a:t>
            </a:r>
            <a:r>
              <a:rPr lang="tr-TR" dirty="0" err="1" smtClean="0"/>
              <a:t>süksinil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r>
              <a:rPr lang="tr-TR" dirty="0" err="1" smtClean="0"/>
              <a:t>İzolösin</a:t>
            </a:r>
            <a:r>
              <a:rPr lang="tr-TR" dirty="0" smtClean="0"/>
              <a:t> metabolizması sonucu aynı zamanda 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 da oluşur. Bu nedenle </a:t>
            </a:r>
            <a:r>
              <a:rPr lang="tr-TR" dirty="0" err="1" smtClean="0"/>
              <a:t>izolösin</a:t>
            </a:r>
            <a:r>
              <a:rPr lang="tr-TR" dirty="0" smtClean="0"/>
              <a:t> hem </a:t>
            </a:r>
            <a:r>
              <a:rPr lang="tr-TR" dirty="0" err="1" smtClean="0"/>
              <a:t>glukojenik</a:t>
            </a:r>
            <a:r>
              <a:rPr lang="tr-TR" dirty="0" smtClean="0"/>
              <a:t> hem de </a:t>
            </a:r>
            <a:r>
              <a:rPr lang="tr-TR" dirty="0" err="1" smtClean="0"/>
              <a:t>ketojeniktir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endParaRPr lang="tr-TR" dirty="0" smtClean="0"/>
          </a:p>
          <a:p>
            <a:r>
              <a:rPr lang="tr-TR" dirty="0" smtClean="0"/>
              <a:t>Amino </a:t>
            </a:r>
            <a:r>
              <a:rPr lang="tr-TR" dirty="0" smtClean="0"/>
              <a:t>asitlerin karbon iskeletlerinin yıkılması sonucu şu 7 ara ürün ortaya çıkabilir</a:t>
            </a:r>
            <a:r>
              <a:rPr lang="tr-TR" dirty="0" smtClean="0"/>
              <a:t>: </a:t>
            </a:r>
            <a:endParaRPr lang="tr-TR" dirty="0" smtClean="0"/>
          </a:p>
          <a:p>
            <a:pPr lvl="1"/>
            <a:r>
              <a:rPr lang="tr-TR" dirty="0" err="1" smtClean="0"/>
              <a:t>Oksaloasetat</a:t>
            </a:r>
            <a:endParaRPr lang="tr-TR" dirty="0" smtClean="0"/>
          </a:p>
          <a:p>
            <a:pPr lvl="1"/>
            <a:r>
              <a:rPr lang="tr-TR" dirty="0" err="1" smtClean="0"/>
              <a:t>Pirüvat</a:t>
            </a:r>
            <a:endParaRPr lang="tr-TR" dirty="0" smtClean="0"/>
          </a:p>
          <a:p>
            <a:pPr lvl="1"/>
            <a:r>
              <a:rPr lang="tr-TR" dirty="0" smtClean="0"/>
              <a:t>Alfa-</a:t>
            </a:r>
            <a:r>
              <a:rPr lang="tr-TR" dirty="0" err="1" smtClean="0"/>
              <a:t>keto</a:t>
            </a:r>
            <a:r>
              <a:rPr lang="tr-TR" dirty="0" smtClean="0"/>
              <a:t> </a:t>
            </a:r>
            <a:r>
              <a:rPr lang="tr-TR" dirty="0" err="1" smtClean="0"/>
              <a:t>glutarat</a:t>
            </a:r>
            <a:endParaRPr lang="tr-TR" dirty="0" smtClean="0"/>
          </a:p>
          <a:p>
            <a:pPr lvl="1"/>
            <a:r>
              <a:rPr lang="tr-TR" dirty="0" err="1" smtClean="0"/>
              <a:t>Fumarat</a:t>
            </a:r>
            <a:endParaRPr lang="tr-TR" dirty="0" smtClean="0"/>
          </a:p>
          <a:p>
            <a:pPr lvl="1"/>
            <a:r>
              <a:rPr lang="tr-TR" dirty="0" err="1" smtClean="0"/>
              <a:t>Süksinil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endParaRPr lang="tr-TR" dirty="0" smtClean="0"/>
          </a:p>
          <a:p>
            <a:pPr lvl="1"/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endParaRPr lang="tr-TR" dirty="0" smtClean="0"/>
          </a:p>
          <a:p>
            <a:pPr lvl="1"/>
            <a:r>
              <a:rPr lang="tr-TR" dirty="0" err="1" smtClean="0"/>
              <a:t>Asetoasetat</a:t>
            </a:r>
            <a:endParaRPr lang="tr-TR" dirty="0" smtClean="0"/>
          </a:p>
          <a:p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/>
              <a:t>Bu 7 ara üründen, </a:t>
            </a:r>
            <a:r>
              <a:rPr lang="tr-TR" dirty="0" err="1" smtClean="0"/>
              <a:t>pirüvatı</a:t>
            </a:r>
            <a:r>
              <a:rPr lang="tr-TR" dirty="0" smtClean="0"/>
              <a:t> ve TCA </a:t>
            </a:r>
            <a:r>
              <a:rPr lang="tr-TR" dirty="0" err="1" smtClean="0"/>
              <a:t>siklusunun</a:t>
            </a:r>
            <a:r>
              <a:rPr lang="tr-TR" dirty="0" smtClean="0"/>
              <a:t> ara ürünlerini (alfa-</a:t>
            </a:r>
            <a:r>
              <a:rPr lang="tr-TR" dirty="0" err="1" smtClean="0"/>
              <a:t>keto</a:t>
            </a:r>
            <a:r>
              <a:rPr lang="tr-TR" dirty="0" smtClean="0"/>
              <a:t> </a:t>
            </a:r>
            <a:r>
              <a:rPr lang="tr-TR" dirty="0" err="1" smtClean="0"/>
              <a:t>glutarat</a:t>
            </a:r>
            <a:r>
              <a:rPr lang="tr-TR" dirty="0" smtClean="0"/>
              <a:t>, </a:t>
            </a:r>
            <a:r>
              <a:rPr lang="tr-TR" dirty="0" err="1" smtClean="0"/>
              <a:t>süksinil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, </a:t>
            </a:r>
            <a:r>
              <a:rPr lang="tr-TR" dirty="0" err="1" smtClean="0"/>
              <a:t>fumarat</a:t>
            </a:r>
            <a:r>
              <a:rPr lang="tr-TR" dirty="0" smtClean="0"/>
              <a:t> ve </a:t>
            </a:r>
            <a:r>
              <a:rPr lang="tr-TR" dirty="0" err="1" smtClean="0"/>
              <a:t>oksaloasetat</a:t>
            </a:r>
            <a:r>
              <a:rPr lang="tr-TR" dirty="0" smtClean="0"/>
              <a:t>) oluşturabilen amino asitler </a:t>
            </a:r>
            <a:r>
              <a:rPr lang="tr-TR" dirty="0" err="1" smtClean="0"/>
              <a:t>glukojenik</a:t>
            </a:r>
            <a:r>
              <a:rPr lang="tr-TR" dirty="0" smtClean="0"/>
              <a:t> olarak adlandırılır ve </a:t>
            </a:r>
            <a:r>
              <a:rPr lang="tr-TR" dirty="0" err="1" smtClean="0"/>
              <a:t>glukoneogenez</a:t>
            </a:r>
            <a:r>
              <a:rPr lang="tr-TR" dirty="0" smtClean="0"/>
              <a:t> yoluyla </a:t>
            </a:r>
            <a:r>
              <a:rPr lang="tr-TR" dirty="0" err="1" smtClean="0"/>
              <a:t>glukoza</a:t>
            </a:r>
            <a:r>
              <a:rPr lang="tr-TR" dirty="0" smtClean="0"/>
              <a:t> dönüştürülebilir.</a:t>
            </a:r>
          </a:p>
          <a:p>
            <a:endParaRPr lang="tr-TR" dirty="0" smtClean="0"/>
          </a:p>
          <a:p>
            <a:r>
              <a:rPr lang="tr-TR" dirty="0" err="1" smtClean="0"/>
              <a:t>Asetoasetat</a:t>
            </a:r>
            <a:r>
              <a:rPr lang="tr-TR" dirty="0" smtClean="0"/>
              <a:t> ve 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CoA’ya</a:t>
            </a:r>
            <a:r>
              <a:rPr lang="tr-TR" dirty="0" smtClean="0"/>
              <a:t> kadar yıkılan amino asitler ise </a:t>
            </a:r>
            <a:r>
              <a:rPr lang="tr-TR" dirty="0" err="1" smtClean="0"/>
              <a:t>ketojenik</a:t>
            </a:r>
            <a:r>
              <a:rPr lang="tr-TR" dirty="0" smtClean="0"/>
              <a:t> olarak adlandırılır.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Dallı zincirli amino asitlerin katabolizması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31423" y="-498566"/>
            <a:ext cx="3816425" cy="90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163050" cy="61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7193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Saf </a:t>
                      </a:r>
                      <a:r>
                        <a:rPr lang="tr-TR" sz="2000" dirty="0" err="1" smtClean="0"/>
                        <a:t>Glukojenik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Glukojenik</a:t>
                      </a:r>
                      <a:r>
                        <a:rPr lang="tr-TR" sz="2000" dirty="0" smtClean="0"/>
                        <a:t> ve </a:t>
                      </a:r>
                      <a:r>
                        <a:rPr lang="tr-TR" sz="2000" dirty="0" err="1" smtClean="0"/>
                        <a:t>Ketojenik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Saf </a:t>
                      </a:r>
                      <a:r>
                        <a:rPr lang="tr-TR" sz="2000" dirty="0" err="1" smtClean="0"/>
                        <a:t>Ketojenik</a:t>
                      </a:r>
                      <a:endParaRPr lang="tr-TR" sz="2000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Glisin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Gly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İzolösin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Ile</a:t>
                      </a:r>
                      <a:r>
                        <a:rPr lang="tr-TR" b="1" dirty="0" smtClean="0"/>
                        <a:t>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 err="1" smtClean="0"/>
                        <a:t>Lösin</a:t>
                      </a:r>
                      <a:r>
                        <a:rPr lang="tr-TR" b="1" u="none" dirty="0" smtClean="0"/>
                        <a:t> (</a:t>
                      </a:r>
                      <a:r>
                        <a:rPr lang="tr-TR" b="1" u="none" dirty="0" err="1" smtClean="0"/>
                        <a:t>Leu</a:t>
                      </a:r>
                      <a:r>
                        <a:rPr lang="tr-TR" b="1" u="none" dirty="0" smtClean="0"/>
                        <a:t>)</a:t>
                      </a:r>
                      <a:endParaRPr lang="tr-TR" b="1" u="sng" dirty="0"/>
                    </a:p>
                  </a:txBody>
                  <a:tcPr/>
                </a:tc>
              </a:tr>
              <a:tr h="531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Alanin</a:t>
                      </a:r>
                      <a:r>
                        <a:rPr lang="tr-TR" b="1" dirty="0" smtClean="0"/>
                        <a:t> (Ala)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Fenilalanin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Phe</a:t>
                      </a:r>
                      <a:r>
                        <a:rPr lang="tr-TR" b="1" dirty="0" smtClean="0"/>
                        <a:t>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u="none" dirty="0" err="1" smtClean="0"/>
                        <a:t>Lizin</a:t>
                      </a:r>
                      <a:r>
                        <a:rPr lang="tr-TR" b="1" u="none" dirty="0" smtClean="0"/>
                        <a:t> (</a:t>
                      </a:r>
                      <a:r>
                        <a:rPr lang="tr-TR" b="1" u="none" dirty="0" err="1" smtClean="0"/>
                        <a:t>Lys</a:t>
                      </a:r>
                      <a:r>
                        <a:rPr lang="tr-TR" b="1" u="none" dirty="0" smtClean="0"/>
                        <a:t>)</a:t>
                      </a:r>
                      <a:endParaRPr lang="tr-TR" b="1" u="sng" dirty="0"/>
                    </a:p>
                  </a:txBody>
                  <a:tcPr/>
                </a:tc>
              </a:tr>
              <a:tr h="394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Valin (</a:t>
                      </a:r>
                      <a:r>
                        <a:rPr lang="tr-TR" b="1" dirty="0" err="1" smtClean="0"/>
                        <a:t>Val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Triptofan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Trp</a:t>
                      </a:r>
                      <a:r>
                        <a:rPr lang="tr-TR" b="1" dirty="0" smtClean="0"/>
                        <a:t>)</a:t>
                      </a:r>
                      <a:endParaRPr lang="tr-TR" b="1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</a:rPr>
                        <a:t>BU TABLO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</a:rPr>
                        <a:t>ÖNEMLİ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Metiyonin</a:t>
                      </a:r>
                      <a:r>
                        <a:rPr lang="tr-TR" b="1" dirty="0" smtClean="0"/>
                        <a:t> (Met)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Tirozin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Tyr</a:t>
                      </a:r>
                      <a:r>
                        <a:rPr lang="tr-TR" b="1" dirty="0" smtClean="0"/>
                        <a:t>)</a:t>
                      </a:r>
                      <a:endParaRPr lang="tr-T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Prolin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Pro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Serin (Ser)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Treonin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Thr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Sistein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Cys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94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Aspartat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Asp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Glutamat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Glu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Arjinin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Arg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424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Histidin</a:t>
                      </a:r>
                      <a:r>
                        <a:rPr lang="tr-TR" b="1" dirty="0" smtClean="0"/>
                        <a:t> (His)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94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Asparajin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Asn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471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Glutamin</a:t>
                      </a:r>
                      <a:r>
                        <a:rPr lang="tr-TR" b="1" dirty="0" smtClean="0"/>
                        <a:t> (</a:t>
                      </a:r>
                      <a:r>
                        <a:rPr lang="tr-TR" b="1" dirty="0" err="1" smtClean="0"/>
                        <a:t>Gln</a:t>
                      </a:r>
                      <a:r>
                        <a:rPr lang="tr-TR" b="1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b="1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Oksaloasetat</a:t>
            </a:r>
            <a:r>
              <a:rPr lang="tr-TR" dirty="0" smtClean="0"/>
              <a:t> oluşturan amino asitler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Asparajin</a:t>
            </a:r>
            <a:r>
              <a:rPr lang="tr-TR" dirty="0" smtClean="0"/>
              <a:t>, </a:t>
            </a:r>
            <a:r>
              <a:rPr lang="tr-TR" dirty="0" err="1" smtClean="0"/>
              <a:t>asparajinazla</a:t>
            </a:r>
            <a:r>
              <a:rPr lang="tr-TR" dirty="0" smtClean="0"/>
              <a:t> hidroliz edilerek </a:t>
            </a:r>
            <a:r>
              <a:rPr lang="tr-TR" dirty="0" err="1" smtClean="0"/>
              <a:t>aspartata</a:t>
            </a:r>
            <a:r>
              <a:rPr lang="tr-TR" dirty="0" smtClean="0"/>
              <a:t> dönüştürülür.</a:t>
            </a:r>
          </a:p>
          <a:p>
            <a:endParaRPr lang="tr-TR" dirty="0" smtClean="0"/>
          </a:p>
          <a:p>
            <a:r>
              <a:rPr lang="tr-TR" b="1" dirty="0" err="1" smtClean="0"/>
              <a:t>Aspartat</a:t>
            </a:r>
            <a:r>
              <a:rPr lang="tr-TR" dirty="0" err="1" smtClean="0"/>
              <a:t>ın</a:t>
            </a:r>
            <a:r>
              <a:rPr lang="tr-TR" dirty="0" smtClean="0"/>
              <a:t> </a:t>
            </a:r>
            <a:r>
              <a:rPr lang="tr-TR" dirty="0" err="1" smtClean="0"/>
              <a:t>transaminasyonu</a:t>
            </a:r>
            <a:r>
              <a:rPr lang="tr-TR" dirty="0" smtClean="0"/>
              <a:t> sonucu </a:t>
            </a:r>
            <a:r>
              <a:rPr lang="tr-TR" dirty="0" err="1" smtClean="0"/>
              <a:t>oksaloasetat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48757"/>
            <a:ext cx="8640960" cy="260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Klinik Bilgi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5626968" cy="5256584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Normal hücrelerde, protein sentezi için kullanılan </a:t>
            </a:r>
            <a:r>
              <a:rPr lang="tr-TR" dirty="0" err="1" smtClean="0"/>
              <a:t>asparajin</a:t>
            </a:r>
            <a:r>
              <a:rPr lang="tr-TR" dirty="0" smtClean="0"/>
              <a:t>, </a:t>
            </a:r>
            <a:r>
              <a:rPr lang="tr-TR" dirty="0" err="1" smtClean="0"/>
              <a:t>asparajin</a:t>
            </a:r>
            <a:r>
              <a:rPr lang="tr-TR" dirty="0" smtClean="0"/>
              <a:t> </a:t>
            </a:r>
            <a:r>
              <a:rPr lang="tr-TR" dirty="0" err="1" smtClean="0"/>
              <a:t>sentetaz</a:t>
            </a:r>
            <a:r>
              <a:rPr lang="tr-TR" dirty="0" smtClean="0"/>
              <a:t> enzimi ile </a:t>
            </a:r>
            <a:r>
              <a:rPr lang="tr-TR" dirty="0" err="1" smtClean="0"/>
              <a:t>aspartattan</a:t>
            </a:r>
            <a:r>
              <a:rPr lang="tr-TR" dirty="0" smtClean="0"/>
              <a:t> üretilir.</a:t>
            </a:r>
          </a:p>
          <a:p>
            <a:endParaRPr lang="tr-TR" dirty="0" smtClean="0"/>
          </a:p>
          <a:p>
            <a:r>
              <a:rPr lang="tr-TR" dirty="0" err="1" smtClean="0"/>
              <a:t>Lösemik</a:t>
            </a:r>
            <a:r>
              <a:rPr lang="tr-TR" dirty="0" smtClean="0"/>
              <a:t> hücrelerin </a:t>
            </a:r>
            <a:r>
              <a:rPr lang="tr-TR" dirty="0" err="1" smtClean="0"/>
              <a:t>asparajin</a:t>
            </a:r>
            <a:r>
              <a:rPr lang="tr-TR" dirty="0" smtClean="0"/>
              <a:t> </a:t>
            </a:r>
            <a:r>
              <a:rPr lang="tr-TR" dirty="0" err="1" smtClean="0"/>
              <a:t>sentetaz</a:t>
            </a:r>
            <a:r>
              <a:rPr lang="tr-TR" dirty="0" smtClean="0"/>
              <a:t> aktiviteleri, protein sentezi için gerekli </a:t>
            </a:r>
            <a:r>
              <a:rPr lang="tr-TR" dirty="0" err="1" smtClean="0"/>
              <a:t>asparajini</a:t>
            </a:r>
            <a:r>
              <a:rPr lang="tr-TR" dirty="0" smtClean="0"/>
              <a:t> </a:t>
            </a:r>
            <a:r>
              <a:rPr lang="tr-TR" dirty="0" err="1" smtClean="0"/>
              <a:t>aspartattan</a:t>
            </a:r>
            <a:r>
              <a:rPr lang="tr-TR" dirty="0" smtClean="0"/>
              <a:t> temin etmekte yetersiz kalır. Bu nedenle bu tip hücreler kandan doğrudan </a:t>
            </a:r>
            <a:r>
              <a:rPr lang="tr-TR" dirty="0" err="1" smtClean="0"/>
              <a:t>asparajin</a:t>
            </a:r>
            <a:r>
              <a:rPr lang="tr-TR" dirty="0" smtClean="0"/>
              <a:t> almak zorundadır.</a:t>
            </a:r>
          </a:p>
          <a:p>
            <a:endParaRPr lang="tr-TR" dirty="0" smtClean="0"/>
          </a:p>
          <a:p>
            <a:r>
              <a:rPr lang="tr-TR" dirty="0" smtClean="0"/>
              <a:t>Bu tip tümörlerde </a:t>
            </a:r>
            <a:r>
              <a:rPr lang="tr-TR" dirty="0" err="1" smtClean="0"/>
              <a:t>asparajini</a:t>
            </a:r>
            <a:r>
              <a:rPr lang="tr-TR" dirty="0" smtClean="0"/>
              <a:t> </a:t>
            </a:r>
            <a:r>
              <a:rPr lang="tr-TR" dirty="0" err="1" smtClean="0"/>
              <a:t>aspartata</a:t>
            </a:r>
            <a:r>
              <a:rPr lang="tr-TR" dirty="0" smtClean="0"/>
              <a:t> çeviren </a:t>
            </a:r>
            <a:r>
              <a:rPr lang="tr-TR" dirty="0" err="1" smtClean="0"/>
              <a:t>asparajinaz</a:t>
            </a:r>
            <a:r>
              <a:rPr lang="tr-TR" dirty="0" smtClean="0"/>
              <a:t> enziminin dışarıdan verilmesi; kanda </a:t>
            </a:r>
            <a:r>
              <a:rPr lang="tr-TR" dirty="0" err="1" smtClean="0"/>
              <a:t>asparajin</a:t>
            </a:r>
            <a:r>
              <a:rPr lang="tr-TR" dirty="0" smtClean="0"/>
              <a:t> konsantrasyonlarını azaltarak tümör gelişimini baskılar.</a:t>
            </a:r>
          </a:p>
          <a:p>
            <a:endParaRPr lang="tr-TR" dirty="0" smtClean="0"/>
          </a:p>
        </p:txBody>
      </p:sp>
      <p:pic>
        <p:nvPicPr>
          <p:cNvPr id="38914" name="Picture 2" descr="stetosko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7702" r="-799" b="16149"/>
          <a:stretch>
            <a:fillRect/>
          </a:stretch>
        </p:blipFill>
        <p:spPr bwMode="auto">
          <a:xfrm>
            <a:off x="7164288" y="332656"/>
            <a:ext cx="1728192" cy="1512168"/>
          </a:xfrm>
          <a:prstGeom prst="rect">
            <a:avLst/>
          </a:prstGeom>
          <a:noFill/>
        </p:spPr>
      </p:pic>
      <p:pic>
        <p:nvPicPr>
          <p:cNvPr id="6146" name="Picture 2" descr="leunas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3203848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254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171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Pirüvat</a:t>
            </a:r>
            <a:r>
              <a:rPr lang="tr-TR" dirty="0" smtClean="0"/>
              <a:t> oluşturan amino asitler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Alanin</a:t>
            </a:r>
            <a:r>
              <a:rPr lang="tr-TR" dirty="0" smtClean="0"/>
              <a:t>, </a:t>
            </a:r>
            <a:r>
              <a:rPr lang="tr-TR" dirty="0" err="1" smtClean="0"/>
              <a:t>transaminasyon</a:t>
            </a:r>
            <a:r>
              <a:rPr lang="tr-TR" dirty="0" smtClean="0"/>
              <a:t> sonucu </a:t>
            </a:r>
            <a:r>
              <a:rPr lang="tr-TR" dirty="0" err="1" smtClean="0"/>
              <a:t>pirüvata</a:t>
            </a:r>
            <a:r>
              <a:rPr lang="tr-TR" dirty="0" smtClean="0"/>
              <a:t> dönüştürülebilir. </a:t>
            </a:r>
          </a:p>
          <a:p>
            <a:endParaRPr lang="tr-TR" dirty="0" smtClean="0"/>
          </a:p>
          <a:p>
            <a:r>
              <a:rPr lang="tr-TR" dirty="0" smtClean="0"/>
              <a:t>Serin, serin </a:t>
            </a:r>
            <a:r>
              <a:rPr lang="tr-TR" dirty="0" err="1" smtClean="0"/>
              <a:t>dehidrataz</a:t>
            </a:r>
            <a:r>
              <a:rPr lang="tr-TR" dirty="0" smtClean="0"/>
              <a:t> enzimi ile </a:t>
            </a:r>
            <a:r>
              <a:rPr lang="tr-TR" dirty="0" err="1" smtClean="0"/>
              <a:t>pirüvata</a:t>
            </a:r>
            <a:r>
              <a:rPr lang="tr-TR" dirty="0" smtClean="0"/>
              <a:t> dönüştürülebilir. </a:t>
            </a:r>
            <a:r>
              <a:rPr lang="tr-TR" dirty="0" err="1" smtClean="0"/>
              <a:t>Glisin</a:t>
            </a:r>
            <a:r>
              <a:rPr lang="tr-TR" dirty="0" smtClean="0"/>
              <a:t> de, serine dönüştürülebilir.</a:t>
            </a:r>
          </a:p>
          <a:p>
            <a:endParaRPr lang="tr-TR" dirty="0" smtClean="0"/>
          </a:p>
          <a:p>
            <a:r>
              <a:rPr lang="tr-TR" dirty="0" err="1" smtClean="0"/>
              <a:t>Sisteinin</a:t>
            </a:r>
            <a:r>
              <a:rPr lang="tr-TR" dirty="0" smtClean="0"/>
              <a:t> </a:t>
            </a:r>
            <a:r>
              <a:rPr lang="tr-TR" dirty="0" err="1" smtClean="0"/>
              <a:t>desülfürasyonu</a:t>
            </a:r>
            <a:r>
              <a:rPr lang="tr-TR" dirty="0" smtClean="0"/>
              <a:t> sonucu </a:t>
            </a:r>
            <a:r>
              <a:rPr lang="tr-TR" dirty="0" err="1" smtClean="0"/>
              <a:t>pirüvat</a:t>
            </a:r>
            <a:r>
              <a:rPr lang="tr-TR" dirty="0" smtClean="0"/>
              <a:t> oluşur. </a:t>
            </a:r>
            <a:r>
              <a:rPr lang="tr-TR" dirty="0" err="1" smtClean="0"/>
              <a:t>Treoninin</a:t>
            </a:r>
            <a:r>
              <a:rPr lang="tr-TR" dirty="0" smtClean="0"/>
              <a:t> insanlarda </a:t>
            </a:r>
            <a:r>
              <a:rPr lang="tr-TR" dirty="0" err="1" smtClean="0"/>
              <a:t>pirüvata</a:t>
            </a:r>
            <a:r>
              <a:rPr lang="tr-TR" dirty="0" smtClean="0"/>
              <a:t> dönüşümü sınırlıdır. </a:t>
            </a:r>
          </a:p>
          <a:p>
            <a:endParaRPr lang="tr-TR" dirty="0" smtClean="0"/>
          </a:p>
          <a:p>
            <a:r>
              <a:rPr lang="tr-TR" dirty="0" err="1" smtClean="0"/>
              <a:t>Triptofan</a:t>
            </a:r>
            <a:r>
              <a:rPr lang="tr-TR" dirty="0" smtClean="0"/>
              <a:t> katabolizması sonucu </a:t>
            </a:r>
            <a:r>
              <a:rPr lang="tr-TR" dirty="0" err="1" smtClean="0"/>
              <a:t>alanin</a:t>
            </a:r>
            <a:r>
              <a:rPr lang="tr-TR" dirty="0" smtClean="0"/>
              <a:t> ve </a:t>
            </a:r>
            <a:r>
              <a:rPr lang="tr-TR" dirty="0" err="1" smtClean="0"/>
              <a:t>asetoasetil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 açığa çıkar. Bu nedenle </a:t>
            </a:r>
            <a:r>
              <a:rPr lang="tr-TR" dirty="0" err="1" smtClean="0"/>
              <a:t>triptofan</a:t>
            </a:r>
            <a:r>
              <a:rPr lang="tr-TR" dirty="0" smtClean="0"/>
              <a:t> hem </a:t>
            </a:r>
            <a:r>
              <a:rPr lang="tr-TR" dirty="0" err="1" smtClean="0"/>
              <a:t>glukojenik</a:t>
            </a:r>
            <a:r>
              <a:rPr lang="tr-TR" dirty="0" smtClean="0"/>
              <a:t> hem de </a:t>
            </a:r>
            <a:r>
              <a:rPr lang="tr-TR" dirty="0" err="1" smtClean="0"/>
              <a:t>ketojenik</a:t>
            </a:r>
            <a:r>
              <a:rPr lang="tr-TR" dirty="0" smtClean="0"/>
              <a:t> bir amino asittir.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414</Words>
  <Application>Microsoft Office PowerPoint</Application>
  <PresentationFormat>Ekran Gösterisi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Protein Metabolizması 3  -Amino Asitlerin Karbon İskeletlerinin Katabolizması- </vt:lpstr>
      <vt:lpstr>Slayt 2</vt:lpstr>
      <vt:lpstr>ÖNEMLİ</vt:lpstr>
      <vt:lpstr>Slayt 4</vt:lpstr>
      <vt:lpstr>Oksaloasetat oluşturan amino asitler</vt:lpstr>
      <vt:lpstr>Klinik Bilgi</vt:lpstr>
      <vt:lpstr>Slayt 7</vt:lpstr>
      <vt:lpstr>Slayt 8</vt:lpstr>
      <vt:lpstr>Pirüvat oluşturan amino asitler</vt:lpstr>
      <vt:lpstr>Slayt 10</vt:lpstr>
      <vt:lpstr>Slayt 11</vt:lpstr>
      <vt:lpstr>Slayt 12</vt:lpstr>
      <vt:lpstr>Slayt 13</vt:lpstr>
      <vt:lpstr>Alfa-ketoglutarat oluşturan amino asitler</vt:lpstr>
      <vt:lpstr>Slayt 15</vt:lpstr>
      <vt:lpstr>Slayt 16</vt:lpstr>
      <vt:lpstr>Slayt 17</vt:lpstr>
      <vt:lpstr>Fumarat oluşturan amino asitler</vt:lpstr>
      <vt:lpstr>Süksinil CoA oluşturan amino asitler</vt:lpstr>
      <vt:lpstr>Dallı zincirli amino asitlerin katabolizması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Metabolizması</dc:title>
  <dc:creator>User</dc:creator>
  <cp:lastModifiedBy>User</cp:lastModifiedBy>
  <cp:revision>101</cp:revision>
  <dcterms:created xsi:type="dcterms:W3CDTF">2017-12-17T13:43:23Z</dcterms:created>
  <dcterms:modified xsi:type="dcterms:W3CDTF">2018-06-25T02:52:48Z</dcterms:modified>
</cp:coreProperties>
</file>