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8" r:id="rId11"/>
    <p:sldId id="270" r:id="rId12"/>
    <p:sldId id="265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30.11.2016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Proteinlerin Kalitatif Tayini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1. Basamak 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Dekarboksilasyon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Ninhidrinin</a:t>
            </a:r>
            <a:r>
              <a:rPr lang="tr-TR" dirty="0" smtClean="0"/>
              <a:t> İndirgenmesi)</a:t>
            </a:r>
            <a:endParaRPr lang="tr-TR" dirty="0"/>
          </a:p>
        </p:txBody>
      </p:sp>
      <p:pic>
        <p:nvPicPr>
          <p:cNvPr id="24578" name="Picture 2" descr="Ninhydrin reaction ste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5101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tr-TR" sz="3200" dirty="0" smtClean="0"/>
              <a:t>2. Basamak</a:t>
            </a:r>
            <a:br>
              <a:rPr lang="tr-TR" sz="3200" dirty="0" smtClean="0"/>
            </a:br>
            <a:r>
              <a:rPr lang="tr-TR" sz="3200" dirty="0" smtClean="0"/>
              <a:t>(Okside ve </a:t>
            </a:r>
            <a:r>
              <a:rPr lang="tr-TR" sz="3200" dirty="0" err="1" smtClean="0"/>
              <a:t>Redükte</a:t>
            </a:r>
            <a:r>
              <a:rPr lang="tr-TR" sz="3200" dirty="0" smtClean="0"/>
              <a:t> </a:t>
            </a:r>
            <a:r>
              <a:rPr lang="tr-TR" sz="3200" dirty="0" err="1" smtClean="0"/>
              <a:t>Ninhidrinin</a:t>
            </a:r>
            <a:r>
              <a:rPr lang="tr-TR" sz="3200" dirty="0" smtClean="0"/>
              <a:t>, Amonyak Aracılığıyla Kompleks Oluşturması) 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Ninhydrin reaction step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94357"/>
            <a:ext cx="8748464" cy="5363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İlave Notlar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amino grubu içeren </a:t>
            </a:r>
            <a:r>
              <a:rPr lang="tr-TR" dirty="0" err="1" smtClean="0"/>
              <a:t>prolin</a:t>
            </a:r>
            <a:r>
              <a:rPr lang="tr-TR" dirty="0" smtClean="0"/>
              <a:t>, </a:t>
            </a:r>
            <a:r>
              <a:rPr lang="tr-TR" dirty="0" err="1" smtClean="0"/>
              <a:t>ninhidrin</a:t>
            </a:r>
            <a:r>
              <a:rPr lang="tr-TR" dirty="0" smtClean="0"/>
              <a:t> ile reaksiyona girdiğinde sarı-turuncu renkli bir kompleks oluşur.</a:t>
            </a:r>
            <a:endParaRPr lang="tr-T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12976"/>
            <a:ext cx="8221205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Isıtma, aldehitin oluştuğu </a:t>
            </a:r>
            <a:r>
              <a:rPr lang="tr-TR" dirty="0" err="1" smtClean="0"/>
              <a:t>dekarboksilasyon</a:t>
            </a:r>
            <a:r>
              <a:rPr lang="tr-TR" dirty="0" smtClean="0"/>
              <a:t> basamağı için gereklidir (bu basamak serbest amino asitler için geçerlidir). </a:t>
            </a:r>
          </a:p>
          <a:p>
            <a:endParaRPr lang="tr-TR" dirty="0" smtClean="0"/>
          </a:p>
          <a:p>
            <a:r>
              <a:rPr lang="tr-TR" dirty="0" smtClean="0"/>
              <a:t>Bu yüzden, teorik olarak sadece amino asitler (proteinler ve </a:t>
            </a:r>
            <a:r>
              <a:rPr lang="tr-TR" dirty="0" err="1" smtClean="0"/>
              <a:t>peptitler</a:t>
            </a:r>
            <a:r>
              <a:rPr lang="tr-TR" dirty="0" smtClean="0"/>
              <a:t> değil) renk değişimine yol açabilir.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Biüret</a:t>
            </a:r>
            <a:r>
              <a:rPr lang="tr-TR" dirty="0" smtClean="0"/>
              <a:t>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tr-TR" dirty="0" err="1" smtClean="0"/>
              <a:t>Peptit</a:t>
            </a:r>
            <a:r>
              <a:rPr lang="tr-TR" dirty="0" smtClean="0"/>
              <a:t> bağlarının mevcudiyetini belirlemek için </a:t>
            </a:r>
            <a:r>
              <a:rPr lang="tr-TR" dirty="0" err="1" smtClean="0"/>
              <a:t>kulanılır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Alkali ortamda </a:t>
            </a:r>
            <a:r>
              <a:rPr lang="tr-TR" dirty="0" err="1" smtClean="0"/>
              <a:t>Cu</a:t>
            </a:r>
            <a:r>
              <a:rPr lang="tr-TR" baseline="30000" dirty="0" smtClean="0"/>
              <a:t>+2</a:t>
            </a:r>
            <a:r>
              <a:rPr lang="tr-TR" dirty="0" smtClean="0"/>
              <a:t> iyonları </a:t>
            </a:r>
            <a:r>
              <a:rPr lang="tr-TR" dirty="0" err="1" smtClean="0"/>
              <a:t>peptitlerle</a:t>
            </a:r>
            <a:r>
              <a:rPr lang="tr-TR" dirty="0" smtClean="0"/>
              <a:t> menekşe renkli kompleksler oluşturur.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peptide bond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0"/>
            <a:ext cx="83634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Biüret</a:t>
            </a:r>
            <a:r>
              <a:rPr lang="tr-TR" dirty="0" smtClean="0"/>
              <a:t> reaktifinin içerisinde, bakır sülfat (CuSO</a:t>
            </a:r>
            <a:r>
              <a:rPr lang="tr-TR" baseline="-25000" dirty="0" smtClean="0"/>
              <a:t>4</a:t>
            </a:r>
            <a:r>
              <a:rPr lang="tr-TR" dirty="0" smtClean="0"/>
              <a:t>) ve </a:t>
            </a:r>
            <a:r>
              <a:rPr lang="tr-TR" dirty="0" err="1" smtClean="0"/>
              <a:t>NaOH</a:t>
            </a:r>
            <a:r>
              <a:rPr lang="tr-TR" dirty="0" smtClean="0"/>
              <a:t> vardır. Ayrıca sodyum potasyum tartarat da ilave edilir. </a:t>
            </a:r>
          </a:p>
          <a:p>
            <a:pPr lvl="1"/>
            <a:r>
              <a:rPr lang="tr-TR" dirty="0" smtClean="0"/>
              <a:t>Sodyum potasyum tartarat, bakır iyonlarının </a:t>
            </a:r>
            <a:r>
              <a:rPr lang="tr-TR" dirty="0" err="1" smtClean="0"/>
              <a:t>kuprik</a:t>
            </a:r>
            <a:r>
              <a:rPr lang="tr-TR" dirty="0" smtClean="0"/>
              <a:t> (</a:t>
            </a:r>
            <a:r>
              <a:rPr lang="tr-TR" dirty="0" err="1" smtClean="0"/>
              <a:t>Cu</a:t>
            </a:r>
            <a:r>
              <a:rPr lang="tr-TR" baseline="30000" dirty="0" smtClean="0"/>
              <a:t>+2</a:t>
            </a:r>
            <a:r>
              <a:rPr lang="tr-TR" dirty="0" smtClean="0"/>
              <a:t>) formda kalmasını sağlar.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Biüret</a:t>
            </a:r>
            <a:r>
              <a:rPr lang="tr-TR" dirty="0" smtClean="0"/>
              <a:t> reaktifinin proteinlerle reaksiyon verebilmesi için, ortamda en az 2 </a:t>
            </a:r>
            <a:r>
              <a:rPr lang="tr-TR" dirty="0" err="1" smtClean="0"/>
              <a:t>peptit</a:t>
            </a:r>
            <a:r>
              <a:rPr lang="tr-TR" dirty="0" smtClean="0"/>
              <a:t> bağı (3 amino asitlik zincir) içeren </a:t>
            </a:r>
            <a:r>
              <a:rPr lang="tr-TR" dirty="0" err="1" smtClean="0"/>
              <a:t>peptitler</a:t>
            </a:r>
            <a:r>
              <a:rPr lang="tr-TR" dirty="0" smtClean="0"/>
              <a:t> olmalıdır.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653136"/>
            <a:ext cx="8208912" cy="187220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dirty="0" smtClean="0"/>
              <a:t>	</a:t>
            </a:r>
            <a:r>
              <a:rPr lang="tr-TR" dirty="0" err="1" smtClean="0"/>
              <a:t>Kuprik</a:t>
            </a:r>
            <a:r>
              <a:rPr lang="tr-TR" dirty="0" smtClean="0"/>
              <a:t> bakır iyonları </a:t>
            </a:r>
            <a:r>
              <a:rPr lang="tr-TR" dirty="0" smtClean="0"/>
              <a:t>(</a:t>
            </a:r>
            <a:r>
              <a:rPr lang="tr-TR" dirty="0" err="1" smtClean="0"/>
              <a:t>Cu</a:t>
            </a:r>
            <a:r>
              <a:rPr lang="tr-TR" baseline="30000" dirty="0" smtClean="0"/>
              <a:t>+2</a:t>
            </a:r>
            <a:r>
              <a:rPr lang="tr-TR" dirty="0" smtClean="0"/>
              <a:t>), </a:t>
            </a:r>
            <a:r>
              <a:rPr lang="tr-TR" dirty="0" err="1" smtClean="0"/>
              <a:t>peptit</a:t>
            </a:r>
            <a:r>
              <a:rPr lang="tr-TR" dirty="0" smtClean="0"/>
              <a:t> bağına katılan azot atomlarıyla reaksiyona girer ve menekşe moru renginde kompleksler oluşturur. </a:t>
            </a:r>
            <a:endParaRPr lang="tr-TR" dirty="0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32656"/>
            <a:ext cx="6696744" cy="425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9458" name="Picture 2" descr="İlgili res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200800" cy="6281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İlave Notlar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Biüret</a:t>
            </a:r>
            <a:r>
              <a:rPr lang="tr-TR" dirty="0" smtClean="0"/>
              <a:t> molekülündeki </a:t>
            </a:r>
            <a:r>
              <a:rPr lang="tr-TR" dirty="0" err="1" smtClean="0"/>
              <a:t>peptit</a:t>
            </a:r>
            <a:r>
              <a:rPr lang="tr-TR" dirty="0" smtClean="0"/>
              <a:t> benzeri bağlarla pozitif reaksiyon verdiği için, kullanılan reaktif ve yapılan test “</a:t>
            </a:r>
            <a:r>
              <a:rPr lang="tr-TR" dirty="0" err="1" smtClean="0"/>
              <a:t>biüret</a:t>
            </a:r>
            <a:r>
              <a:rPr lang="tr-TR" dirty="0" smtClean="0"/>
              <a:t>” adını almıştır.</a:t>
            </a:r>
          </a:p>
          <a:p>
            <a:endParaRPr lang="tr-TR" dirty="0" smtClean="0"/>
          </a:p>
          <a:p>
            <a:r>
              <a:rPr lang="tr-TR" dirty="0" smtClean="0"/>
              <a:t>Kısa zincirli </a:t>
            </a:r>
            <a:r>
              <a:rPr lang="tr-TR" dirty="0" err="1" smtClean="0"/>
              <a:t>peptitler</a:t>
            </a:r>
            <a:r>
              <a:rPr lang="tr-TR" dirty="0" smtClean="0"/>
              <a:t>, </a:t>
            </a:r>
            <a:r>
              <a:rPr lang="tr-TR" dirty="0" err="1" smtClean="0"/>
              <a:t>Biüret</a:t>
            </a:r>
            <a:r>
              <a:rPr lang="tr-TR" dirty="0" smtClean="0"/>
              <a:t> reaktifi ile pembe renk verir.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Ninhidrin</a:t>
            </a:r>
            <a:r>
              <a:rPr lang="tr-TR" dirty="0" smtClean="0"/>
              <a:t>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Amino asitlerin </a:t>
            </a:r>
            <a:r>
              <a:rPr lang="tr-TR" dirty="0" err="1" smtClean="0"/>
              <a:t>primer</a:t>
            </a:r>
            <a:r>
              <a:rPr lang="tr-TR" dirty="0" smtClean="0"/>
              <a:t> amino grubu, </a:t>
            </a:r>
            <a:r>
              <a:rPr lang="tr-TR" dirty="0" err="1" smtClean="0"/>
              <a:t>ninhidrin</a:t>
            </a:r>
            <a:r>
              <a:rPr lang="tr-TR" dirty="0" smtClean="0"/>
              <a:t> ile reaksiyona girerek mavi-mor renkli ürün oluşturur.</a:t>
            </a:r>
            <a:endParaRPr lang="tr-TR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6992"/>
            <a:ext cx="9153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tr-TR" sz="1800" dirty="0" err="1" smtClean="0"/>
              <a:t>Ninhidrin</a:t>
            </a:r>
            <a:r>
              <a:rPr lang="tr-TR" sz="1800" dirty="0" smtClean="0"/>
              <a:t> reaksiyonu iki aşamada yürür:</a:t>
            </a:r>
          </a:p>
          <a:p>
            <a:pPr lvl="1"/>
            <a:r>
              <a:rPr lang="tr-TR" sz="1800" dirty="0" smtClean="0"/>
              <a:t>1. aşamada, </a:t>
            </a:r>
            <a:r>
              <a:rPr lang="tr-TR" sz="1800" dirty="0" err="1" smtClean="0"/>
              <a:t>ninhidrin</a:t>
            </a:r>
            <a:r>
              <a:rPr lang="tr-TR" sz="1800" dirty="0" smtClean="0"/>
              <a:t> amino asitlerle reaksiyona girerek indirgenir (</a:t>
            </a:r>
            <a:r>
              <a:rPr lang="tr-TR" sz="1800" dirty="0" err="1" smtClean="0"/>
              <a:t>hidrindantin</a:t>
            </a:r>
            <a:r>
              <a:rPr lang="tr-TR" sz="1800" dirty="0" smtClean="0"/>
              <a:t>) ve amino asitler parçalanır (aldehit, karbon dioksit ve amonyak). </a:t>
            </a:r>
          </a:p>
          <a:p>
            <a:pPr lvl="1"/>
            <a:endParaRPr lang="tr-TR" sz="1800" dirty="0" smtClean="0"/>
          </a:p>
          <a:p>
            <a:pPr lvl="1"/>
            <a:endParaRPr lang="tr-TR" sz="1800" dirty="0" smtClean="0"/>
          </a:p>
          <a:p>
            <a:pPr lvl="1"/>
            <a:endParaRPr lang="tr-TR" sz="1800" dirty="0" smtClean="0"/>
          </a:p>
          <a:p>
            <a:pPr lvl="1"/>
            <a:endParaRPr lang="tr-TR" sz="1800" dirty="0" smtClean="0"/>
          </a:p>
          <a:p>
            <a:pPr lvl="1"/>
            <a:endParaRPr lang="tr-TR" sz="1800" dirty="0" smtClean="0"/>
          </a:p>
          <a:p>
            <a:pPr lvl="1">
              <a:buNone/>
            </a:pPr>
            <a:endParaRPr lang="tr-TR" sz="1800" dirty="0" smtClean="0"/>
          </a:p>
          <a:p>
            <a:pPr lvl="1"/>
            <a:r>
              <a:rPr lang="tr-TR" sz="1800" dirty="0" smtClean="0"/>
              <a:t>2. aşamada, ikinci bir </a:t>
            </a:r>
            <a:r>
              <a:rPr lang="tr-TR" sz="1800" dirty="0" err="1" smtClean="0"/>
              <a:t>ninhidrin</a:t>
            </a:r>
            <a:r>
              <a:rPr lang="tr-TR" sz="1800" dirty="0" smtClean="0"/>
              <a:t>; </a:t>
            </a:r>
            <a:r>
              <a:rPr lang="tr-TR" sz="1800" dirty="0" err="1" smtClean="0"/>
              <a:t>hidrindantin</a:t>
            </a:r>
            <a:r>
              <a:rPr lang="tr-TR" sz="1800" dirty="0" smtClean="0"/>
              <a:t> ve amonyakla reaksiyona girerek mavi-mor renkli bir kompleks oluşturur (</a:t>
            </a:r>
            <a:r>
              <a:rPr lang="tr-TR" sz="1800" dirty="0" err="1" smtClean="0"/>
              <a:t>Ruhemann</a:t>
            </a:r>
            <a:r>
              <a:rPr lang="tr-TR" sz="1800" dirty="0" smtClean="0"/>
              <a:t> kompleksi).</a:t>
            </a:r>
            <a:endParaRPr lang="tr-TR" sz="1800" dirty="0"/>
          </a:p>
        </p:txBody>
      </p:sp>
      <p:pic>
        <p:nvPicPr>
          <p:cNvPr id="23554" name="Picture 2" descr="http://antoine.frostburg.edu/chem/senese/101/organic/images/ninhydrinr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59560" cy="1224136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851408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244</Words>
  <Application>Microsoft Office PowerPoint</Application>
  <PresentationFormat>Ekran Gösterisi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Proteinlerin Kalitatif Tayini</vt:lpstr>
      <vt:lpstr>Biüret Deneyi</vt:lpstr>
      <vt:lpstr>Slayt 3</vt:lpstr>
      <vt:lpstr>Slayt 4</vt:lpstr>
      <vt:lpstr>Slayt 5</vt:lpstr>
      <vt:lpstr>Slayt 6</vt:lpstr>
      <vt:lpstr>İlave Notlar</vt:lpstr>
      <vt:lpstr>Ninhidrin Deneyi</vt:lpstr>
      <vt:lpstr>Slayt 9</vt:lpstr>
      <vt:lpstr>1. Basamak  (Oksidatif Dekarboksilasyon ve Ninhidrinin İndirgenmesi)</vt:lpstr>
      <vt:lpstr>2. Basamak (Okside ve Redükte Ninhidrinin, Amonyak Aracılığıyla Kompleks Oluşturması) </vt:lpstr>
      <vt:lpstr>İlave Notlar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Proteinlerin Kalitatif Tayini</dc:title>
  <dc:creator>User</dc:creator>
  <cp:lastModifiedBy>User</cp:lastModifiedBy>
  <cp:revision>24</cp:revision>
  <dcterms:created xsi:type="dcterms:W3CDTF">2016-11-30T03:12:46Z</dcterms:created>
  <dcterms:modified xsi:type="dcterms:W3CDTF">2016-11-30T06:10:36Z</dcterms:modified>
</cp:coreProperties>
</file>