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53" r:id="rId5"/>
    <p:sldId id="260" r:id="rId6"/>
    <p:sldId id="261" r:id="rId7"/>
    <p:sldId id="263" r:id="rId8"/>
    <p:sldId id="266" r:id="rId9"/>
    <p:sldId id="267" r:id="rId10"/>
    <p:sldId id="268" r:id="rId11"/>
    <p:sldId id="269" r:id="rId12"/>
    <p:sldId id="270" r:id="rId13"/>
    <p:sldId id="354" r:id="rId14"/>
    <p:sldId id="355" r:id="rId15"/>
    <p:sldId id="304" r:id="rId16"/>
    <p:sldId id="305" r:id="rId17"/>
    <p:sldId id="306" r:id="rId18"/>
    <p:sldId id="307" r:id="rId19"/>
    <p:sldId id="357" r:id="rId20"/>
    <p:sldId id="358" r:id="rId21"/>
    <p:sldId id="301" r:id="rId22"/>
    <p:sldId id="303" r:id="rId23"/>
    <p:sldId id="302" r:id="rId24"/>
    <p:sldId id="273" r:id="rId25"/>
    <p:sldId id="274" r:id="rId26"/>
    <p:sldId id="275" r:id="rId27"/>
    <p:sldId id="276" r:id="rId28"/>
    <p:sldId id="277" r:id="rId29"/>
    <p:sldId id="331" r:id="rId30"/>
    <p:sldId id="278" r:id="rId31"/>
    <p:sldId id="279" r:id="rId32"/>
    <p:sldId id="280" r:id="rId33"/>
    <p:sldId id="300" r:id="rId34"/>
    <p:sldId id="312" r:id="rId35"/>
    <p:sldId id="281" r:id="rId36"/>
    <p:sldId id="282" r:id="rId37"/>
    <p:sldId id="313" r:id="rId38"/>
    <p:sldId id="314" r:id="rId39"/>
    <p:sldId id="315" r:id="rId40"/>
    <p:sldId id="316" r:id="rId41"/>
    <p:sldId id="319" r:id="rId42"/>
    <p:sldId id="317" r:id="rId43"/>
    <p:sldId id="318" r:id="rId44"/>
    <p:sldId id="320" r:id="rId45"/>
    <p:sldId id="332" r:id="rId46"/>
    <p:sldId id="333" r:id="rId47"/>
    <p:sldId id="321" r:id="rId48"/>
    <p:sldId id="329" r:id="rId49"/>
    <p:sldId id="330" r:id="rId50"/>
    <p:sldId id="334" r:id="rId51"/>
    <p:sldId id="322" r:id="rId52"/>
    <p:sldId id="323" r:id="rId53"/>
    <p:sldId id="324" r:id="rId54"/>
    <p:sldId id="327" r:id="rId55"/>
    <p:sldId id="328" r:id="rId56"/>
    <p:sldId id="288" r:id="rId57"/>
    <p:sldId id="289" r:id="rId58"/>
    <p:sldId id="291" r:id="rId59"/>
    <p:sldId id="339" r:id="rId60"/>
    <p:sldId id="292" r:id="rId61"/>
    <p:sldId id="293" r:id="rId62"/>
    <p:sldId id="345" r:id="rId63"/>
    <p:sldId id="344" r:id="rId64"/>
    <p:sldId id="346" r:id="rId65"/>
    <p:sldId id="347" r:id="rId66"/>
    <p:sldId id="348" r:id="rId67"/>
    <p:sldId id="351" r:id="rId68"/>
    <p:sldId id="350" r:id="rId69"/>
    <p:sldId id="352" r:id="rId70"/>
    <p:sldId id="295" r:id="rId71"/>
    <p:sldId id="296" r:id="rId7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23.4.2018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23.4.2018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23.4.2018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fld id="{D9F75050-0E15-4C5B-92B0-66D068882F1F}" type="datetimeFigureOut">
              <a:rPr lang="tr-TR" smtClean="0"/>
              <a:pPr/>
              <a:t>23.4.2018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2880320"/>
          </a:xfrm>
        </p:spPr>
        <p:txBody>
          <a:bodyPr>
            <a:normAutofit/>
          </a:bodyPr>
          <a:lstStyle/>
          <a:p>
            <a:r>
              <a:rPr lang="tr-TR" dirty="0" smtClean="0"/>
              <a:t>Protein Sentezi</a:t>
            </a:r>
            <a:br>
              <a:rPr lang="tr-TR" dirty="0" smtClean="0"/>
            </a:br>
            <a:r>
              <a:rPr lang="tr-TR" dirty="0" smtClean="0"/>
              <a:t>ve </a:t>
            </a:r>
            <a:br>
              <a:rPr lang="tr-TR" dirty="0" smtClean="0"/>
            </a:br>
            <a:r>
              <a:rPr lang="tr-TR" dirty="0" err="1" smtClean="0"/>
              <a:t>Posttranslasyonel</a:t>
            </a:r>
            <a:r>
              <a:rPr lang="tr-TR" dirty="0" smtClean="0"/>
              <a:t> Modifikasyonlar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Genetik Kodun Özellikleri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Spesifik: Bir </a:t>
            </a:r>
            <a:r>
              <a:rPr lang="tr-TR" dirty="0" err="1" smtClean="0"/>
              <a:t>kodon</a:t>
            </a:r>
            <a:r>
              <a:rPr lang="tr-TR" dirty="0" smtClean="0"/>
              <a:t> daima aynı amino asidi kodlar.</a:t>
            </a:r>
          </a:p>
          <a:p>
            <a:endParaRPr lang="tr-TR" dirty="0" smtClean="0"/>
          </a:p>
          <a:p>
            <a:r>
              <a:rPr lang="tr-TR" dirty="0" smtClean="0"/>
              <a:t>Evrensel/Standart: Evrimsel olarak korunmuştur ve bütün canlılar için ortaktır.</a:t>
            </a:r>
          </a:p>
          <a:p>
            <a:pPr lvl="1"/>
            <a:r>
              <a:rPr lang="tr-TR" dirty="0" smtClean="0"/>
              <a:t>Bunun bazı istisnaları olabilir. Mesela mitokondride UGA, </a:t>
            </a:r>
            <a:r>
              <a:rPr lang="tr-TR" dirty="0" err="1" smtClean="0"/>
              <a:t>triptofanı</a:t>
            </a:r>
            <a:r>
              <a:rPr lang="tr-TR" dirty="0" smtClean="0"/>
              <a:t> kodlar.</a:t>
            </a:r>
          </a:p>
          <a:p>
            <a:endParaRPr lang="tr-TR" dirty="0" smtClean="0"/>
          </a:p>
          <a:p>
            <a:r>
              <a:rPr lang="tr-TR" dirty="0" smtClean="0"/>
              <a:t>Dejenere: Bir </a:t>
            </a:r>
            <a:r>
              <a:rPr lang="tr-TR" dirty="0" err="1" smtClean="0"/>
              <a:t>kodon</a:t>
            </a:r>
            <a:r>
              <a:rPr lang="tr-TR" dirty="0" smtClean="0"/>
              <a:t> yalnızca bir amino asidi kodlamakla birlikte; bir amino asit için birden fazla </a:t>
            </a:r>
            <a:r>
              <a:rPr lang="tr-TR" dirty="0" err="1" smtClean="0"/>
              <a:t>kodon</a:t>
            </a:r>
            <a:r>
              <a:rPr lang="tr-TR" dirty="0" smtClean="0"/>
              <a:t> olabilir. Örneğin hepsi de </a:t>
            </a:r>
            <a:r>
              <a:rPr lang="tr-TR" dirty="0" err="1" smtClean="0"/>
              <a:t>arjinini</a:t>
            </a:r>
            <a:r>
              <a:rPr lang="tr-TR" dirty="0" smtClean="0"/>
              <a:t> kodlayan 6 farklı </a:t>
            </a:r>
            <a:r>
              <a:rPr lang="tr-TR" dirty="0" err="1" smtClean="0"/>
              <a:t>kodon</a:t>
            </a:r>
            <a:r>
              <a:rPr lang="tr-TR" dirty="0" smtClean="0"/>
              <a:t> vardır.</a:t>
            </a:r>
          </a:p>
          <a:p>
            <a:endParaRPr lang="tr-TR" dirty="0" smtClean="0"/>
          </a:p>
          <a:p>
            <a:r>
              <a:rPr lang="tr-TR" dirty="0" smtClean="0"/>
              <a:t>Noktalamasız/kesintisiz: Bir </a:t>
            </a:r>
            <a:r>
              <a:rPr lang="tr-TR" dirty="0" err="1" smtClean="0"/>
              <a:t>kodonu</a:t>
            </a:r>
            <a:r>
              <a:rPr lang="tr-TR" dirty="0" smtClean="0"/>
              <a:t> (3 harfli kelimeyi) bir diğeri takip eder. </a:t>
            </a:r>
            <a:r>
              <a:rPr lang="tr-TR" dirty="0" err="1" smtClean="0"/>
              <a:t>Kodonlar</a:t>
            </a:r>
            <a:r>
              <a:rPr lang="tr-TR" dirty="0" smtClean="0"/>
              <a:t>/kelimeler arasında başka bir şey yer almaz. Mesela; AGCUGGAUACAU şöyle okunur: AGC UGG AUA CAU.</a:t>
            </a:r>
            <a:endParaRPr lang="tr-T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1143000"/>
          </a:xfrm>
        </p:spPr>
        <p:txBody>
          <a:bodyPr>
            <a:normAutofit/>
          </a:bodyPr>
          <a:lstStyle/>
          <a:p>
            <a:r>
              <a:rPr lang="tr-TR" sz="3200" dirty="0" smtClean="0"/>
              <a:t>Genetik kodun evrenselliğinin bazı istisnaları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r="6831" b="1449"/>
          <a:stretch>
            <a:fillRect/>
          </a:stretch>
        </p:blipFill>
        <p:spPr bwMode="auto">
          <a:xfrm>
            <a:off x="0" y="1268760"/>
            <a:ext cx="915982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20000"/>
          </a:bodyPr>
          <a:lstStyle/>
          <a:p>
            <a:r>
              <a:rPr lang="tr-TR" dirty="0" err="1" smtClean="0"/>
              <a:t>mRNA</a:t>
            </a:r>
            <a:r>
              <a:rPr lang="tr-TR" dirty="0" smtClean="0"/>
              <a:t> üzerindeki tek bir bazın değişmesine yol açacak genetik değişiklik (DNA’da nokta mutasyonu), 3 muhtemel sonuç doğurur:</a:t>
            </a:r>
          </a:p>
          <a:p>
            <a:pPr lvl="1"/>
            <a:r>
              <a:rPr lang="tr-TR" dirty="0" smtClean="0"/>
              <a:t>Sessiz (</a:t>
            </a:r>
            <a:r>
              <a:rPr lang="tr-TR" dirty="0" err="1" smtClean="0"/>
              <a:t>silent</a:t>
            </a:r>
            <a:r>
              <a:rPr lang="tr-TR" dirty="0" smtClean="0"/>
              <a:t>) mutasyon: Değişiklik sonucu yine aynı amino asit kodlanır. Örneğin; UCA yerine UCU olsa bile, bu kod yine serine ait olacaktır. </a:t>
            </a:r>
          </a:p>
          <a:p>
            <a:pPr lvl="1"/>
            <a:r>
              <a:rPr lang="tr-TR" dirty="0" err="1" smtClean="0"/>
              <a:t>Missens</a:t>
            </a:r>
            <a:r>
              <a:rPr lang="tr-TR" dirty="0" smtClean="0"/>
              <a:t> (yanlış anlamlı) mutasyon: Sentezlenecek olan amino asit değişir. Örneğin; UCA yerine CCA olursa, serin yerine </a:t>
            </a:r>
            <a:r>
              <a:rPr lang="tr-TR" dirty="0" err="1" smtClean="0"/>
              <a:t>prolin</a:t>
            </a:r>
            <a:r>
              <a:rPr lang="tr-TR" dirty="0" smtClean="0"/>
              <a:t> sentezlenmiş olur.</a:t>
            </a:r>
          </a:p>
          <a:p>
            <a:pPr lvl="1"/>
            <a:r>
              <a:rPr lang="tr-TR" dirty="0" err="1" smtClean="0"/>
              <a:t>Nonsens</a:t>
            </a:r>
            <a:r>
              <a:rPr lang="tr-TR" dirty="0" smtClean="0"/>
              <a:t> (anlamsız) mutasyon: Mutasyon stop </a:t>
            </a:r>
            <a:r>
              <a:rPr lang="tr-TR" dirty="0" err="1" smtClean="0"/>
              <a:t>kodonun</a:t>
            </a:r>
            <a:r>
              <a:rPr lang="tr-TR" dirty="0" smtClean="0"/>
              <a:t> oluşmasına yol açar. Örneğin; UCA yerine UAA olursa, serin sentezlenmesi gerekirken </a:t>
            </a:r>
            <a:r>
              <a:rPr lang="tr-TR" dirty="0" err="1" smtClean="0"/>
              <a:t>translasyon</a:t>
            </a:r>
            <a:r>
              <a:rPr lang="tr-TR" dirty="0" smtClean="0"/>
              <a:t> durur. Böyle mutasyonlar sonucu kesik/kısa proteinler sentezlenir.</a:t>
            </a:r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Protein Sentezi İçin Gerekli Bileşenler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tr-TR" dirty="0" smtClean="0"/>
              <a:t>Amino asitler</a:t>
            </a:r>
          </a:p>
          <a:p>
            <a:r>
              <a:rPr lang="tr-TR" dirty="0" smtClean="0"/>
              <a:t>Taşıyıcı RNA’lar</a:t>
            </a:r>
          </a:p>
          <a:p>
            <a:r>
              <a:rPr lang="tr-TR" dirty="0" smtClean="0"/>
              <a:t>Enzimler ve </a:t>
            </a:r>
            <a:r>
              <a:rPr lang="tr-TR" dirty="0" err="1" smtClean="0"/>
              <a:t>non</a:t>
            </a:r>
            <a:r>
              <a:rPr lang="tr-TR" dirty="0" smtClean="0"/>
              <a:t>-enzim proteinler</a:t>
            </a:r>
          </a:p>
          <a:p>
            <a:pPr lvl="1"/>
            <a:r>
              <a:rPr lang="tr-TR" dirty="0" err="1" smtClean="0"/>
              <a:t>Aminoaçil</a:t>
            </a:r>
            <a:r>
              <a:rPr lang="tr-TR" dirty="0" smtClean="0"/>
              <a:t>-</a:t>
            </a:r>
            <a:r>
              <a:rPr lang="tr-TR" dirty="0" err="1" smtClean="0"/>
              <a:t>tRNA</a:t>
            </a:r>
            <a:r>
              <a:rPr lang="tr-TR" dirty="0" smtClean="0"/>
              <a:t>-</a:t>
            </a:r>
            <a:r>
              <a:rPr lang="tr-TR" dirty="0" err="1" smtClean="0"/>
              <a:t>sentetazlar</a:t>
            </a:r>
            <a:endParaRPr lang="tr-TR" dirty="0" smtClean="0"/>
          </a:p>
          <a:p>
            <a:r>
              <a:rPr lang="tr-TR" dirty="0" smtClean="0"/>
              <a:t>Ribozomlar</a:t>
            </a:r>
          </a:p>
          <a:p>
            <a:pPr lvl="1"/>
            <a:r>
              <a:rPr lang="tr-TR" dirty="0" err="1" smtClean="0"/>
              <a:t>Ribozomal</a:t>
            </a:r>
            <a:r>
              <a:rPr lang="tr-TR" dirty="0" smtClean="0"/>
              <a:t> RNA’lar</a:t>
            </a:r>
          </a:p>
          <a:p>
            <a:r>
              <a:rPr lang="tr-TR" dirty="0" smtClean="0"/>
              <a:t>Enerji kaynakları</a:t>
            </a:r>
          </a:p>
          <a:p>
            <a:r>
              <a:rPr lang="tr-TR" dirty="0" err="1" smtClean="0"/>
              <a:t>Transkript</a:t>
            </a:r>
            <a:r>
              <a:rPr lang="tr-TR" dirty="0" smtClean="0"/>
              <a:t> edilecek </a:t>
            </a:r>
            <a:r>
              <a:rPr lang="tr-TR" dirty="0" err="1" smtClean="0"/>
              <a:t>mRNA</a:t>
            </a:r>
            <a:endParaRPr lang="tr-TR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Amino Asitler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7128162" cy="506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Transfer RNA (</a:t>
            </a:r>
            <a:r>
              <a:rPr lang="tr-TR" dirty="0" err="1" smtClean="0"/>
              <a:t>tRNA</a:t>
            </a:r>
            <a:r>
              <a:rPr lang="tr-TR" dirty="0" smtClean="0"/>
              <a:t>)</a:t>
            </a:r>
            <a:br>
              <a:rPr lang="tr-TR" dirty="0" smtClean="0"/>
            </a:br>
            <a:r>
              <a:rPr lang="tr-TR" dirty="0" smtClean="0"/>
              <a:t>(Taşıyıcı RNA)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tr-TR" dirty="0" smtClean="0"/>
          </a:p>
          <a:p>
            <a:r>
              <a:rPr lang="tr-TR" dirty="0" err="1" smtClean="0"/>
              <a:t>tRNA</a:t>
            </a:r>
            <a:r>
              <a:rPr lang="tr-TR" dirty="0" smtClean="0"/>
              <a:t> molekülleri 3 </a:t>
            </a:r>
            <a:r>
              <a:rPr lang="tr-TR" dirty="0" err="1" smtClean="0"/>
              <a:t>major</a:t>
            </a:r>
            <a:r>
              <a:rPr lang="tr-TR" dirty="0" smtClean="0"/>
              <a:t> RNA tipinin en küçüğüdür.</a:t>
            </a:r>
          </a:p>
          <a:p>
            <a:endParaRPr lang="tr-TR" dirty="0" smtClean="0"/>
          </a:p>
          <a:p>
            <a:r>
              <a:rPr lang="tr-TR" dirty="0" err="1" smtClean="0"/>
              <a:t>tRNA</a:t>
            </a:r>
            <a:r>
              <a:rPr lang="tr-TR" dirty="0" smtClean="0"/>
              <a:t> moleküllerinde </a:t>
            </a:r>
            <a:r>
              <a:rPr lang="tr-TR" b="1" dirty="0" smtClean="0"/>
              <a:t>anormal bazlar </a:t>
            </a:r>
            <a:r>
              <a:rPr lang="tr-TR" dirty="0" smtClean="0"/>
              <a:t>bulunabilir.</a:t>
            </a:r>
          </a:p>
          <a:p>
            <a:endParaRPr lang="tr-TR" dirty="0" smtClean="0"/>
          </a:p>
          <a:p>
            <a:r>
              <a:rPr lang="tr-TR" dirty="0" smtClean="0"/>
              <a:t>Zincir içi baz eşleşmeleri vardır.</a:t>
            </a:r>
          </a:p>
          <a:p>
            <a:endParaRPr lang="tr-TR" dirty="0" smtClean="0"/>
          </a:p>
          <a:p>
            <a:r>
              <a:rPr lang="tr-TR" dirty="0" smtClean="0"/>
              <a:t>Standart 20 amino asidin her biri için, en az 1 tane spesifik </a:t>
            </a:r>
            <a:r>
              <a:rPr lang="tr-TR" dirty="0" err="1" smtClean="0"/>
              <a:t>tRNA</a:t>
            </a:r>
            <a:r>
              <a:rPr lang="tr-TR" dirty="0" smtClean="0"/>
              <a:t> vardır. </a:t>
            </a:r>
          </a:p>
          <a:p>
            <a:endParaRPr lang="tr-TR" b="1" dirty="0" smtClean="0"/>
          </a:p>
          <a:p>
            <a:r>
              <a:rPr lang="tr-TR" b="1" dirty="0" smtClean="0"/>
              <a:t>Amino asit, </a:t>
            </a:r>
            <a:r>
              <a:rPr lang="tr-TR" b="1" dirty="0" err="1" smtClean="0"/>
              <a:t>tRNA’nın</a:t>
            </a:r>
            <a:r>
              <a:rPr lang="tr-TR" b="1" dirty="0" smtClean="0"/>
              <a:t> 3’-ucuna ester bağı ile bağlanır.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1" y="0"/>
            <a:ext cx="43405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tRNA</a:t>
            </a:r>
            <a:r>
              <a:rPr lang="tr-TR" dirty="0" smtClean="0"/>
              <a:t> şu kısımlardan oluşur:</a:t>
            </a:r>
          </a:p>
          <a:p>
            <a:pPr lvl="1"/>
            <a:r>
              <a:rPr lang="tr-TR" dirty="0" smtClean="0"/>
              <a:t>5’-P uç</a:t>
            </a:r>
          </a:p>
          <a:p>
            <a:pPr lvl="1"/>
            <a:r>
              <a:rPr lang="tr-TR" dirty="0" err="1" smtClean="0"/>
              <a:t>Akseptör</a:t>
            </a:r>
            <a:r>
              <a:rPr lang="tr-TR" dirty="0" smtClean="0"/>
              <a:t> (alıcı) kök</a:t>
            </a:r>
          </a:p>
          <a:p>
            <a:pPr lvl="1"/>
            <a:r>
              <a:rPr lang="tr-TR" dirty="0" err="1" smtClean="0"/>
              <a:t>Dihidroüridin</a:t>
            </a:r>
            <a:r>
              <a:rPr lang="tr-TR" dirty="0" smtClean="0"/>
              <a:t> içeren D kolu (</a:t>
            </a:r>
            <a:r>
              <a:rPr lang="tr-TR" dirty="0" err="1" smtClean="0"/>
              <a:t>aminoaçil</a:t>
            </a:r>
            <a:r>
              <a:rPr lang="tr-TR" dirty="0" smtClean="0"/>
              <a:t>-</a:t>
            </a:r>
            <a:r>
              <a:rPr lang="tr-TR" dirty="0" err="1" smtClean="0"/>
              <a:t>tRNA</a:t>
            </a:r>
            <a:r>
              <a:rPr lang="tr-TR" dirty="0" smtClean="0"/>
              <a:t> </a:t>
            </a:r>
            <a:r>
              <a:rPr lang="tr-TR" dirty="0" err="1" smtClean="0"/>
              <a:t>sentetaz</a:t>
            </a:r>
            <a:r>
              <a:rPr lang="tr-TR" dirty="0" smtClean="0"/>
              <a:t> için tanınma bölgesi)</a:t>
            </a:r>
          </a:p>
          <a:p>
            <a:pPr lvl="1"/>
            <a:r>
              <a:rPr lang="tr-TR" dirty="0" err="1" smtClean="0"/>
              <a:t>Antikodon</a:t>
            </a:r>
            <a:r>
              <a:rPr lang="tr-TR" dirty="0" smtClean="0"/>
              <a:t> kolu</a:t>
            </a:r>
          </a:p>
          <a:p>
            <a:pPr lvl="1"/>
            <a:r>
              <a:rPr lang="tr-TR" dirty="0" smtClean="0"/>
              <a:t>T kolu (T</a:t>
            </a:r>
            <a:r>
              <a:rPr lang="el-GR" dirty="0" smtClean="0"/>
              <a:t>Ψ</a:t>
            </a:r>
            <a:r>
              <a:rPr lang="tr-TR" dirty="0" smtClean="0"/>
              <a:t>C) (</a:t>
            </a:r>
            <a:r>
              <a:rPr lang="el-GR" dirty="0" smtClean="0"/>
              <a:t>Ψ</a:t>
            </a:r>
            <a:r>
              <a:rPr lang="tr-TR" dirty="0" smtClean="0"/>
              <a:t>: </a:t>
            </a:r>
            <a:r>
              <a:rPr lang="tr-TR" dirty="0" err="1" smtClean="0"/>
              <a:t>pseudouridin</a:t>
            </a:r>
            <a:r>
              <a:rPr lang="tr-TR" dirty="0" smtClean="0"/>
              <a:t>) (ribozom için tanınma bölgesi)</a:t>
            </a:r>
          </a:p>
          <a:p>
            <a:pPr lvl="1"/>
            <a:r>
              <a:rPr lang="tr-TR" dirty="0" smtClean="0"/>
              <a:t>CCA-3’-OH uç</a:t>
            </a:r>
          </a:p>
          <a:p>
            <a:pPr lvl="1"/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70796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Aminoaçil</a:t>
            </a:r>
            <a:r>
              <a:rPr lang="tr-TR" dirty="0" smtClean="0"/>
              <a:t> </a:t>
            </a:r>
            <a:r>
              <a:rPr lang="tr-TR" dirty="0" err="1" smtClean="0"/>
              <a:t>tRNA</a:t>
            </a:r>
            <a:r>
              <a:rPr lang="tr-TR" dirty="0" smtClean="0"/>
              <a:t> </a:t>
            </a:r>
            <a:r>
              <a:rPr lang="tr-TR" dirty="0" err="1" smtClean="0"/>
              <a:t>Sentetaz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Amino asidi, </a:t>
            </a:r>
            <a:r>
              <a:rPr lang="tr-TR" dirty="0" err="1" smtClean="0"/>
              <a:t>antikodonu</a:t>
            </a:r>
            <a:r>
              <a:rPr lang="tr-TR" dirty="0" smtClean="0"/>
              <a:t> uyumlu spesifik </a:t>
            </a:r>
            <a:r>
              <a:rPr lang="tr-TR" dirty="0" err="1" smtClean="0"/>
              <a:t>tRNA’sına</a:t>
            </a:r>
            <a:r>
              <a:rPr lang="tr-TR" dirty="0" smtClean="0"/>
              <a:t> bağlar. Bu esnada ATP yıkılarak AMP açığa çıkar. </a:t>
            </a:r>
          </a:p>
          <a:p>
            <a:endParaRPr lang="tr-TR" dirty="0" smtClean="0"/>
          </a:p>
          <a:p>
            <a:r>
              <a:rPr lang="tr-TR" dirty="0" smtClean="0"/>
              <a:t>Her amino asit için spesifik </a:t>
            </a:r>
            <a:r>
              <a:rPr lang="tr-TR" dirty="0" err="1" smtClean="0"/>
              <a:t>aminoaçil</a:t>
            </a:r>
            <a:r>
              <a:rPr lang="tr-TR" dirty="0" smtClean="0"/>
              <a:t>-</a:t>
            </a:r>
            <a:r>
              <a:rPr lang="tr-TR" dirty="0" err="1" smtClean="0"/>
              <a:t>tRNA</a:t>
            </a:r>
            <a:r>
              <a:rPr lang="tr-TR" dirty="0" smtClean="0"/>
              <a:t> </a:t>
            </a:r>
            <a:r>
              <a:rPr lang="tr-TR" dirty="0" err="1" smtClean="0"/>
              <a:t>sentetaz</a:t>
            </a:r>
            <a:r>
              <a:rPr lang="tr-TR" dirty="0" smtClean="0"/>
              <a:t> enzimi vardır.</a:t>
            </a:r>
          </a:p>
          <a:p>
            <a:endParaRPr lang="tr-TR" dirty="0" smtClean="0"/>
          </a:p>
          <a:p>
            <a:r>
              <a:rPr lang="tr-TR" dirty="0" smtClean="0"/>
              <a:t>İlgili animasyon: 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https</a:t>
            </a:r>
            <a:r>
              <a:rPr lang="tr-TR" dirty="0" smtClean="0"/>
              <a:t>://www.youtube.com/watch?v=l69KuBs99uM</a:t>
            </a: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DNA’da bulunan nükleotidler, 3 harfli kodlar (kelimeler) şeklinde organize olmuştur. Bunlara </a:t>
            </a:r>
            <a:r>
              <a:rPr lang="tr-TR" dirty="0" err="1" smtClean="0"/>
              <a:t>kodon</a:t>
            </a:r>
            <a:r>
              <a:rPr lang="tr-TR" dirty="0" smtClean="0"/>
              <a:t> denir.</a:t>
            </a:r>
          </a:p>
          <a:p>
            <a:endParaRPr lang="tr-TR" dirty="0" smtClean="0"/>
          </a:p>
          <a:p>
            <a:r>
              <a:rPr lang="tr-TR" dirty="0" smtClean="0"/>
              <a:t>DNA’daki nükleotid sekansı/dizisi, öncelikle, </a:t>
            </a:r>
            <a:r>
              <a:rPr lang="tr-TR" dirty="0" err="1" smtClean="0"/>
              <a:t>nükleusta</a:t>
            </a:r>
            <a:r>
              <a:rPr lang="tr-TR" dirty="0" smtClean="0"/>
              <a:t>, </a:t>
            </a:r>
            <a:r>
              <a:rPr lang="tr-TR" dirty="0" err="1" smtClean="0"/>
              <a:t>komplementer</a:t>
            </a:r>
            <a:r>
              <a:rPr lang="tr-TR" dirty="0" smtClean="0"/>
              <a:t>/tamamlayıcı şekilde RNA’ya </a:t>
            </a:r>
            <a:r>
              <a:rPr lang="tr-TR" dirty="0" err="1" smtClean="0"/>
              <a:t>transkript</a:t>
            </a:r>
            <a:r>
              <a:rPr lang="tr-TR" dirty="0" smtClean="0"/>
              <a:t> edilir; ardından farklı sınıflara ait RNA molekülleri, </a:t>
            </a:r>
            <a:r>
              <a:rPr lang="tr-TR" dirty="0" err="1" smtClean="0"/>
              <a:t>transkript</a:t>
            </a:r>
            <a:r>
              <a:rPr lang="tr-TR" dirty="0" smtClean="0"/>
              <a:t> edilen genetik bilginin ışığında protein </a:t>
            </a:r>
            <a:r>
              <a:rPr lang="tr-TR" smtClean="0"/>
              <a:t>sentezini yönlendirir.</a:t>
            </a:r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aminoacyl-trna synthetase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3" y="0"/>
            <a:ext cx="6512119" cy="6860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Ribozomal</a:t>
            </a:r>
            <a:r>
              <a:rPr lang="tr-TR" dirty="0" smtClean="0"/>
              <a:t> RNA (</a:t>
            </a:r>
            <a:r>
              <a:rPr lang="tr-TR" dirty="0" err="1" smtClean="0"/>
              <a:t>rRNA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Protein sentezinde </a:t>
            </a:r>
            <a:r>
              <a:rPr lang="tr-TR" dirty="0" err="1" smtClean="0"/>
              <a:t>ribozomal</a:t>
            </a:r>
            <a:r>
              <a:rPr lang="tr-TR" dirty="0" smtClean="0"/>
              <a:t> RNA, bir katalizör olarak işlev görür (</a:t>
            </a:r>
            <a:r>
              <a:rPr lang="tr-TR" dirty="0" err="1" smtClean="0"/>
              <a:t>ribozim</a:t>
            </a:r>
            <a:r>
              <a:rPr lang="tr-TR" dirty="0" smtClean="0"/>
              <a:t>).</a:t>
            </a:r>
          </a:p>
          <a:p>
            <a:endParaRPr lang="tr-TR" dirty="0" smtClean="0"/>
          </a:p>
          <a:p>
            <a:r>
              <a:rPr lang="tr-TR" dirty="0" err="1" smtClean="0"/>
              <a:t>Prokaryotlarda</a:t>
            </a:r>
            <a:r>
              <a:rPr lang="tr-TR" dirty="0" smtClean="0"/>
              <a:t> ve </a:t>
            </a:r>
            <a:r>
              <a:rPr lang="tr-TR" dirty="0" err="1" smtClean="0"/>
              <a:t>ökaryotik</a:t>
            </a:r>
            <a:r>
              <a:rPr lang="tr-TR" dirty="0" smtClean="0"/>
              <a:t> mitokondrilerde 23S, 16S ve 5S; </a:t>
            </a:r>
            <a:r>
              <a:rPr lang="tr-TR" dirty="0" err="1" smtClean="0"/>
              <a:t>ökaryotik</a:t>
            </a:r>
            <a:r>
              <a:rPr lang="tr-TR" dirty="0" smtClean="0"/>
              <a:t> hücrelerin sitoplazmalarında ise, 28S, 18S, 5.8S ve 5S </a:t>
            </a:r>
            <a:r>
              <a:rPr lang="tr-TR" dirty="0" err="1" smtClean="0"/>
              <a:t>rRNA</a:t>
            </a:r>
            <a:r>
              <a:rPr lang="tr-TR" dirty="0" smtClean="0"/>
              <a:t> vardır.</a:t>
            </a:r>
            <a:endParaRPr lang="tr-T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Svedberg</a:t>
            </a:r>
            <a:r>
              <a:rPr lang="tr-TR" dirty="0" smtClean="0"/>
              <a:t> birimi (S)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tr-TR" dirty="0" err="1" smtClean="0"/>
              <a:t>Ultrasantrifüjdeki</a:t>
            </a:r>
            <a:r>
              <a:rPr lang="tr-TR" dirty="0" smtClean="0"/>
              <a:t> çökme hızı.</a:t>
            </a:r>
          </a:p>
          <a:p>
            <a:endParaRPr lang="tr-TR" dirty="0" smtClean="0"/>
          </a:p>
          <a:p>
            <a:r>
              <a:rPr lang="tr-TR" dirty="0" smtClean="0"/>
              <a:t>Bir molekülün ağırlığı ve şekli S değerini belirler.</a:t>
            </a:r>
          </a:p>
          <a:p>
            <a:endParaRPr lang="tr-TR" dirty="0" smtClean="0"/>
          </a:p>
          <a:p>
            <a:r>
              <a:rPr lang="tr-TR" dirty="0" smtClean="0"/>
              <a:t>Daha ağır ve daha kompakt moleküller, daha hızlı çökerler ve daha yüksek bir </a:t>
            </a:r>
            <a:r>
              <a:rPr lang="tr-TR" dirty="0" err="1" smtClean="0"/>
              <a:t>Svedberg</a:t>
            </a:r>
            <a:r>
              <a:rPr lang="tr-TR" dirty="0" smtClean="0"/>
              <a:t> değerine sahiptir.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Ribozomal</a:t>
            </a:r>
            <a:r>
              <a:rPr lang="tr-TR" dirty="0" smtClean="0"/>
              <a:t> RNA (</a:t>
            </a:r>
            <a:r>
              <a:rPr lang="tr-TR" dirty="0" err="1" smtClean="0"/>
              <a:t>rRNA</a:t>
            </a:r>
            <a:r>
              <a:rPr lang="tr-TR" dirty="0" smtClean="0"/>
              <a:t>)</a:t>
            </a:r>
            <a:endParaRPr lang="tr-TR" dirty="0"/>
          </a:p>
        </p:txBody>
      </p:sp>
      <p:pic>
        <p:nvPicPr>
          <p:cNvPr id="40962" name="Picture 2" descr="Prokaryotic ribosomes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076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Protein Sentezinin Aşamaları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Protein sentezi süreci; </a:t>
            </a:r>
            <a:r>
              <a:rPr lang="tr-TR" dirty="0" err="1" smtClean="0"/>
              <a:t>mRNA</a:t>
            </a:r>
            <a:r>
              <a:rPr lang="tr-TR" dirty="0" smtClean="0"/>
              <a:t> üzerindeki 3 harfli kelimelerden (</a:t>
            </a:r>
            <a:r>
              <a:rPr lang="tr-TR" dirty="0" err="1" smtClean="0"/>
              <a:t>kodonlardan</a:t>
            </a:r>
            <a:r>
              <a:rPr lang="tr-TR" dirty="0" smtClean="0"/>
              <a:t>) ibaret nükleotid sekansı dilini, proteinlerin yapısını ifade eden 20 harflik amino asit diline çevirir.</a:t>
            </a:r>
          </a:p>
          <a:p>
            <a:endParaRPr lang="tr-TR" dirty="0" smtClean="0"/>
          </a:p>
          <a:p>
            <a:r>
              <a:rPr lang="tr-TR" dirty="0" err="1" smtClean="0"/>
              <a:t>mRNA</a:t>
            </a:r>
            <a:r>
              <a:rPr lang="tr-TR" dirty="0" smtClean="0"/>
              <a:t>, 5’-uçtan 3’-uca doğru okunarak çevrilirken; N-terminal’den C-terminale doğru bir protein de sentezlenmiş olur.</a:t>
            </a:r>
            <a:endParaRPr lang="tr-T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Prokaryotik</a:t>
            </a:r>
            <a:r>
              <a:rPr lang="tr-TR" dirty="0" smtClean="0"/>
              <a:t> </a:t>
            </a:r>
            <a:r>
              <a:rPr lang="tr-TR" dirty="0" err="1" smtClean="0"/>
              <a:t>mRNA’lar</a:t>
            </a:r>
            <a:r>
              <a:rPr lang="tr-TR" dirty="0" smtClean="0"/>
              <a:t> sıklıkla birkaç kodlayıcı bölgeye sahiptir (</a:t>
            </a:r>
            <a:r>
              <a:rPr lang="tr-TR" dirty="0" err="1" smtClean="0"/>
              <a:t>polisistronik</a:t>
            </a:r>
            <a:r>
              <a:rPr lang="tr-TR" dirty="0" smtClean="0"/>
              <a:t> = </a:t>
            </a:r>
            <a:r>
              <a:rPr lang="tr-TR" dirty="0" err="1" smtClean="0"/>
              <a:t>poligenik</a:t>
            </a:r>
            <a:r>
              <a:rPr lang="tr-TR" dirty="0" smtClean="0"/>
              <a:t>).</a:t>
            </a:r>
          </a:p>
          <a:p>
            <a:endParaRPr lang="tr-TR" dirty="0" smtClean="0"/>
          </a:p>
          <a:p>
            <a:r>
              <a:rPr lang="tr-TR" dirty="0" smtClean="0"/>
              <a:t>Oysa </a:t>
            </a:r>
            <a:r>
              <a:rPr lang="tr-TR" dirty="0" err="1" smtClean="0"/>
              <a:t>ökaryotik</a:t>
            </a:r>
            <a:r>
              <a:rPr lang="tr-TR" dirty="0" smtClean="0"/>
              <a:t> </a:t>
            </a:r>
            <a:r>
              <a:rPr lang="tr-TR" dirty="0" err="1" smtClean="0"/>
              <a:t>mRNA’lar</a:t>
            </a:r>
            <a:r>
              <a:rPr lang="tr-TR" dirty="0" smtClean="0"/>
              <a:t>, sadece bir kodlayıcı bölgeye sahiptir (</a:t>
            </a:r>
            <a:r>
              <a:rPr lang="tr-TR" dirty="0" err="1" smtClean="0"/>
              <a:t>monosistronik</a:t>
            </a:r>
            <a:r>
              <a:rPr lang="tr-TR" dirty="0" smtClean="0"/>
              <a:t>).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prokaryotic mrna polycistronic ile ilgili görsel sonucu"/>
          <p:cNvPicPr>
            <a:picLocks noChangeAspect="1" noChangeArrowheads="1"/>
          </p:cNvPicPr>
          <p:nvPr/>
        </p:nvPicPr>
        <p:blipFill>
          <a:blip r:embed="rId2" cstate="print"/>
          <a:srcRect r="930" b="12404"/>
          <a:stretch>
            <a:fillRect/>
          </a:stretch>
        </p:blipFill>
        <p:spPr bwMode="auto">
          <a:xfrm>
            <a:off x="-1" y="332656"/>
            <a:ext cx="9144001" cy="6063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Protein Sentezinin Aşamaları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Translasyon</a:t>
            </a:r>
            <a:r>
              <a:rPr lang="tr-TR" dirty="0" smtClean="0"/>
              <a:t> süreci 3 aşamada yürür:</a:t>
            </a:r>
          </a:p>
          <a:p>
            <a:endParaRPr lang="tr-TR" dirty="0" smtClean="0"/>
          </a:p>
          <a:p>
            <a:pPr lvl="1"/>
            <a:r>
              <a:rPr lang="tr-TR" dirty="0" smtClean="0"/>
              <a:t>Başlangıç (</a:t>
            </a:r>
            <a:r>
              <a:rPr lang="tr-TR" dirty="0" err="1" smtClean="0"/>
              <a:t>initiation</a:t>
            </a:r>
            <a:r>
              <a:rPr lang="tr-TR" dirty="0" smtClean="0"/>
              <a:t>)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Uzama (</a:t>
            </a:r>
            <a:r>
              <a:rPr lang="tr-TR" dirty="0" err="1" smtClean="0"/>
              <a:t>elongation</a:t>
            </a:r>
            <a:r>
              <a:rPr lang="tr-TR" dirty="0" smtClean="0"/>
              <a:t>)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Sonlanma (</a:t>
            </a:r>
            <a:r>
              <a:rPr lang="tr-TR" dirty="0" err="1" smtClean="0"/>
              <a:t>termination</a:t>
            </a:r>
            <a:r>
              <a:rPr lang="tr-TR" dirty="0" smtClean="0"/>
              <a:t>)</a:t>
            </a:r>
            <a:endParaRPr lang="tr-T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Başlangıç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Protein sentezinin başlaması için şu </a:t>
            </a:r>
            <a:r>
              <a:rPr lang="tr-TR" dirty="0" err="1" smtClean="0"/>
              <a:t>komponentlerin</a:t>
            </a:r>
            <a:r>
              <a:rPr lang="tr-TR" dirty="0" smtClean="0"/>
              <a:t> bir arada bulunması gerekir (başlangıç kompleksi):</a:t>
            </a:r>
          </a:p>
          <a:p>
            <a:pPr lvl="1"/>
            <a:r>
              <a:rPr lang="tr-TR" dirty="0" smtClean="0"/>
              <a:t>Büyük ve küçük </a:t>
            </a:r>
            <a:r>
              <a:rPr lang="tr-TR" dirty="0" err="1" smtClean="0"/>
              <a:t>ribozomal</a:t>
            </a:r>
            <a:r>
              <a:rPr lang="tr-TR" dirty="0" smtClean="0"/>
              <a:t> </a:t>
            </a:r>
            <a:r>
              <a:rPr lang="tr-TR" dirty="0" err="1" smtClean="0"/>
              <a:t>subunit</a:t>
            </a:r>
            <a:endParaRPr lang="tr-TR" dirty="0" smtClean="0"/>
          </a:p>
          <a:p>
            <a:pPr lvl="1"/>
            <a:r>
              <a:rPr lang="tr-TR" dirty="0" err="1" smtClean="0"/>
              <a:t>Transleyt</a:t>
            </a:r>
            <a:r>
              <a:rPr lang="tr-TR" dirty="0" smtClean="0"/>
              <a:t> edilecek </a:t>
            </a:r>
            <a:r>
              <a:rPr lang="tr-TR" dirty="0" err="1" smtClean="0"/>
              <a:t>mRNA</a:t>
            </a:r>
            <a:endParaRPr lang="tr-TR" dirty="0" smtClean="0"/>
          </a:p>
          <a:p>
            <a:pPr lvl="1"/>
            <a:r>
              <a:rPr lang="tr-TR" dirty="0" smtClean="0"/>
              <a:t>İlk </a:t>
            </a:r>
            <a:r>
              <a:rPr lang="tr-TR" dirty="0" err="1" smtClean="0"/>
              <a:t>kodonun</a:t>
            </a:r>
            <a:r>
              <a:rPr lang="tr-TR" dirty="0" smtClean="0"/>
              <a:t> </a:t>
            </a:r>
            <a:r>
              <a:rPr lang="tr-TR" dirty="0" err="1" smtClean="0"/>
              <a:t>aminoaçil</a:t>
            </a:r>
            <a:r>
              <a:rPr lang="tr-TR" dirty="0" smtClean="0"/>
              <a:t>-</a:t>
            </a:r>
            <a:r>
              <a:rPr lang="tr-TR" dirty="0" err="1" smtClean="0"/>
              <a:t>tRNA’sı</a:t>
            </a:r>
            <a:r>
              <a:rPr lang="tr-TR" dirty="0" smtClean="0"/>
              <a:t> (başlatıcı </a:t>
            </a:r>
            <a:r>
              <a:rPr lang="tr-TR" dirty="0" err="1" smtClean="0"/>
              <a:t>tRNA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GTP</a:t>
            </a:r>
          </a:p>
          <a:p>
            <a:pPr lvl="1"/>
            <a:r>
              <a:rPr lang="tr-TR" dirty="0" err="1" smtClean="0"/>
              <a:t>İnisiasyon</a:t>
            </a:r>
            <a:r>
              <a:rPr lang="tr-TR" dirty="0" smtClean="0"/>
              <a:t> (başlangıç) faktörleri</a:t>
            </a:r>
          </a:p>
          <a:p>
            <a:pPr lvl="2"/>
            <a:r>
              <a:rPr lang="tr-TR" dirty="0" err="1" smtClean="0"/>
              <a:t>Prokaryotlarda</a:t>
            </a:r>
            <a:r>
              <a:rPr lang="tr-TR" dirty="0" smtClean="0"/>
              <a:t>, IF-1, IF-2, IF-3</a:t>
            </a:r>
          </a:p>
          <a:p>
            <a:pPr lvl="2"/>
            <a:r>
              <a:rPr lang="tr-TR" dirty="0" err="1" smtClean="0"/>
              <a:t>Ökaryotlarda</a:t>
            </a:r>
            <a:r>
              <a:rPr lang="tr-TR" dirty="0" smtClean="0"/>
              <a:t> çok sayıda </a:t>
            </a:r>
            <a:r>
              <a:rPr lang="tr-TR" dirty="0" err="1" smtClean="0"/>
              <a:t>eIF</a:t>
            </a:r>
            <a:endParaRPr lang="tr-TR" dirty="0" smtClean="0"/>
          </a:p>
          <a:p>
            <a:pPr lvl="1"/>
            <a:endParaRPr lang="tr-T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Başlangıç </a:t>
            </a:r>
            <a:r>
              <a:rPr lang="tr-TR" dirty="0" err="1" smtClean="0"/>
              <a:t>Kodonunun</a:t>
            </a:r>
            <a:r>
              <a:rPr lang="tr-TR" dirty="0" smtClean="0"/>
              <a:t> Tanınması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b="1" dirty="0" err="1" smtClean="0"/>
              <a:t>Prokaryotlarda</a:t>
            </a:r>
            <a:r>
              <a:rPr lang="tr-TR" dirty="0" smtClean="0"/>
              <a:t>: 16S </a:t>
            </a:r>
            <a:r>
              <a:rPr lang="tr-TR" dirty="0" err="1" smtClean="0"/>
              <a:t>rRNA’nın</a:t>
            </a:r>
            <a:r>
              <a:rPr lang="tr-TR" dirty="0" smtClean="0"/>
              <a:t>, </a:t>
            </a:r>
            <a:r>
              <a:rPr lang="tr-TR" dirty="0" err="1" smtClean="0"/>
              <a:t>mRNA</a:t>
            </a:r>
            <a:r>
              <a:rPr lang="tr-TR" dirty="0" smtClean="0"/>
              <a:t> üzerindeki </a:t>
            </a:r>
            <a:r>
              <a:rPr lang="tr-TR" b="1" dirty="0" err="1" smtClean="0"/>
              <a:t>Shine</a:t>
            </a:r>
            <a:r>
              <a:rPr lang="tr-TR" b="1" dirty="0" smtClean="0"/>
              <a:t>-</a:t>
            </a:r>
            <a:r>
              <a:rPr lang="tr-TR" b="1" dirty="0" err="1" smtClean="0"/>
              <a:t>Dalgarno</a:t>
            </a:r>
            <a:r>
              <a:rPr lang="tr-TR" dirty="0" smtClean="0"/>
              <a:t> </a:t>
            </a:r>
            <a:r>
              <a:rPr lang="tr-TR" b="1" dirty="0" smtClean="0"/>
              <a:t>sekans</a:t>
            </a:r>
            <a:r>
              <a:rPr lang="tr-TR" dirty="0" smtClean="0"/>
              <a:t>ı ile eşleşmesi</a:t>
            </a:r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b="1" dirty="0" err="1" smtClean="0"/>
              <a:t>Ökaryotlarda</a:t>
            </a:r>
            <a:r>
              <a:rPr lang="tr-TR" dirty="0" smtClean="0"/>
              <a:t>: </a:t>
            </a:r>
            <a:r>
              <a:rPr lang="tr-TR" b="1" dirty="0" err="1" smtClean="0"/>
              <a:t>eIF</a:t>
            </a:r>
            <a:r>
              <a:rPr lang="tr-TR" b="1" dirty="0" smtClean="0"/>
              <a:t>-4</a:t>
            </a:r>
            <a:r>
              <a:rPr lang="tr-TR" dirty="0" smtClean="0"/>
              <a:t> üyelerinin yardımıyla küçük </a:t>
            </a:r>
            <a:r>
              <a:rPr lang="tr-TR" dirty="0" err="1" smtClean="0"/>
              <a:t>ribozomal</a:t>
            </a:r>
            <a:r>
              <a:rPr lang="tr-TR" dirty="0" smtClean="0"/>
              <a:t> </a:t>
            </a:r>
            <a:r>
              <a:rPr lang="tr-TR" dirty="0" err="1" smtClean="0"/>
              <a:t>subunitin</a:t>
            </a:r>
            <a:r>
              <a:rPr lang="tr-TR" dirty="0" smtClean="0"/>
              <a:t> </a:t>
            </a:r>
            <a:r>
              <a:rPr lang="tr-TR" b="1" dirty="0" smtClean="0"/>
              <a:t>5’-kep</a:t>
            </a:r>
            <a:r>
              <a:rPr lang="tr-TR" dirty="0" smtClean="0"/>
              <a:t>’i bağlayıp, AUG </a:t>
            </a:r>
            <a:r>
              <a:rPr lang="tr-TR" dirty="0" err="1" smtClean="0"/>
              <a:t>kodonuna</a:t>
            </a:r>
            <a:r>
              <a:rPr lang="tr-TR" dirty="0" smtClean="0"/>
              <a:t> ulaşması (</a:t>
            </a:r>
            <a:r>
              <a:rPr lang="tr-TR" b="1" dirty="0" smtClean="0"/>
              <a:t>ATP</a:t>
            </a:r>
            <a:r>
              <a:rPr lang="tr-TR" dirty="0" smtClean="0"/>
              <a:t> gerektirir!)</a:t>
            </a: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Protein sentez süreci “</a:t>
            </a:r>
            <a:r>
              <a:rPr lang="tr-TR" dirty="0" err="1" smtClean="0"/>
              <a:t>translasyon</a:t>
            </a:r>
            <a:r>
              <a:rPr lang="tr-TR" dirty="0" smtClean="0"/>
              <a:t>” olarak adlandırılmaktadır. </a:t>
            </a:r>
          </a:p>
          <a:p>
            <a:endParaRPr lang="tr-TR" dirty="0" smtClean="0"/>
          </a:p>
          <a:p>
            <a:r>
              <a:rPr lang="tr-TR" dirty="0" smtClean="0"/>
              <a:t>Bunun sebebi nükleotid sekansından oluşan “dil”in; amino asit sekansından oluşan “yeni bir dil”e tercüme edilmesidir.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Shine</a:t>
            </a:r>
            <a:r>
              <a:rPr lang="tr-TR" dirty="0" smtClean="0"/>
              <a:t>-</a:t>
            </a:r>
            <a:r>
              <a:rPr lang="tr-TR" dirty="0" err="1" smtClean="0"/>
              <a:t>Dalgarno</a:t>
            </a:r>
            <a:r>
              <a:rPr lang="tr-TR" dirty="0" smtClean="0"/>
              <a:t> Sekansı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E.</a:t>
            </a:r>
            <a:r>
              <a:rPr lang="tr-TR" dirty="0" err="1" smtClean="0"/>
              <a:t>coli’de</a:t>
            </a:r>
            <a:r>
              <a:rPr lang="tr-TR" dirty="0" smtClean="0"/>
              <a:t> </a:t>
            </a:r>
            <a:r>
              <a:rPr lang="tr-TR" dirty="0" err="1" smtClean="0"/>
              <a:t>mRNA</a:t>
            </a:r>
            <a:r>
              <a:rPr lang="tr-TR" dirty="0" smtClean="0"/>
              <a:t> üzerinde AUG </a:t>
            </a:r>
            <a:r>
              <a:rPr lang="tr-TR" dirty="0" err="1" smtClean="0"/>
              <a:t>kodonundan</a:t>
            </a:r>
            <a:r>
              <a:rPr lang="tr-TR" dirty="0" smtClean="0"/>
              <a:t> 5’ uca doğru (</a:t>
            </a:r>
            <a:r>
              <a:rPr lang="tr-TR" dirty="0" err="1" smtClean="0"/>
              <a:t>upstream</a:t>
            </a:r>
            <a:r>
              <a:rPr lang="tr-TR" dirty="0" smtClean="0"/>
              <a:t>) yaklaşık 5-10 bazlık mesafede pürin nükleotidlerinden zengin bir sekans bulunur.</a:t>
            </a:r>
            <a:endParaRPr lang="tr-TR" dirty="0"/>
          </a:p>
        </p:txBody>
      </p:sp>
      <p:pic>
        <p:nvPicPr>
          <p:cNvPr id="5" name="Picture 2" descr="shine-dalgarno sequence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143374"/>
            <a:ext cx="5715000" cy="2714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Küçük </a:t>
            </a:r>
            <a:r>
              <a:rPr lang="tr-TR" dirty="0" err="1" smtClean="0"/>
              <a:t>ribozomal</a:t>
            </a:r>
            <a:r>
              <a:rPr lang="tr-TR" dirty="0" smtClean="0"/>
              <a:t> </a:t>
            </a:r>
            <a:r>
              <a:rPr lang="tr-TR" dirty="0" err="1" smtClean="0"/>
              <a:t>subunitin</a:t>
            </a:r>
            <a:r>
              <a:rPr lang="tr-TR" dirty="0" smtClean="0"/>
              <a:t> (30S), 16S’lik </a:t>
            </a:r>
            <a:r>
              <a:rPr lang="tr-TR" dirty="0" err="1" smtClean="0"/>
              <a:t>ribozomal</a:t>
            </a:r>
            <a:r>
              <a:rPr lang="tr-TR" dirty="0" smtClean="0"/>
              <a:t> RNA’sı kendi 3’-ucuna yakın, </a:t>
            </a:r>
            <a:r>
              <a:rPr lang="tr-TR" dirty="0" err="1" smtClean="0"/>
              <a:t>Shine</a:t>
            </a:r>
            <a:r>
              <a:rPr lang="tr-TR" dirty="0" smtClean="0"/>
              <a:t>-</a:t>
            </a:r>
            <a:r>
              <a:rPr lang="tr-TR" dirty="0" err="1" smtClean="0"/>
              <a:t>Dalgarno</a:t>
            </a:r>
            <a:r>
              <a:rPr lang="tr-TR" dirty="0" smtClean="0"/>
              <a:t> sekansına kısmi veya tam </a:t>
            </a:r>
            <a:r>
              <a:rPr lang="tr-TR" dirty="0" err="1" smtClean="0"/>
              <a:t>komplementer</a:t>
            </a:r>
            <a:r>
              <a:rPr lang="tr-TR" dirty="0" smtClean="0"/>
              <a:t> bir sekansa sahiptir.</a:t>
            </a:r>
            <a:endParaRPr lang="tr-TR" dirty="0"/>
          </a:p>
        </p:txBody>
      </p:sp>
      <p:pic>
        <p:nvPicPr>
          <p:cNvPr id="5" name="Picture 2" descr="shine-dalgarno sequence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929066"/>
            <a:ext cx="5715000" cy="2714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57167"/>
            <a:ext cx="8229600" cy="3143272"/>
          </a:xfrm>
        </p:spPr>
        <p:txBody>
          <a:bodyPr/>
          <a:lstStyle/>
          <a:p>
            <a:r>
              <a:rPr lang="tr-TR" dirty="0" smtClean="0"/>
              <a:t>Böylece </a:t>
            </a:r>
            <a:r>
              <a:rPr lang="tr-TR" dirty="0" err="1" smtClean="0"/>
              <a:t>mRNA’nın</a:t>
            </a:r>
            <a:r>
              <a:rPr lang="tr-TR" dirty="0" smtClean="0"/>
              <a:t> 5’ ucuna yakın </a:t>
            </a:r>
            <a:r>
              <a:rPr lang="tr-TR" dirty="0" err="1" smtClean="0"/>
              <a:t>Shine</a:t>
            </a:r>
            <a:r>
              <a:rPr lang="tr-TR" dirty="0" smtClean="0"/>
              <a:t>-</a:t>
            </a:r>
            <a:r>
              <a:rPr lang="tr-TR" dirty="0" err="1" smtClean="0"/>
              <a:t>Dalgarno</a:t>
            </a:r>
            <a:r>
              <a:rPr lang="tr-TR" dirty="0" smtClean="0"/>
              <a:t> sekansı ile, 16S </a:t>
            </a:r>
            <a:r>
              <a:rPr lang="tr-TR" dirty="0" err="1" smtClean="0"/>
              <a:t>rRNA’nın</a:t>
            </a:r>
            <a:r>
              <a:rPr lang="tr-TR" dirty="0" smtClean="0"/>
              <a:t> 3’ ucuna yakın </a:t>
            </a:r>
            <a:r>
              <a:rPr lang="tr-TR" dirty="0" err="1" smtClean="0"/>
              <a:t>komplementer</a:t>
            </a:r>
            <a:r>
              <a:rPr lang="tr-TR" dirty="0" smtClean="0"/>
              <a:t> sekans eşleşerek, protein sentezinin başlaması için AUG </a:t>
            </a:r>
            <a:r>
              <a:rPr lang="tr-TR" dirty="0" err="1" smtClean="0"/>
              <a:t>kodonunun</a:t>
            </a:r>
            <a:r>
              <a:rPr lang="tr-TR" dirty="0" smtClean="0"/>
              <a:t> pozisyon almasını temin eder.</a:t>
            </a:r>
            <a:endParaRPr lang="tr-TR" dirty="0"/>
          </a:p>
        </p:txBody>
      </p:sp>
      <p:pic>
        <p:nvPicPr>
          <p:cNvPr id="20482" name="Picture 2" descr="shine-dalgarno sequence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929066"/>
            <a:ext cx="5715000" cy="2714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5’-</a:t>
            </a:r>
            <a:r>
              <a:rPr lang="tr-TR" dirty="0" err="1" smtClean="0"/>
              <a:t>Cap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err="1" smtClean="0"/>
              <a:t>Ökaryotik</a:t>
            </a:r>
            <a:r>
              <a:rPr lang="tr-TR" dirty="0" smtClean="0"/>
              <a:t> </a:t>
            </a:r>
            <a:r>
              <a:rPr lang="tr-TR" dirty="0" err="1" smtClean="0"/>
              <a:t>mRNA’lar</a:t>
            </a:r>
            <a:r>
              <a:rPr lang="tr-TR" dirty="0" smtClean="0"/>
              <a:t> </a:t>
            </a:r>
            <a:r>
              <a:rPr lang="tr-TR" dirty="0" err="1" smtClean="0"/>
              <a:t>Shine</a:t>
            </a:r>
            <a:r>
              <a:rPr lang="tr-TR" dirty="0" smtClean="0"/>
              <a:t>-</a:t>
            </a:r>
            <a:r>
              <a:rPr lang="tr-TR" dirty="0" err="1" smtClean="0"/>
              <a:t>Dalgarno</a:t>
            </a:r>
            <a:r>
              <a:rPr lang="tr-TR" dirty="0" smtClean="0"/>
              <a:t> sekansına sahip değildir.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tr-TR" sz="32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tr-TR" sz="3200" dirty="0" err="1" smtClean="0"/>
              <a:t>Ökaryotlarda</a:t>
            </a:r>
            <a:r>
              <a:rPr lang="tr-TR" sz="3200" dirty="0" smtClean="0"/>
              <a:t>, </a:t>
            </a:r>
            <a:r>
              <a:rPr lang="tr-TR" sz="3200" dirty="0" err="1" smtClean="0"/>
              <a:t>mRNA</a:t>
            </a:r>
            <a:r>
              <a:rPr lang="tr-TR" sz="3200" dirty="0" smtClean="0"/>
              <a:t> 5’-ucunda 5’-5’-</a:t>
            </a:r>
            <a:r>
              <a:rPr lang="tr-TR" sz="3200" dirty="0" err="1" smtClean="0"/>
              <a:t>trifosfat</a:t>
            </a:r>
            <a:r>
              <a:rPr lang="tr-TR" sz="3200" dirty="0" smtClean="0"/>
              <a:t> bağlarıyla bağlanmış 7-</a:t>
            </a:r>
            <a:r>
              <a:rPr lang="tr-TR" sz="3200" dirty="0" err="1" smtClean="0"/>
              <a:t>metilguanozin’den</a:t>
            </a:r>
            <a:r>
              <a:rPr lang="tr-TR" sz="3200" dirty="0" smtClean="0"/>
              <a:t> oluşan bir “</a:t>
            </a:r>
            <a:r>
              <a:rPr lang="tr-TR" sz="3200" dirty="0" err="1" smtClean="0"/>
              <a:t>cap</a:t>
            </a:r>
            <a:r>
              <a:rPr lang="tr-TR" sz="3200" dirty="0" smtClean="0"/>
              <a:t> (şapka)” taşır (5’-kep).</a:t>
            </a:r>
          </a:p>
          <a:p>
            <a:endParaRPr lang="tr-TR" dirty="0" smtClean="0"/>
          </a:p>
          <a:p>
            <a:r>
              <a:rPr lang="tr-TR" dirty="0" err="1" smtClean="0"/>
              <a:t>Ökaryotlarda</a:t>
            </a:r>
            <a:r>
              <a:rPr lang="tr-TR" dirty="0" smtClean="0"/>
              <a:t> küçük </a:t>
            </a:r>
            <a:r>
              <a:rPr lang="tr-TR" dirty="0" err="1" smtClean="0"/>
              <a:t>ribozomal</a:t>
            </a:r>
            <a:r>
              <a:rPr lang="tr-TR" dirty="0" smtClean="0"/>
              <a:t> </a:t>
            </a:r>
            <a:r>
              <a:rPr lang="tr-TR" dirty="0" err="1" smtClean="0"/>
              <a:t>subunit</a:t>
            </a:r>
            <a:r>
              <a:rPr lang="tr-TR" dirty="0" smtClean="0"/>
              <a:t> (40S), </a:t>
            </a:r>
            <a:r>
              <a:rPr lang="tr-TR" dirty="0" err="1" smtClean="0"/>
              <a:t>eIF</a:t>
            </a:r>
            <a:r>
              <a:rPr lang="tr-TR" dirty="0" smtClean="0"/>
              <a:t>-4 yardımıyla, </a:t>
            </a:r>
            <a:r>
              <a:rPr lang="tr-TR" dirty="0" err="1" smtClean="0"/>
              <a:t>mRNA’nın</a:t>
            </a:r>
            <a:r>
              <a:rPr lang="tr-TR" dirty="0" smtClean="0"/>
              <a:t> 5’ ucundaki şapka yapısını bağlar ve AUG </a:t>
            </a:r>
            <a:r>
              <a:rPr lang="tr-TR" dirty="0" err="1" smtClean="0"/>
              <a:t>kodonuna</a:t>
            </a:r>
            <a:r>
              <a:rPr lang="tr-TR" dirty="0" smtClean="0"/>
              <a:t> ulaşıncaya kadar </a:t>
            </a:r>
            <a:r>
              <a:rPr lang="tr-TR" dirty="0" err="1" smtClean="0"/>
              <a:t>mRNA</a:t>
            </a:r>
            <a:r>
              <a:rPr lang="tr-TR" dirty="0" smtClean="0"/>
              <a:t> üzerinde aşağıya doğru hareket eder. Bu “tarama”  işlemi için ATP gereklidir.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 descr="5'-cap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5301208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467544" y="26064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u="sng" dirty="0" smtClean="0">
                <a:solidFill>
                  <a:srgbClr val="0070C0"/>
                </a:solidFill>
              </a:rPr>
              <a:t>5’-kep</a:t>
            </a:r>
            <a:endParaRPr lang="tr-TR" sz="3600" b="1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9458" name="Picture 2" descr="shine-dalgarno sequence ile ilgili görsel sonucu"/>
          <p:cNvPicPr>
            <a:picLocks noChangeAspect="1" noChangeArrowheads="1"/>
          </p:cNvPicPr>
          <p:nvPr/>
        </p:nvPicPr>
        <p:blipFill>
          <a:blip r:embed="rId2" cstate="print"/>
          <a:srcRect t="7813" r="391" b="14062"/>
          <a:stretch>
            <a:fillRect/>
          </a:stretch>
        </p:blipFill>
        <p:spPr bwMode="auto">
          <a:xfrm>
            <a:off x="0" y="642918"/>
            <a:ext cx="9108304" cy="535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2088232"/>
          </a:xfrm>
        </p:spPr>
        <p:txBody>
          <a:bodyPr>
            <a:normAutofit fontScale="92500"/>
          </a:bodyPr>
          <a:lstStyle/>
          <a:p>
            <a:r>
              <a:rPr lang="tr-TR" dirty="0" smtClean="0"/>
              <a:t>5’-kep bağlayıcı </a:t>
            </a:r>
            <a:r>
              <a:rPr lang="tr-TR" dirty="0" err="1" smtClean="0"/>
              <a:t>eIF</a:t>
            </a:r>
            <a:r>
              <a:rPr lang="tr-TR" dirty="0" smtClean="0"/>
              <a:t>-4 proteinleri ve </a:t>
            </a:r>
            <a:r>
              <a:rPr lang="tr-TR" dirty="0" err="1" smtClean="0"/>
              <a:t>poli</a:t>
            </a:r>
            <a:r>
              <a:rPr lang="tr-TR" dirty="0" smtClean="0"/>
              <a:t>-A kuyruk bağlayıcı proteinler arasındaki etkileşimler sayesinde </a:t>
            </a:r>
            <a:r>
              <a:rPr lang="tr-TR" b="1" dirty="0" err="1" smtClean="0"/>
              <a:t>ökaryotik</a:t>
            </a:r>
            <a:r>
              <a:rPr lang="tr-TR" b="1" dirty="0" smtClean="0"/>
              <a:t> </a:t>
            </a:r>
            <a:r>
              <a:rPr lang="tr-TR" b="1" dirty="0" err="1" smtClean="0"/>
              <a:t>mRNA</a:t>
            </a:r>
            <a:r>
              <a:rPr lang="tr-TR" b="1" dirty="0" smtClean="0"/>
              <a:t> sirküler (halkasal)</a:t>
            </a:r>
            <a:r>
              <a:rPr lang="tr-TR" dirty="0" smtClean="0"/>
              <a:t> bir yapı kazanır.</a:t>
            </a: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18434" name="Picture 2" descr="mrna circularization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65512"/>
            <a:ext cx="8726794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9634" name="Picture 2" descr="mrna circularization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Başlama </a:t>
            </a:r>
            <a:r>
              <a:rPr lang="tr-TR" dirty="0" err="1" smtClean="0"/>
              <a:t>Kodonu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AUG </a:t>
            </a:r>
            <a:r>
              <a:rPr lang="tr-TR" dirty="0" err="1" smtClean="0"/>
              <a:t>kodonu</a:t>
            </a:r>
            <a:r>
              <a:rPr lang="tr-TR" dirty="0" smtClean="0"/>
              <a:t> özel bir </a:t>
            </a:r>
            <a:r>
              <a:rPr lang="tr-TR" dirty="0" err="1" smtClean="0"/>
              <a:t>tRNA</a:t>
            </a:r>
            <a:r>
              <a:rPr lang="tr-TR" dirty="0" smtClean="0"/>
              <a:t> tarafından tanınır (başlatıcı </a:t>
            </a:r>
            <a:r>
              <a:rPr lang="tr-TR" dirty="0" err="1" smtClean="0"/>
              <a:t>tRNA</a:t>
            </a:r>
            <a:r>
              <a:rPr lang="tr-TR" dirty="0" smtClean="0"/>
              <a:t>).</a:t>
            </a:r>
          </a:p>
          <a:p>
            <a:endParaRPr lang="tr-TR" dirty="0" smtClean="0"/>
          </a:p>
          <a:p>
            <a:r>
              <a:rPr lang="tr-TR" dirty="0" smtClean="0"/>
              <a:t>Bu tanınma işlemi, </a:t>
            </a:r>
            <a:r>
              <a:rPr lang="tr-TR" dirty="0" err="1" smtClean="0"/>
              <a:t>prokaryotlarda</a:t>
            </a:r>
            <a:r>
              <a:rPr lang="tr-TR" dirty="0" smtClean="0"/>
              <a:t> IF-2-GTP; </a:t>
            </a:r>
            <a:r>
              <a:rPr lang="tr-TR" dirty="0" err="1" smtClean="0"/>
              <a:t>ökaryotlarda</a:t>
            </a:r>
            <a:r>
              <a:rPr lang="tr-TR" dirty="0" smtClean="0"/>
              <a:t> ise </a:t>
            </a:r>
            <a:r>
              <a:rPr lang="tr-TR" dirty="0" err="1" smtClean="0"/>
              <a:t>eIF</a:t>
            </a:r>
            <a:r>
              <a:rPr lang="tr-TR" dirty="0" smtClean="0"/>
              <a:t>-2-GTP ve ilave </a:t>
            </a:r>
            <a:r>
              <a:rPr lang="tr-TR" dirty="0" err="1" smtClean="0"/>
              <a:t>inisiasyon</a:t>
            </a:r>
            <a:r>
              <a:rPr lang="tr-TR" dirty="0" smtClean="0"/>
              <a:t> faktörleri ile kolaylaştırılır.</a:t>
            </a:r>
          </a:p>
          <a:p>
            <a:endParaRPr lang="tr-TR" dirty="0" smtClean="0"/>
          </a:p>
          <a:p>
            <a:r>
              <a:rPr lang="tr-TR" dirty="0" smtClean="0"/>
              <a:t>Yüklü başlatıcı </a:t>
            </a:r>
            <a:r>
              <a:rPr lang="tr-TR" dirty="0" err="1" smtClean="0"/>
              <a:t>tRNA</a:t>
            </a:r>
            <a:r>
              <a:rPr lang="tr-TR" dirty="0" smtClean="0"/>
              <a:t>, küçük </a:t>
            </a:r>
            <a:r>
              <a:rPr lang="tr-TR" dirty="0" err="1" smtClean="0"/>
              <a:t>subunit</a:t>
            </a:r>
            <a:r>
              <a:rPr lang="tr-TR" dirty="0" smtClean="0"/>
              <a:t> üzerindeki P bölgesine girer.</a:t>
            </a:r>
          </a:p>
          <a:p>
            <a:pPr lvl="1"/>
            <a:r>
              <a:rPr lang="tr-TR" b="1" dirty="0" smtClean="0"/>
              <a:t>Direkt olarak P bölgesine giren tek </a:t>
            </a:r>
            <a:r>
              <a:rPr lang="tr-TR" b="1" dirty="0" err="1" smtClean="0"/>
              <a:t>tRNA</a:t>
            </a:r>
            <a:r>
              <a:rPr lang="tr-TR" b="1" dirty="0" smtClean="0"/>
              <a:t>; başlatıcı </a:t>
            </a:r>
            <a:r>
              <a:rPr lang="tr-TR" b="1" dirty="0" err="1" smtClean="0"/>
              <a:t>tRNA’dır</a:t>
            </a:r>
            <a:r>
              <a:rPr lang="tr-TR" dirty="0" smtClean="0"/>
              <a:t>.  </a:t>
            </a:r>
            <a:endParaRPr lang="tr-T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rmAutofit/>
          </a:bodyPr>
          <a:lstStyle/>
          <a:p>
            <a:r>
              <a:rPr lang="tr-TR" sz="4000" dirty="0" smtClean="0"/>
              <a:t>IF-2 ve </a:t>
            </a:r>
            <a:r>
              <a:rPr lang="tr-TR" sz="4000" dirty="0" err="1" smtClean="0"/>
              <a:t>eIF</a:t>
            </a:r>
            <a:r>
              <a:rPr lang="tr-TR" sz="4000" dirty="0" smtClean="0"/>
              <a:t>-2 sadece başlama </a:t>
            </a:r>
            <a:r>
              <a:rPr lang="tr-TR" sz="4000" dirty="0" err="1" smtClean="0"/>
              <a:t>kodonuyla</a:t>
            </a:r>
            <a:r>
              <a:rPr lang="tr-TR" sz="4000" dirty="0" smtClean="0"/>
              <a:t> uyumlu olan başlatıcı </a:t>
            </a:r>
            <a:r>
              <a:rPr lang="tr-TR" sz="4000" dirty="0" err="1" smtClean="0"/>
              <a:t>tRNA’yı</a:t>
            </a:r>
            <a:r>
              <a:rPr lang="tr-TR" sz="4000" dirty="0" smtClean="0"/>
              <a:t> tanır.</a:t>
            </a:r>
          </a:p>
          <a:p>
            <a:endParaRPr lang="tr-TR" sz="4000" dirty="0" smtClean="0"/>
          </a:p>
          <a:p>
            <a:r>
              <a:rPr lang="tr-TR" sz="4000" dirty="0" smtClean="0"/>
              <a:t>Bakterilerde ve mitokondride, başlatıcı </a:t>
            </a:r>
            <a:r>
              <a:rPr lang="tr-TR" sz="4000" dirty="0" err="1" smtClean="0"/>
              <a:t>tRNA</a:t>
            </a:r>
            <a:r>
              <a:rPr lang="tr-TR" sz="4000" dirty="0" smtClean="0"/>
              <a:t>; N-</a:t>
            </a:r>
            <a:r>
              <a:rPr lang="tr-TR" sz="4000" dirty="0" err="1" smtClean="0"/>
              <a:t>formil</a:t>
            </a:r>
            <a:r>
              <a:rPr lang="tr-TR" sz="4000" dirty="0" smtClean="0"/>
              <a:t> </a:t>
            </a:r>
            <a:r>
              <a:rPr lang="tr-TR" sz="4000" dirty="0" err="1" smtClean="0"/>
              <a:t>metiyonin</a:t>
            </a:r>
            <a:r>
              <a:rPr lang="tr-TR" sz="4000" dirty="0" smtClean="0"/>
              <a:t> (</a:t>
            </a:r>
            <a:r>
              <a:rPr lang="tr-TR" sz="4000" dirty="0" err="1" smtClean="0"/>
              <a:t>fMet</a:t>
            </a:r>
            <a:r>
              <a:rPr lang="tr-TR" sz="4000" dirty="0" smtClean="0"/>
              <a:t>) taşırken; </a:t>
            </a:r>
            <a:r>
              <a:rPr lang="tr-TR" sz="4000" dirty="0" err="1" smtClean="0"/>
              <a:t>ökaryotlarda</a:t>
            </a:r>
            <a:r>
              <a:rPr lang="tr-TR" sz="4000" dirty="0" smtClean="0"/>
              <a:t> </a:t>
            </a:r>
            <a:r>
              <a:rPr lang="tr-TR" sz="4000" dirty="0" err="1" smtClean="0"/>
              <a:t>metiyonin</a:t>
            </a:r>
            <a:r>
              <a:rPr lang="tr-TR" sz="4000" dirty="0" smtClean="0"/>
              <a:t> taşır. </a:t>
            </a:r>
            <a:endParaRPr lang="tr-TR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5800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79" y="0"/>
            <a:ext cx="54948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N-</a:t>
            </a:r>
            <a:r>
              <a:rPr lang="tr-TR" dirty="0" err="1" smtClean="0"/>
              <a:t>formil</a:t>
            </a:r>
            <a:r>
              <a:rPr lang="tr-TR" dirty="0" smtClean="0"/>
              <a:t> </a:t>
            </a:r>
            <a:r>
              <a:rPr lang="tr-TR" dirty="0" err="1" smtClean="0"/>
              <a:t>metiyonin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2706" name="Picture 2" descr="http://www.mun.ca/biology/desmid/brian/BIOL2060/BIOL2060-22/22_09.jpg"/>
          <p:cNvPicPr>
            <a:picLocks noChangeAspect="1" noChangeArrowheads="1"/>
          </p:cNvPicPr>
          <p:nvPr/>
        </p:nvPicPr>
        <p:blipFill>
          <a:blip r:embed="rId2" cstate="print"/>
          <a:srcRect b="2973"/>
          <a:stretch>
            <a:fillRect/>
          </a:stretch>
        </p:blipFill>
        <p:spPr bwMode="auto">
          <a:xfrm>
            <a:off x="-1" y="1772816"/>
            <a:ext cx="9144001" cy="4530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370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Ökaryotlarda</a:t>
            </a:r>
            <a:r>
              <a:rPr lang="tr-TR" dirty="0" smtClean="0"/>
              <a:t> başlatıcı </a:t>
            </a:r>
            <a:r>
              <a:rPr lang="tr-TR" dirty="0" err="1" smtClean="0"/>
              <a:t>tRNA’nın</a:t>
            </a:r>
            <a:r>
              <a:rPr lang="tr-TR" dirty="0" smtClean="0"/>
              <a:t> taşıdığı </a:t>
            </a:r>
            <a:r>
              <a:rPr lang="tr-TR" dirty="0" err="1" smtClean="0"/>
              <a:t>metiyonin</a:t>
            </a:r>
            <a:r>
              <a:rPr lang="tr-TR" dirty="0" smtClean="0"/>
              <a:t> </a:t>
            </a:r>
            <a:r>
              <a:rPr lang="tr-TR" dirty="0" err="1" smtClean="0"/>
              <a:t>formillenmez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Hem </a:t>
            </a:r>
            <a:r>
              <a:rPr lang="tr-TR" dirty="0" err="1" smtClean="0"/>
              <a:t>ökaryotlarda</a:t>
            </a:r>
            <a:r>
              <a:rPr lang="tr-TR" dirty="0" smtClean="0"/>
              <a:t>, hem de </a:t>
            </a:r>
            <a:r>
              <a:rPr lang="tr-TR" dirty="0" err="1" smtClean="0"/>
              <a:t>prokaryotlarda</a:t>
            </a:r>
            <a:r>
              <a:rPr lang="tr-TR" dirty="0" smtClean="0"/>
              <a:t> proteinlerin N-terminal ucunda bulunan </a:t>
            </a:r>
            <a:r>
              <a:rPr lang="tr-TR" dirty="0" err="1" smtClean="0"/>
              <a:t>metiyonin</a:t>
            </a:r>
            <a:r>
              <a:rPr lang="tr-TR" dirty="0" smtClean="0"/>
              <a:t>, genellikle </a:t>
            </a:r>
            <a:r>
              <a:rPr lang="tr-TR" dirty="0" err="1" smtClean="0"/>
              <a:t>translasyon</a:t>
            </a:r>
            <a:r>
              <a:rPr lang="tr-TR" dirty="0" smtClean="0"/>
              <a:t> tamamlanmadan önce çıkarılır.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Büyük </a:t>
            </a:r>
            <a:r>
              <a:rPr lang="tr-TR" dirty="0" err="1" smtClean="0"/>
              <a:t>ribozomal</a:t>
            </a:r>
            <a:r>
              <a:rPr lang="tr-TR" dirty="0" smtClean="0"/>
              <a:t> </a:t>
            </a:r>
            <a:r>
              <a:rPr lang="tr-TR" dirty="0" err="1" smtClean="0"/>
              <a:t>subunitin</a:t>
            </a:r>
            <a:r>
              <a:rPr lang="tr-TR" dirty="0" smtClean="0"/>
              <a:t> bağlanmasıyla beraber, başlangıç kompleksi tamamlanmış olur (P bölgesinde yüklü başlatıcı </a:t>
            </a:r>
            <a:r>
              <a:rPr lang="tr-TR" dirty="0" err="1" smtClean="0"/>
              <a:t>tRNA</a:t>
            </a:r>
            <a:r>
              <a:rPr lang="tr-TR" dirty="0" smtClean="0"/>
              <a:t> içerir; A bölgesi ise boştur).</a:t>
            </a:r>
          </a:p>
          <a:p>
            <a:endParaRPr lang="tr-TR" dirty="0" smtClean="0"/>
          </a:p>
          <a:p>
            <a:r>
              <a:rPr lang="tr-TR" dirty="0" smtClean="0"/>
              <a:t>Spesifik </a:t>
            </a:r>
            <a:r>
              <a:rPr lang="tr-TR" dirty="0" err="1" smtClean="0"/>
              <a:t>IF’ler</a:t>
            </a:r>
            <a:r>
              <a:rPr lang="tr-TR" dirty="0" smtClean="0"/>
              <a:t>, büyük </a:t>
            </a:r>
            <a:r>
              <a:rPr lang="tr-TR" dirty="0" err="1" smtClean="0"/>
              <a:t>subunitin</a:t>
            </a:r>
            <a:r>
              <a:rPr lang="tr-TR" dirty="0" smtClean="0"/>
              <a:t> erken bağlanmasını önler.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 l="15216" t="22266" r="49365" b="16703"/>
          <a:stretch>
            <a:fillRect/>
          </a:stretch>
        </p:blipFill>
        <p:spPr bwMode="auto">
          <a:xfrm>
            <a:off x="1691680" y="0"/>
            <a:ext cx="7079227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019"/>
            <a:ext cx="6336704" cy="685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Uzama (</a:t>
            </a:r>
            <a:r>
              <a:rPr lang="tr-TR" dirty="0" err="1" smtClean="0"/>
              <a:t>Elongasyon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08512"/>
          </a:xfrm>
        </p:spPr>
        <p:txBody>
          <a:bodyPr>
            <a:normAutofit/>
          </a:bodyPr>
          <a:lstStyle/>
          <a:p>
            <a:r>
              <a:rPr lang="tr-TR" dirty="0" smtClean="0"/>
              <a:t>Uzama süreci, büyüyen </a:t>
            </a:r>
            <a:r>
              <a:rPr lang="tr-TR" dirty="0" err="1" smtClean="0"/>
              <a:t>polipeptit</a:t>
            </a:r>
            <a:r>
              <a:rPr lang="tr-TR" dirty="0" smtClean="0"/>
              <a:t> zincirine C-terminal uçtan yeni amino asitlerin eklenmesiyle olur.</a:t>
            </a:r>
          </a:p>
          <a:p>
            <a:endParaRPr lang="tr-TR" dirty="0" smtClean="0"/>
          </a:p>
          <a:p>
            <a:r>
              <a:rPr lang="tr-TR" dirty="0" smtClean="0"/>
              <a:t>Bu süreçte, ribozom, </a:t>
            </a:r>
            <a:r>
              <a:rPr lang="tr-TR" dirty="0" err="1" smtClean="0"/>
              <a:t>mRNA’nın</a:t>
            </a:r>
            <a:r>
              <a:rPr lang="tr-TR" dirty="0" smtClean="0"/>
              <a:t> 5’ ucundan, 3’ ucuna doğru hareket eder.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Elongasyon</a:t>
            </a:r>
            <a:r>
              <a:rPr lang="tr-TR" dirty="0" smtClean="0"/>
              <a:t> Faktörleri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EF-Tu-GTP (</a:t>
            </a:r>
            <a:r>
              <a:rPr lang="tr-TR" dirty="0" err="1" smtClean="0"/>
              <a:t>elongation</a:t>
            </a:r>
            <a:r>
              <a:rPr lang="tr-TR" dirty="0" smtClean="0"/>
              <a:t> </a:t>
            </a:r>
            <a:r>
              <a:rPr lang="tr-TR" dirty="0" err="1" smtClean="0"/>
              <a:t>factor</a:t>
            </a:r>
            <a:r>
              <a:rPr lang="tr-TR" dirty="0" smtClean="0"/>
              <a:t> </a:t>
            </a:r>
            <a:r>
              <a:rPr lang="tr-TR" dirty="0" err="1" smtClean="0"/>
              <a:t>thermo</a:t>
            </a:r>
            <a:r>
              <a:rPr lang="tr-TR" dirty="0" smtClean="0"/>
              <a:t> </a:t>
            </a:r>
            <a:r>
              <a:rPr lang="tr-TR" dirty="0" err="1" smtClean="0"/>
              <a:t>unstable</a:t>
            </a:r>
            <a:r>
              <a:rPr lang="tr-TR" dirty="0" smtClean="0"/>
              <a:t> -GTP): Sitoplazmada </a:t>
            </a:r>
            <a:r>
              <a:rPr lang="tr-TR" dirty="0" err="1" smtClean="0"/>
              <a:t>aminoaçil</a:t>
            </a:r>
            <a:r>
              <a:rPr lang="tr-TR" dirty="0" smtClean="0"/>
              <a:t>-</a:t>
            </a:r>
            <a:r>
              <a:rPr lang="tr-TR" dirty="0" err="1" smtClean="0"/>
              <a:t>tRNA</a:t>
            </a:r>
            <a:r>
              <a:rPr lang="tr-TR" dirty="0" smtClean="0"/>
              <a:t> bağlar ve oluşan kompleks ribozoma A bölgesinden girer.</a:t>
            </a:r>
          </a:p>
          <a:p>
            <a:endParaRPr lang="tr-TR" dirty="0" smtClean="0"/>
          </a:p>
          <a:p>
            <a:r>
              <a:rPr lang="en-US" dirty="0" smtClean="0"/>
              <a:t>EF-Ts (elongation factor thermo stable)</a:t>
            </a:r>
            <a:r>
              <a:rPr lang="tr-TR" dirty="0" smtClean="0"/>
              <a:t>: EF-Tu için bir </a:t>
            </a:r>
            <a:r>
              <a:rPr lang="tr-TR" dirty="0" err="1" smtClean="0"/>
              <a:t>guanin</a:t>
            </a:r>
            <a:r>
              <a:rPr lang="tr-TR" dirty="0" smtClean="0"/>
              <a:t> nükleotid değiştirme faktörüdür; EF-</a:t>
            </a:r>
            <a:r>
              <a:rPr lang="tr-TR" dirty="0" err="1" smtClean="0"/>
              <a:t>Tu’dan</a:t>
            </a:r>
            <a:r>
              <a:rPr lang="tr-TR" dirty="0" smtClean="0"/>
              <a:t> </a:t>
            </a:r>
            <a:r>
              <a:rPr lang="tr-TR" dirty="0" err="1" smtClean="0"/>
              <a:t>guanozin</a:t>
            </a:r>
            <a:r>
              <a:rPr lang="tr-TR" dirty="0" smtClean="0"/>
              <a:t> </a:t>
            </a:r>
            <a:r>
              <a:rPr lang="tr-TR" dirty="0" err="1" smtClean="0"/>
              <a:t>difosfatın</a:t>
            </a:r>
            <a:r>
              <a:rPr lang="tr-TR" dirty="0" smtClean="0"/>
              <a:t> (GDP) </a:t>
            </a:r>
            <a:r>
              <a:rPr lang="tr-TR" dirty="0" err="1" smtClean="0"/>
              <a:t>salınımını</a:t>
            </a:r>
            <a:r>
              <a:rPr lang="tr-TR" dirty="0" smtClean="0"/>
              <a:t> katalizler. Böylece EF-Tu yeniden GTP bağlayabilir.</a:t>
            </a:r>
            <a:endParaRPr lang="tr-TR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3970" name="Picture 2" descr="EF-Tu Ef-Ts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088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21. amino asit:</a:t>
            </a:r>
            <a:br>
              <a:rPr lang="tr-TR" dirty="0" smtClean="0"/>
            </a:br>
            <a:r>
              <a:rPr lang="tr-TR" dirty="0" err="1" smtClean="0"/>
              <a:t>Selenosistein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err="1" smtClean="0"/>
              <a:t>mRNA</a:t>
            </a:r>
            <a:r>
              <a:rPr lang="tr-TR" dirty="0" smtClean="0"/>
              <a:t> üzerinde özel bir sekans (</a:t>
            </a:r>
            <a:r>
              <a:rPr lang="en-US" i="1" dirty="0" err="1" smtClean="0"/>
              <a:t>selenocysteine</a:t>
            </a:r>
            <a:r>
              <a:rPr lang="en-US" i="1" dirty="0" smtClean="0"/>
              <a:t> insertion sequence (SECIS)</a:t>
            </a:r>
            <a:r>
              <a:rPr lang="tr-TR" dirty="0" smtClean="0"/>
              <a:t>) mevcut olduğunda, UGA </a:t>
            </a:r>
            <a:r>
              <a:rPr lang="tr-TR" dirty="0" err="1" smtClean="0"/>
              <a:t>kodonu</a:t>
            </a:r>
            <a:r>
              <a:rPr lang="tr-TR" dirty="0" smtClean="0"/>
              <a:t> stop </a:t>
            </a:r>
            <a:r>
              <a:rPr lang="tr-TR" dirty="0" err="1" smtClean="0"/>
              <a:t>kodonu</a:t>
            </a:r>
            <a:r>
              <a:rPr lang="tr-TR" dirty="0" smtClean="0"/>
              <a:t> olarak değil </a:t>
            </a:r>
            <a:r>
              <a:rPr lang="tr-TR" dirty="0" err="1" smtClean="0"/>
              <a:t>selenosistein</a:t>
            </a:r>
            <a:r>
              <a:rPr lang="tr-TR" dirty="0" smtClean="0"/>
              <a:t> kodlayan bir </a:t>
            </a:r>
            <a:r>
              <a:rPr lang="tr-TR" dirty="0" err="1" smtClean="0"/>
              <a:t>kodon</a:t>
            </a:r>
            <a:r>
              <a:rPr lang="tr-TR" dirty="0" smtClean="0"/>
              <a:t> olarak işlev görür.</a:t>
            </a:r>
          </a:p>
          <a:p>
            <a:endParaRPr lang="tr-TR" dirty="0" smtClean="0"/>
          </a:p>
          <a:p>
            <a:r>
              <a:rPr lang="tr-TR" dirty="0" smtClean="0"/>
              <a:t>Bakterilerde SECIS, okuma alanı içerisinde ve UGA </a:t>
            </a:r>
            <a:r>
              <a:rPr lang="tr-TR" dirty="0" err="1" smtClean="0"/>
              <a:t>kodonuna</a:t>
            </a:r>
            <a:r>
              <a:rPr lang="tr-TR" dirty="0" smtClean="0"/>
              <a:t> yakın yerleşimli iken; </a:t>
            </a:r>
            <a:r>
              <a:rPr lang="tr-TR" dirty="0" err="1" smtClean="0"/>
              <a:t>ökaryotlarda</a:t>
            </a:r>
            <a:r>
              <a:rPr lang="tr-TR" dirty="0" smtClean="0"/>
              <a:t> </a:t>
            </a:r>
            <a:r>
              <a:rPr lang="tr-TR" dirty="0" err="1" smtClean="0"/>
              <a:t>transleyt</a:t>
            </a:r>
            <a:r>
              <a:rPr lang="tr-TR" dirty="0" smtClean="0"/>
              <a:t> edilmeyen </a:t>
            </a:r>
            <a:r>
              <a:rPr lang="en-US" dirty="0" smtClean="0"/>
              <a:t>3‘</a:t>
            </a:r>
            <a:r>
              <a:rPr lang="tr-TR" dirty="0" smtClean="0"/>
              <a:t> bölgesindedir</a:t>
            </a:r>
            <a:r>
              <a:rPr lang="en-US" dirty="0" smtClean="0"/>
              <a:t> </a:t>
            </a:r>
            <a:r>
              <a:rPr lang="tr-TR" dirty="0" smtClean="0"/>
              <a:t>(3’-</a:t>
            </a:r>
            <a:r>
              <a:rPr lang="en-US" dirty="0" err="1" smtClean="0"/>
              <a:t>untranslated</a:t>
            </a:r>
            <a:r>
              <a:rPr lang="en-US" dirty="0" smtClean="0"/>
              <a:t> region (3' UTR)</a:t>
            </a:r>
            <a:r>
              <a:rPr lang="tr-TR" dirty="0" smtClean="0"/>
              <a:t>).</a:t>
            </a:r>
          </a:p>
          <a:p>
            <a:endParaRPr lang="tr-TR" dirty="0" smtClean="0"/>
          </a:p>
          <a:p>
            <a:r>
              <a:rPr lang="tr-TR" dirty="0" smtClean="0"/>
              <a:t>Şu ana </a:t>
            </a:r>
            <a:r>
              <a:rPr lang="tr-TR" dirty="0" smtClean="0"/>
              <a:t>kadar insanlarda </a:t>
            </a:r>
            <a:r>
              <a:rPr lang="tr-TR" dirty="0" err="1" smtClean="0"/>
              <a:t>selenosistein</a:t>
            </a:r>
            <a:r>
              <a:rPr lang="tr-TR" dirty="0" smtClean="0"/>
              <a:t> içeren 54 protein tespit edilmiştir </a:t>
            </a:r>
            <a:r>
              <a:rPr lang="en-US" dirty="0" smtClean="0"/>
              <a:t>(</a:t>
            </a:r>
            <a:r>
              <a:rPr lang="en-US" dirty="0" err="1" smtClean="0"/>
              <a:t>selenoprotein</a:t>
            </a:r>
            <a:r>
              <a:rPr lang="en-US" dirty="0" smtClean="0"/>
              <a:t>)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Peptit</a:t>
            </a:r>
            <a:r>
              <a:rPr lang="tr-TR" dirty="0" smtClean="0"/>
              <a:t> bağının oluşumu, büyük (50S) </a:t>
            </a:r>
            <a:r>
              <a:rPr lang="tr-TR" dirty="0" err="1" smtClean="0"/>
              <a:t>ribozomal</a:t>
            </a:r>
            <a:r>
              <a:rPr lang="tr-TR" dirty="0" smtClean="0"/>
              <a:t> </a:t>
            </a:r>
            <a:r>
              <a:rPr lang="tr-TR" dirty="0" err="1" smtClean="0"/>
              <a:t>subunitte</a:t>
            </a:r>
            <a:r>
              <a:rPr lang="tr-TR" dirty="0" smtClean="0"/>
              <a:t> bulunan 23S </a:t>
            </a:r>
            <a:r>
              <a:rPr lang="tr-TR" dirty="0" err="1" smtClean="0"/>
              <a:t>ribozomal</a:t>
            </a:r>
            <a:r>
              <a:rPr lang="tr-TR" dirty="0" smtClean="0"/>
              <a:t> RNA’nın </a:t>
            </a:r>
            <a:r>
              <a:rPr lang="tr-TR" i="1" dirty="0" err="1" smtClean="0"/>
              <a:t>peptidiltransferaz</a:t>
            </a:r>
            <a:r>
              <a:rPr lang="tr-TR" dirty="0" smtClean="0"/>
              <a:t> aktivitesi ile katalizlenir. </a:t>
            </a:r>
          </a:p>
          <a:p>
            <a:endParaRPr lang="tr-TR" dirty="0" smtClean="0"/>
          </a:p>
          <a:p>
            <a:r>
              <a:rPr lang="tr-TR" dirty="0" smtClean="0"/>
              <a:t>Bunun </a:t>
            </a:r>
            <a:r>
              <a:rPr lang="tr-TR" dirty="0" err="1" smtClean="0"/>
              <a:t>ökaryotlardaki</a:t>
            </a:r>
            <a:r>
              <a:rPr lang="tr-TR" dirty="0" smtClean="0"/>
              <a:t> karşılığı; 60S </a:t>
            </a:r>
            <a:r>
              <a:rPr lang="tr-TR" dirty="0" err="1" smtClean="0"/>
              <a:t>subunitin</a:t>
            </a:r>
            <a:r>
              <a:rPr lang="tr-TR" dirty="0" smtClean="0"/>
              <a:t> 28S’lik </a:t>
            </a:r>
            <a:r>
              <a:rPr lang="tr-TR" dirty="0" err="1" smtClean="0"/>
              <a:t>rRNA’sıdır</a:t>
            </a:r>
            <a:r>
              <a:rPr lang="tr-TR" dirty="0" smtClean="0"/>
              <a:t>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0898" name="Picture 2" descr="Peptidyl transferase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1" cy="5392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264696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/>
              <a:t>Oluşan </a:t>
            </a:r>
            <a:r>
              <a:rPr lang="tr-TR" dirty="0" err="1" smtClean="0"/>
              <a:t>peptit</a:t>
            </a:r>
            <a:r>
              <a:rPr lang="tr-TR" dirty="0" smtClean="0"/>
              <a:t> bağı ile, P bölgesindeki </a:t>
            </a:r>
            <a:r>
              <a:rPr lang="tr-TR" dirty="0" err="1" smtClean="0"/>
              <a:t>tRNA’ya</a:t>
            </a:r>
            <a:r>
              <a:rPr lang="tr-TR" dirty="0" smtClean="0"/>
              <a:t> bağlı olan </a:t>
            </a:r>
            <a:r>
              <a:rPr lang="tr-TR" dirty="0" err="1" smtClean="0"/>
              <a:t>peptit</a:t>
            </a:r>
            <a:r>
              <a:rPr lang="tr-TR" dirty="0" smtClean="0"/>
              <a:t> zinciri, A bölgesindeki </a:t>
            </a:r>
            <a:r>
              <a:rPr lang="tr-TR" dirty="0" err="1" smtClean="0"/>
              <a:t>tRNA’ya</a:t>
            </a:r>
            <a:r>
              <a:rPr lang="tr-TR" dirty="0" smtClean="0"/>
              <a:t> bağlı amino aside aktarılmış olur.</a:t>
            </a:r>
          </a:p>
          <a:p>
            <a:endParaRPr lang="tr-TR" dirty="0" smtClean="0"/>
          </a:p>
          <a:p>
            <a:r>
              <a:rPr lang="tr-TR" dirty="0" smtClean="0"/>
              <a:t>Daha sonra, ribozom, </a:t>
            </a:r>
            <a:r>
              <a:rPr lang="tr-TR" dirty="0" err="1" smtClean="0"/>
              <a:t>mRNA’nın</a:t>
            </a:r>
            <a:r>
              <a:rPr lang="tr-TR" dirty="0" smtClean="0"/>
              <a:t> 3’ ucuna doğru 3 </a:t>
            </a:r>
            <a:r>
              <a:rPr lang="tr-TR" dirty="0" err="1" smtClean="0"/>
              <a:t>nükleotit</a:t>
            </a:r>
            <a:r>
              <a:rPr lang="tr-TR" dirty="0" smtClean="0"/>
              <a:t> kadar ilerler (</a:t>
            </a:r>
            <a:r>
              <a:rPr lang="tr-TR" dirty="0" err="1" smtClean="0"/>
              <a:t>translokasyon</a:t>
            </a:r>
            <a:r>
              <a:rPr lang="tr-TR" dirty="0" smtClean="0"/>
              <a:t>).</a:t>
            </a:r>
          </a:p>
          <a:p>
            <a:endParaRPr lang="tr-TR" dirty="0" smtClean="0"/>
          </a:p>
          <a:p>
            <a:r>
              <a:rPr lang="tr-TR" dirty="0" err="1" smtClean="0"/>
              <a:t>Translokasyon</a:t>
            </a:r>
            <a:r>
              <a:rPr lang="tr-TR" dirty="0" smtClean="0"/>
              <a:t> için, </a:t>
            </a:r>
            <a:r>
              <a:rPr lang="tr-TR" dirty="0" err="1" smtClean="0"/>
              <a:t>prokaryotlarda</a:t>
            </a:r>
            <a:r>
              <a:rPr lang="tr-TR" dirty="0" smtClean="0"/>
              <a:t> EF-G-GTP; </a:t>
            </a:r>
            <a:r>
              <a:rPr lang="tr-TR" dirty="0" err="1" smtClean="0"/>
              <a:t>ökaryotlarda</a:t>
            </a:r>
            <a:r>
              <a:rPr lang="tr-TR" dirty="0" smtClean="0"/>
              <a:t> EF-2-</a:t>
            </a:r>
            <a:r>
              <a:rPr lang="tr-TR" dirty="0" err="1" smtClean="0"/>
              <a:t>GTP’ye</a:t>
            </a:r>
            <a:r>
              <a:rPr lang="tr-TR" dirty="0" smtClean="0"/>
              <a:t> ihtiyaç duyulur (GTP hidroliz edilir).</a:t>
            </a:r>
          </a:p>
          <a:p>
            <a:endParaRPr lang="tr-TR" dirty="0" smtClean="0"/>
          </a:p>
          <a:p>
            <a:r>
              <a:rPr lang="tr-TR" dirty="0" err="1" smtClean="0"/>
              <a:t>Translokasyon</a:t>
            </a:r>
            <a:r>
              <a:rPr lang="tr-TR" dirty="0" smtClean="0"/>
              <a:t> ile, yüksüz hale gelen </a:t>
            </a:r>
            <a:r>
              <a:rPr lang="tr-TR" dirty="0" err="1" smtClean="0"/>
              <a:t>tRNA</a:t>
            </a:r>
            <a:r>
              <a:rPr lang="tr-TR" dirty="0" smtClean="0"/>
              <a:t>, P bölgesinden E bölgesine kayarken; </a:t>
            </a:r>
            <a:r>
              <a:rPr lang="tr-TR" dirty="0" err="1" smtClean="0"/>
              <a:t>peptidil</a:t>
            </a:r>
            <a:r>
              <a:rPr lang="tr-TR" dirty="0" smtClean="0"/>
              <a:t> </a:t>
            </a:r>
            <a:r>
              <a:rPr lang="tr-TR" dirty="0" err="1" smtClean="0"/>
              <a:t>tRNA</a:t>
            </a:r>
            <a:r>
              <a:rPr lang="tr-TR" dirty="0" smtClean="0"/>
              <a:t> da A bölgesinden P bölgesine hareket etmiş olur. </a:t>
            </a:r>
            <a:endParaRPr lang="tr-TR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Sonlanma (</a:t>
            </a:r>
            <a:r>
              <a:rPr lang="tr-TR" dirty="0" err="1" smtClean="0"/>
              <a:t>Terminasyon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Sonlanma; A bölgesi, 3 </a:t>
            </a:r>
            <a:r>
              <a:rPr lang="tr-TR" dirty="0" err="1" smtClean="0"/>
              <a:t>terminasyon</a:t>
            </a:r>
            <a:r>
              <a:rPr lang="tr-TR" dirty="0" smtClean="0"/>
              <a:t> </a:t>
            </a:r>
            <a:r>
              <a:rPr lang="tr-TR" dirty="0" err="1" smtClean="0"/>
              <a:t>kodonundan</a:t>
            </a:r>
            <a:r>
              <a:rPr lang="tr-TR" dirty="0" smtClean="0"/>
              <a:t> birine (UAA, UAG, UGA) ulaşınca meydana gelir.</a:t>
            </a:r>
          </a:p>
          <a:p>
            <a:endParaRPr lang="tr-TR" dirty="0" smtClean="0"/>
          </a:p>
          <a:p>
            <a:r>
              <a:rPr lang="tr-TR" dirty="0" smtClean="0"/>
              <a:t>E.</a:t>
            </a:r>
            <a:r>
              <a:rPr lang="tr-TR" dirty="0" err="1" smtClean="0"/>
              <a:t>coli’de</a:t>
            </a:r>
            <a:r>
              <a:rPr lang="tr-TR" dirty="0" smtClean="0"/>
              <a:t> bu 3 </a:t>
            </a:r>
            <a:r>
              <a:rPr lang="tr-TR" dirty="0" err="1" smtClean="0"/>
              <a:t>kodon</a:t>
            </a:r>
            <a:r>
              <a:rPr lang="tr-TR" dirty="0" smtClean="0"/>
              <a:t> sonlanma/salıverme faktörleri (</a:t>
            </a:r>
            <a:r>
              <a:rPr lang="tr-TR" dirty="0" err="1" smtClean="0"/>
              <a:t>release</a:t>
            </a:r>
            <a:r>
              <a:rPr lang="tr-TR" dirty="0" smtClean="0"/>
              <a:t> </a:t>
            </a:r>
            <a:r>
              <a:rPr lang="tr-TR" dirty="0" err="1" smtClean="0"/>
              <a:t>factor</a:t>
            </a:r>
            <a:r>
              <a:rPr lang="tr-TR" dirty="0" smtClean="0"/>
              <a:t>; RF) tarafından tanınır. </a:t>
            </a:r>
            <a:endParaRPr lang="tr-TR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RF-1: UAA ve </a:t>
            </a:r>
            <a:r>
              <a:rPr lang="tr-TR" dirty="0" err="1" smtClean="0"/>
              <a:t>UAG’yi</a:t>
            </a:r>
            <a:r>
              <a:rPr lang="tr-TR" dirty="0" smtClean="0"/>
              <a:t> tanır.</a:t>
            </a:r>
          </a:p>
          <a:p>
            <a:endParaRPr lang="tr-TR" dirty="0" smtClean="0"/>
          </a:p>
          <a:p>
            <a:r>
              <a:rPr lang="tr-TR" dirty="0" smtClean="0"/>
              <a:t>RF-2: UAA ve </a:t>
            </a:r>
            <a:r>
              <a:rPr lang="tr-TR" dirty="0" err="1" smtClean="0"/>
              <a:t>UGA’yı</a:t>
            </a:r>
            <a:r>
              <a:rPr lang="tr-TR" dirty="0" smtClean="0"/>
              <a:t> tanır.</a:t>
            </a:r>
          </a:p>
          <a:p>
            <a:endParaRPr lang="tr-TR" dirty="0" smtClean="0"/>
          </a:p>
          <a:p>
            <a:r>
              <a:rPr lang="tr-TR" dirty="0" smtClean="0"/>
              <a:t>Bu faktörlerin bağlanması; P bölgesindeki </a:t>
            </a:r>
            <a:r>
              <a:rPr lang="tr-TR" dirty="0" err="1" smtClean="0"/>
              <a:t>tRNA’dan</a:t>
            </a:r>
            <a:r>
              <a:rPr lang="tr-TR" dirty="0" smtClean="0"/>
              <a:t> </a:t>
            </a:r>
            <a:r>
              <a:rPr lang="tr-TR" dirty="0" err="1" smtClean="0"/>
              <a:t>peptidin</a:t>
            </a:r>
            <a:r>
              <a:rPr lang="tr-TR" dirty="0" smtClean="0"/>
              <a:t> ayrılmasına yol açar.</a:t>
            </a:r>
          </a:p>
          <a:p>
            <a:endParaRPr lang="tr-TR" dirty="0" smtClean="0"/>
          </a:p>
          <a:p>
            <a:r>
              <a:rPr lang="tr-TR" dirty="0" smtClean="0"/>
              <a:t>RF-3-GTP: RF-1 ya da RF-2’nin </a:t>
            </a:r>
            <a:r>
              <a:rPr lang="tr-TR" dirty="0" err="1" smtClean="0"/>
              <a:t>salınımına</a:t>
            </a:r>
            <a:r>
              <a:rPr lang="tr-TR" dirty="0" smtClean="0"/>
              <a:t> neden olur (GTP hidroliz edilir). </a:t>
            </a:r>
            <a:endParaRPr lang="tr-TR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Ökaryotlar</a:t>
            </a:r>
            <a:r>
              <a:rPr lang="tr-TR" dirty="0" smtClean="0"/>
              <a:t> tek bir salıverme faktörüne (</a:t>
            </a:r>
            <a:r>
              <a:rPr lang="tr-TR" dirty="0" err="1" smtClean="0"/>
              <a:t>eRF</a:t>
            </a:r>
            <a:r>
              <a:rPr lang="tr-TR" dirty="0" smtClean="0"/>
              <a:t>) sahiptir. Bu faktör, her üç </a:t>
            </a:r>
            <a:r>
              <a:rPr lang="tr-TR" dirty="0" err="1" smtClean="0"/>
              <a:t>terminasyon</a:t>
            </a:r>
            <a:r>
              <a:rPr lang="tr-TR" dirty="0" smtClean="0"/>
              <a:t> </a:t>
            </a:r>
            <a:r>
              <a:rPr lang="tr-TR" dirty="0" err="1" smtClean="0"/>
              <a:t>kodonunu</a:t>
            </a:r>
            <a:r>
              <a:rPr lang="tr-TR" dirty="0" smtClean="0"/>
              <a:t> da tanır.</a:t>
            </a:r>
          </a:p>
          <a:p>
            <a:endParaRPr lang="tr-TR" dirty="0" smtClean="0"/>
          </a:p>
          <a:p>
            <a:r>
              <a:rPr lang="tr-TR" dirty="0" err="1" smtClean="0"/>
              <a:t>Ökaryotik</a:t>
            </a:r>
            <a:r>
              <a:rPr lang="tr-TR" dirty="0" smtClean="0"/>
              <a:t> </a:t>
            </a:r>
            <a:r>
              <a:rPr lang="tr-TR" dirty="0" err="1" smtClean="0"/>
              <a:t>eRF</a:t>
            </a:r>
            <a:r>
              <a:rPr lang="tr-TR" dirty="0" smtClean="0"/>
              <a:t>-3 ise </a:t>
            </a:r>
            <a:r>
              <a:rPr lang="tr-TR" dirty="0" err="1" smtClean="0"/>
              <a:t>prokaryotik</a:t>
            </a:r>
            <a:r>
              <a:rPr lang="tr-TR" dirty="0" smtClean="0"/>
              <a:t> RF-3 gibi işlev görür.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0" y="2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Hücre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Faktör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Görev</a:t>
                      </a:r>
                      <a:endParaRPr lang="tr-TR" dirty="0"/>
                    </a:p>
                  </a:txBody>
                  <a:tcPr/>
                </a:tc>
              </a:tr>
              <a:tr h="381000">
                <a:tc gridSpan="3">
                  <a:txBody>
                    <a:bodyPr/>
                    <a:lstStyle/>
                    <a:p>
                      <a:pPr algn="ctr"/>
                      <a:r>
                        <a:rPr lang="tr-TR" b="1" dirty="0" err="1" smtClean="0"/>
                        <a:t>İnisiasyon</a:t>
                      </a:r>
                      <a:r>
                        <a:rPr lang="tr-TR" b="1" dirty="0" smtClean="0"/>
                        <a:t>/Başlama</a:t>
                      </a:r>
                      <a:endParaRPr lang="tr-T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>
                          <a:solidFill>
                            <a:schemeClr val="accent4"/>
                          </a:solidFill>
                        </a:rPr>
                        <a:t>Prokaryot</a:t>
                      </a:r>
                      <a:endParaRPr lang="tr-TR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accent4"/>
                          </a:solidFill>
                        </a:rPr>
                        <a:t>IF-2-GTP</a:t>
                      </a:r>
                      <a:endParaRPr lang="tr-TR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Yüklü başlatıcı </a:t>
                      </a:r>
                      <a:r>
                        <a:rPr lang="tr-TR" dirty="0" err="1" smtClean="0">
                          <a:solidFill>
                            <a:schemeClr val="tx1"/>
                          </a:solidFill>
                        </a:rPr>
                        <a:t>tRNA’yı</a:t>
                      </a:r>
                      <a:r>
                        <a:rPr lang="tr-TR" baseline="0" dirty="0" smtClean="0">
                          <a:solidFill>
                            <a:schemeClr val="tx1"/>
                          </a:solidFill>
                        </a:rPr>
                        <a:t> P bölgesine kazandırmak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tr-TR" b="1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Ökaryot</a:t>
                      </a:r>
                      <a:endParaRPr lang="tr-TR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eIF</a:t>
                      </a:r>
                      <a:r>
                        <a:rPr lang="tr-TR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-2-GTP</a:t>
                      </a:r>
                      <a:endParaRPr lang="tr-TR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>
                          <a:solidFill>
                            <a:schemeClr val="accent4"/>
                          </a:solidFill>
                        </a:rPr>
                        <a:t>Prokaryot</a:t>
                      </a:r>
                      <a:endParaRPr lang="tr-TR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accent4"/>
                          </a:solidFill>
                        </a:rPr>
                        <a:t>IF-3</a:t>
                      </a:r>
                      <a:endParaRPr lang="tr-TR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b="0" dirty="0" err="1" smtClean="0">
                          <a:solidFill>
                            <a:schemeClr val="tx1"/>
                          </a:solidFill>
                        </a:rPr>
                        <a:t>Ribozomal</a:t>
                      </a:r>
                      <a:r>
                        <a:rPr lang="tr-TR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b="0" baseline="0" dirty="0" err="1" smtClean="0">
                          <a:solidFill>
                            <a:schemeClr val="tx1"/>
                          </a:solidFill>
                        </a:rPr>
                        <a:t>subunitlerin</a:t>
                      </a:r>
                      <a:r>
                        <a:rPr lang="tr-TR" b="0" baseline="0" dirty="0" smtClean="0">
                          <a:solidFill>
                            <a:schemeClr val="tx1"/>
                          </a:solidFill>
                        </a:rPr>
                        <a:t> ilişkisini önlemek</a:t>
                      </a:r>
                      <a:endParaRPr lang="tr-T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tr-TR" b="1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Ökaryot</a:t>
                      </a:r>
                      <a:endParaRPr lang="tr-TR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eIF</a:t>
                      </a:r>
                      <a:r>
                        <a:rPr lang="tr-TR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-3</a:t>
                      </a:r>
                      <a:endParaRPr lang="tr-TR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1000">
                <a:tc gridSpan="3">
                  <a:txBody>
                    <a:bodyPr/>
                    <a:lstStyle/>
                    <a:p>
                      <a:pPr algn="ctr"/>
                      <a:r>
                        <a:rPr lang="tr-TR" b="1" dirty="0" err="1" smtClean="0"/>
                        <a:t>Elongasyon</a:t>
                      </a:r>
                      <a:r>
                        <a:rPr lang="tr-TR" b="1" dirty="0" smtClean="0"/>
                        <a:t>/Uzama</a:t>
                      </a:r>
                      <a:endParaRPr lang="tr-T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>
                          <a:solidFill>
                            <a:schemeClr val="accent4"/>
                          </a:solidFill>
                        </a:rPr>
                        <a:t>Prokaryot</a:t>
                      </a:r>
                      <a:endParaRPr lang="tr-TR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accent4"/>
                          </a:solidFill>
                        </a:rPr>
                        <a:t>EF-Tu-GTP</a:t>
                      </a:r>
                      <a:endParaRPr lang="tr-TR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Diğer yüklü </a:t>
                      </a:r>
                      <a:r>
                        <a:rPr lang="tr-TR" dirty="0" err="1" smtClean="0">
                          <a:solidFill>
                            <a:schemeClr val="tx1"/>
                          </a:solidFill>
                        </a:rPr>
                        <a:t>tRNA’ları</a:t>
                      </a:r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 A bölgesine kazandırmak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tr-TR" b="1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Ökaryot</a:t>
                      </a:r>
                      <a:endParaRPr lang="tr-TR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EF1</a:t>
                      </a:r>
                      <a:r>
                        <a:rPr lang="el-GR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α</a:t>
                      </a:r>
                      <a:r>
                        <a:rPr lang="tr-TR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-GTP</a:t>
                      </a:r>
                      <a:endParaRPr lang="tr-TR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>
                          <a:solidFill>
                            <a:schemeClr val="accent4"/>
                          </a:solidFill>
                        </a:rPr>
                        <a:t>Prokaryot</a:t>
                      </a:r>
                      <a:endParaRPr lang="tr-TR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accent4"/>
                          </a:solidFill>
                        </a:rPr>
                        <a:t>EF-</a:t>
                      </a:r>
                      <a:r>
                        <a:rPr lang="tr-TR" dirty="0" err="1" smtClean="0">
                          <a:solidFill>
                            <a:schemeClr val="accent4"/>
                          </a:solidFill>
                        </a:rPr>
                        <a:t>Ts</a:t>
                      </a:r>
                      <a:endParaRPr lang="tr-TR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dirty="0" err="1" smtClean="0">
                          <a:solidFill>
                            <a:schemeClr val="tx1"/>
                          </a:solidFill>
                        </a:rPr>
                        <a:t>Guanozin</a:t>
                      </a:r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 nükleotid değiştirme faktörü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tr-TR" b="1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Ökaryot</a:t>
                      </a:r>
                      <a:endParaRPr lang="tr-TR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EF1</a:t>
                      </a:r>
                      <a:r>
                        <a:rPr lang="el-GR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βγ</a:t>
                      </a:r>
                      <a:endParaRPr lang="tr-TR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>
                          <a:solidFill>
                            <a:schemeClr val="accent4"/>
                          </a:solidFill>
                        </a:rPr>
                        <a:t>Prokaryot</a:t>
                      </a:r>
                      <a:endParaRPr lang="tr-TR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accent4"/>
                          </a:solidFill>
                        </a:rPr>
                        <a:t>EF-G-GTP</a:t>
                      </a:r>
                      <a:endParaRPr lang="tr-TR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dirty="0" err="1" smtClean="0">
                          <a:solidFill>
                            <a:schemeClr val="tx1"/>
                          </a:solidFill>
                        </a:rPr>
                        <a:t>Translokasyon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tr-TR" b="1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Ökaryot</a:t>
                      </a:r>
                      <a:endParaRPr lang="tr-TR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EF-2-GTP</a:t>
                      </a:r>
                      <a:endParaRPr lang="tr-TR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1000">
                <a:tc gridSpan="3">
                  <a:txBody>
                    <a:bodyPr/>
                    <a:lstStyle/>
                    <a:p>
                      <a:pPr algn="ctr"/>
                      <a:r>
                        <a:rPr lang="tr-TR" b="1" dirty="0" err="1" smtClean="0"/>
                        <a:t>Terminasyon</a:t>
                      </a:r>
                      <a:r>
                        <a:rPr lang="tr-TR" b="1" dirty="0" smtClean="0"/>
                        <a:t>/Sonlanma</a:t>
                      </a:r>
                      <a:endParaRPr lang="tr-T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>
                          <a:solidFill>
                            <a:schemeClr val="accent4"/>
                          </a:solidFill>
                        </a:rPr>
                        <a:t>Prokaryot</a:t>
                      </a:r>
                      <a:endParaRPr lang="tr-TR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accent4"/>
                          </a:solidFill>
                        </a:rPr>
                        <a:t>RF-1, RF-2</a:t>
                      </a:r>
                      <a:endParaRPr lang="tr-TR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Stop </a:t>
                      </a:r>
                      <a:r>
                        <a:rPr lang="tr-TR" dirty="0" err="1" smtClean="0">
                          <a:solidFill>
                            <a:schemeClr val="tx1"/>
                          </a:solidFill>
                        </a:rPr>
                        <a:t>kodonlarını</a:t>
                      </a:r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 tanıma, </a:t>
                      </a:r>
                      <a:r>
                        <a:rPr lang="tr-TR" dirty="0" err="1" smtClean="0">
                          <a:solidFill>
                            <a:schemeClr val="tx1"/>
                          </a:solidFill>
                        </a:rPr>
                        <a:t>tRNA’dan</a:t>
                      </a:r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dirty="0" err="1" smtClean="0">
                          <a:solidFill>
                            <a:schemeClr val="tx1"/>
                          </a:solidFill>
                        </a:rPr>
                        <a:t>peptidin</a:t>
                      </a:r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 ayrılması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tr-TR" b="1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Ökaryot</a:t>
                      </a:r>
                      <a:endParaRPr lang="tr-TR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eRF</a:t>
                      </a:r>
                      <a:endParaRPr lang="tr-TR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>
                          <a:solidFill>
                            <a:schemeClr val="accent4"/>
                          </a:solidFill>
                        </a:rPr>
                        <a:t>Prokaryot</a:t>
                      </a:r>
                      <a:endParaRPr lang="tr-TR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accent4"/>
                          </a:solidFill>
                        </a:rPr>
                        <a:t>RF-3-GTP</a:t>
                      </a:r>
                      <a:endParaRPr lang="tr-TR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Diğer </a:t>
                      </a:r>
                      <a:r>
                        <a:rPr lang="tr-TR" dirty="0" err="1" smtClean="0">
                          <a:solidFill>
                            <a:schemeClr val="tx1"/>
                          </a:solidFill>
                        </a:rPr>
                        <a:t>RF’lerin</a:t>
                      </a:r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dirty="0" err="1" smtClean="0">
                          <a:solidFill>
                            <a:schemeClr val="tx1"/>
                          </a:solidFill>
                        </a:rPr>
                        <a:t>salınımı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tr-TR" b="1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Ökaryot</a:t>
                      </a:r>
                      <a:endParaRPr lang="tr-TR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eRF</a:t>
                      </a:r>
                      <a:r>
                        <a:rPr lang="tr-TR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-3-GTP</a:t>
                      </a:r>
                      <a:endParaRPr lang="tr-TR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Prokaryotlarda</a:t>
            </a:r>
            <a:r>
              <a:rPr lang="tr-TR" dirty="0" smtClean="0"/>
              <a:t> ve </a:t>
            </a:r>
            <a:r>
              <a:rPr lang="tr-TR" dirty="0" err="1" smtClean="0"/>
              <a:t>Ökaryotlarda</a:t>
            </a:r>
            <a:r>
              <a:rPr lang="tr-TR" dirty="0" smtClean="0"/>
              <a:t> Protein Sentezi Animasyonları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tr-TR" dirty="0" smtClean="0"/>
              <a:t>https://www.youtube.com/watch?v=KZBljAM6B1s</a:t>
            </a:r>
          </a:p>
          <a:p>
            <a:endParaRPr lang="tr-TR" dirty="0" smtClean="0"/>
          </a:p>
          <a:p>
            <a:r>
              <a:rPr lang="tr-TR" dirty="0" smtClean="0"/>
              <a:t>https://www.youtube.com/watch?v=qIwrhUrvX-k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Posttranslasyonel</a:t>
            </a:r>
            <a:r>
              <a:rPr lang="tr-TR" dirty="0" smtClean="0"/>
              <a:t> Modifikasyon Örnekleri</a:t>
            </a:r>
            <a:endParaRPr lang="tr-TR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Öncül/</a:t>
            </a:r>
            <a:r>
              <a:rPr lang="tr-TR" dirty="0" err="1" smtClean="0"/>
              <a:t>İnaktif</a:t>
            </a:r>
            <a:r>
              <a:rPr lang="tr-TR" dirty="0" smtClean="0"/>
              <a:t> Proteinlerin Yıkımı ile Aktif Proteinlerin Sentezi</a:t>
            </a:r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410" name="Picture 2" descr="SECIS UGA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7719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insulin synthesis ile ilgili görsel sonucu"/>
          <p:cNvPicPr>
            <a:picLocks noChangeAspect="1" noChangeArrowheads="1"/>
          </p:cNvPicPr>
          <p:nvPr/>
        </p:nvPicPr>
        <p:blipFill>
          <a:blip r:embed="rId2" cstate="print"/>
          <a:srcRect l="3333" t="2754" r="4444" b="4729"/>
          <a:stretch>
            <a:fillRect/>
          </a:stretch>
        </p:blipFill>
        <p:spPr bwMode="auto">
          <a:xfrm>
            <a:off x="1547664" y="-1"/>
            <a:ext cx="6468342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120680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C-</a:t>
            </a:r>
            <a:r>
              <a:rPr lang="tr-TR" dirty="0" err="1" smtClean="0"/>
              <a:t>peptit</a:t>
            </a:r>
            <a:r>
              <a:rPr lang="tr-TR" dirty="0" smtClean="0"/>
              <a:t>, hücrelerden </a:t>
            </a:r>
            <a:r>
              <a:rPr lang="tr-TR" dirty="0" err="1" smtClean="0"/>
              <a:t>insülinle</a:t>
            </a:r>
            <a:r>
              <a:rPr lang="tr-TR" dirty="0" smtClean="0"/>
              <a:t> birlikte salınır (</a:t>
            </a:r>
            <a:r>
              <a:rPr lang="tr-TR" dirty="0" err="1" smtClean="0"/>
              <a:t>endojen</a:t>
            </a:r>
            <a:r>
              <a:rPr lang="tr-TR" dirty="0" smtClean="0"/>
              <a:t> </a:t>
            </a:r>
            <a:r>
              <a:rPr lang="tr-TR" dirty="0" err="1" smtClean="0"/>
              <a:t>insülin</a:t>
            </a:r>
            <a:r>
              <a:rPr lang="tr-TR" dirty="0" smtClean="0"/>
              <a:t> </a:t>
            </a:r>
            <a:r>
              <a:rPr lang="tr-TR" dirty="0" err="1" smtClean="0"/>
              <a:t>sekresyonunun</a:t>
            </a:r>
            <a:r>
              <a:rPr lang="tr-TR" dirty="0" smtClean="0"/>
              <a:t> belirteci).</a:t>
            </a:r>
          </a:p>
          <a:p>
            <a:endParaRPr lang="tr-TR" dirty="0" smtClean="0"/>
          </a:p>
          <a:p>
            <a:r>
              <a:rPr lang="tr-TR" dirty="0" smtClean="0"/>
              <a:t>Dışarıdan </a:t>
            </a:r>
            <a:r>
              <a:rPr lang="tr-TR" dirty="0" err="1" smtClean="0"/>
              <a:t>insülin</a:t>
            </a:r>
            <a:r>
              <a:rPr lang="tr-TR" dirty="0" smtClean="0"/>
              <a:t> alan hastalarda, hastanın kendi </a:t>
            </a:r>
            <a:r>
              <a:rPr lang="tr-TR" dirty="0" err="1" smtClean="0"/>
              <a:t>insülin</a:t>
            </a:r>
            <a:r>
              <a:rPr lang="tr-TR" dirty="0" smtClean="0"/>
              <a:t> salgısı hakkında dolaylı olarak fikir verir.</a:t>
            </a:r>
          </a:p>
          <a:p>
            <a:endParaRPr lang="tr-TR" dirty="0" smtClean="0"/>
          </a:p>
          <a:p>
            <a:r>
              <a:rPr lang="tr-TR" dirty="0" smtClean="0"/>
              <a:t>Ayrıca karaciğer </a:t>
            </a:r>
            <a:r>
              <a:rPr lang="tr-TR" dirty="0" err="1" smtClean="0"/>
              <a:t>portal</a:t>
            </a:r>
            <a:r>
              <a:rPr lang="tr-TR" dirty="0" smtClean="0"/>
              <a:t> dolaşıma salınan </a:t>
            </a:r>
            <a:r>
              <a:rPr lang="tr-TR" dirty="0" err="1" smtClean="0"/>
              <a:t>insülini</a:t>
            </a:r>
            <a:r>
              <a:rPr lang="tr-TR" dirty="0" smtClean="0"/>
              <a:t> farklı oranlarda </a:t>
            </a:r>
            <a:r>
              <a:rPr lang="tr-TR" dirty="0" err="1" smtClean="0"/>
              <a:t>metabolize</a:t>
            </a:r>
            <a:r>
              <a:rPr lang="tr-TR" dirty="0" smtClean="0"/>
              <a:t> edebilir. Oysa C-</a:t>
            </a:r>
            <a:r>
              <a:rPr lang="tr-TR" dirty="0" err="1" smtClean="0"/>
              <a:t>peptit</a:t>
            </a:r>
            <a:r>
              <a:rPr lang="tr-TR" dirty="0" smtClean="0"/>
              <a:t> için bu geçerli değildir. Bu nedenle, C-</a:t>
            </a:r>
            <a:r>
              <a:rPr lang="tr-TR" dirty="0" err="1" smtClean="0"/>
              <a:t>peptit</a:t>
            </a:r>
            <a:r>
              <a:rPr lang="tr-TR" dirty="0" smtClean="0"/>
              <a:t>; </a:t>
            </a:r>
            <a:r>
              <a:rPr lang="tr-TR" dirty="0" err="1" smtClean="0"/>
              <a:t>insülinin</a:t>
            </a:r>
            <a:r>
              <a:rPr lang="tr-TR" dirty="0" smtClean="0"/>
              <a:t> kendisinden daha iyi bir </a:t>
            </a:r>
            <a:r>
              <a:rPr lang="tr-TR" b="1" dirty="0" err="1" smtClean="0"/>
              <a:t>insülin</a:t>
            </a:r>
            <a:r>
              <a:rPr lang="tr-TR" b="1" dirty="0" smtClean="0"/>
              <a:t> salgısı belirteci</a:t>
            </a:r>
            <a:r>
              <a:rPr lang="tr-TR" dirty="0" smtClean="0"/>
              <a:t>dir. Pankreas beta hücre aktivitesini ve kapasitesini yansıtır.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Fosforilasyon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10000"/>
          </a:bodyPr>
          <a:lstStyle/>
          <a:p>
            <a:r>
              <a:rPr lang="tr-TR" dirty="0" err="1" smtClean="0"/>
              <a:t>Kinazlar</a:t>
            </a:r>
            <a:r>
              <a:rPr lang="tr-TR" dirty="0" smtClean="0"/>
              <a:t> </a:t>
            </a:r>
            <a:r>
              <a:rPr lang="tr-TR" dirty="0" err="1" smtClean="0"/>
              <a:t>ATP’nin</a:t>
            </a:r>
            <a:r>
              <a:rPr lang="tr-TR" dirty="0" smtClean="0"/>
              <a:t> terminal fosfat grubunu proteinlere transfer ederek onların aktivite durumunu değiştirir (ya aktif veya </a:t>
            </a:r>
            <a:r>
              <a:rPr lang="tr-TR" dirty="0" err="1" smtClean="0"/>
              <a:t>inaktif</a:t>
            </a:r>
            <a:r>
              <a:rPr lang="tr-TR" dirty="0" smtClean="0"/>
              <a:t> yapabilir).</a:t>
            </a:r>
          </a:p>
          <a:p>
            <a:endParaRPr lang="tr-TR" dirty="0" smtClean="0"/>
          </a:p>
          <a:p>
            <a:r>
              <a:rPr lang="tr-TR" dirty="0" smtClean="0"/>
              <a:t>Proteinlerde fosfat grubu nakledilen amino asitler hidroksil grubu taşıyan serin, </a:t>
            </a:r>
            <a:r>
              <a:rPr lang="tr-TR" dirty="0" err="1" smtClean="0"/>
              <a:t>treonin</a:t>
            </a:r>
            <a:r>
              <a:rPr lang="tr-TR" dirty="0" smtClean="0"/>
              <a:t> ve daha az sıklıkla da </a:t>
            </a:r>
            <a:r>
              <a:rPr lang="tr-TR" dirty="0" err="1" smtClean="0"/>
              <a:t>tirozindir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Sonuçta </a:t>
            </a:r>
            <a:r>
              <a:rPr lang="tr-TR" dirty="0" err="1" smtClean="0"/>
              <a:t>fosfo</a:t>
            </a:r>
            <a:r>
              <a:rPr lang="tr-TR" dirty="0" smtClean="0"/>
              <a:t>-ester bağı oluşur.</a:t>
            </a:r>
            <a:endParaRPr lang="tr-TR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6258" name="Picture 2" descr="kinase phosphatase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9144000" cy="22692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02" name="Picture 2" descr="Phosphorylation Dephosphoryl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Glikozilasyon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Hücre </a:t>
            </a:r>
            <a:r>
              <a:rPr lang="tr-TR" dirty="0" err="1" smtClean="0"/>
              <a:t>membranında</a:t>
            </a:r>
            <a:r>
              <a:rPr lang="tr-TR" dirty="0" smtClean="0"/>
              <a:t> görev yapacak olan veya hücreden </a:t>
            </a:r>
            <a:r>
              <a:rPr lang="tr-TR" dirty="0" err="1" smtClean="0"/>
              <a:t>sekrete</a:t>
            </a:r>
            <a:r>
              <a:rPr lang="tr-TR" dirty="0" smtClean="0"/>
              <a:t> edilecek olan proteinlerin çoğu karbonhidrat eklenerek </a:t>
            </a:r>
            <a:r>
              <a:rPr lang="tr-TR" dirty="0" err="1" smtClean="0"/>
              <a:t>glikozillenir</a:t>
            </a:r>
            <a:r>
              <a:rPr lang="tr-TR" dirty="0" smtClean="0"/>
              <a:t>. </a:t>
            </a:r>
          </a:p>
          <a:p>
            <a:endParaRPr lang="tr-TR" dirty="0" smtClean="0"/>
          </a:p>
          <a:p>
            <a:r>
              <a:rPr lang="tr-TR" dirty="0" smtClean="0"/>
              <a:t>Bu süreç proteine bir “kimlik” kazandırır. 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Hidroksilasyon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Kollajende</a:t>
            </a:r>
            <a:r>
              <a:rPr lang="tr-TR" dirty="0" smtClean="0"/>
              <a:t>, </a:t>
            </a:r>
            <a:r>
              <a:rPr lang="tr-TR" dirty="0" err="1" smtClean="0"/>
              <a:t>prolin</a:t>
            </a:r>
            <a:r>
              <a:rPr lang="tr-TR" dirty="0" smtClean="0"/>
              <a:t> ve </a:t>
            </a:r>
            <a:r>
              <a:rPr lang="tr-TR" dirty="0" err="1" smtClean="0"/>
              <a:t>lizin</a:t>
            </a:r>
            <a:r>
              <a:rPr lang="tr-TR" dirty="0" smtClean="0"/>
              <a:t> </a:t>
            </a:r>
            <a:r>
              <a:rPr lang="tr-TR" dirty="0" err="1" smtClean="0"/>
              <a:t>rezidüleri</a:t>
            </a:r>
            <a:r>
              <a:rPr lang="tr-TR" dirty="0" smtClean="0"/>
              <a:t>, vitamin C varlığında </a:t>
            </a:r>
            <a:r>
              <a:rPr lang="tr-TR" dirty="0" err="1" smtClean="0"/>
              <a:t>hidroksillenir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err="1" smtClean="0"/>
              <a:t>Hidroksillenme</a:t>
            </a:r>
            <a:r>
              <a:rPr lang="tr-TR" dirty="0" smtClean="0"/>
              <a:t> yapıyı stabilize eder.</a:t>
            </a:r>
          </a:p>
          <a:p>
            <a:endParaRPr lang="tr-TR" dirty="0" smtClean="0"/>
          </a:p>
          <a:p>
            <a:r>
              <a:rPr lang="tr-TR" dirty="0" smtClean="0"/>
              <a:t>C vitamini eksikliğinde (</a:t>
            </a:r>
            <a:r>
              <a:rPr lang="tr-TR" dirty="0" err="1" smtClean="0"/>
              <a:t>skorbüt</a:t>
            </a:r>
            <a:r>
              <a:rPr lang="tr-TR" dirty="0" smtClean="0"/>
              <a:t> hastalığı); </a:t>
            </a:r>
            <a:r>
              <a:rPr lang="tr-TR" dirty="0" err="1" smtClean="0"/>
              <a:t>kollajen</a:t>
            </a:r>
            <a:r>
              <a:rPr lang="tr-TR" dirty="0" smtClean="0"/>
              <a:t> sentezi bozulur;</a:t>
            </a:r>
            <a:r>
              <a:rPr lang="tr-TR" dirty="0" err="1" smtClean="0"/>
              <a:t>gingival</a:t>
            </a:r>
            <a:r>
              <a:rPr lang="tr-TR" dirty="0" smtClean="0"/>
              <a:t>, </a:t>
            </a:r>
            <a:r>
              <a:rPr lang="tr-TR" dirty="0" err="1" smtClean="0"/>
              <a:t>intramüsküler</a:t>
            </a:r>
            <a:r>
              <a:rPr lang="tr-TR" dirty="0" smtClean="0"/>
              <a:t> vb. kanamalar görülebilir.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7524" name="Picture 4" descr="06f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805929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8546" name="Picture 2" descr="Figure 22-15. Denaturation of collagen containing a normal content of hydroxyproline and of abnormal collagen containing no hydroxyprolin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553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551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Diğer Modifikasyonlar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Karboksil gruplarının ilavesi (</a:t>
            </a:r>
            <a:r>
              <a:rPr lang="tr-TR" dirty="0" err="1" smtClean="0"/>
              <a:t>karboksilasyon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Kanın pıhtılaşmasında görev alan bazı proteinlerin (Faktör 2, 7, 9, 10) aktivitesi için önemli</a:t>
            </a:r>
            <a:endParaRPr lang="tr-TR" dirty="0"/>
          </a:p>
          <a:p>
            <a:endParaRPr lang="tr-TR" dirty="0" smtClean="0"/>
          </a:p>
          <a:p>
            <a:r>
              <a:rPr lang="tr-TR" dirty="0" err="1" smtClean="0"/>
              <a:t>Biotin</a:t>
            </a:r>
            <a:r>
              <a:rPr lang="tr-TR" dirty="0" smtClean="0"/>
              <a:t> bağlanması</a:t>
            </a:r>
          </a:p>
          <a:p>
            <a:pPr lvl="1"/>
            <a:r>
              <a:rPr lang="tr-TR" dirty="0" smtClean="0"/>
              <a:t>Bazı enzimlerin aktivitesi için önemli</a:t>
            </a:r>
          </a:p>
          <a:p>
            <a:endParaRPr lang="tr-TR" dirty="0" smtClean="0"/>
          </a:p>
          <a:p>
            <a:r>
              <a:rPr lang="tr-TR" dirty="0" err="1" smtClean="0"/>
              <a:t>Asetilasyon</a:t>
            </a:r>
            <a:endParaRPr lang="tr-TR" dirty="0" smtClean="0"/>
          </a:p>
          <a:p>
            <a:pPr lvl="1"/>
            <a:r>
              <a:rPr lang="tr-TR" dirty="0" err="1" smtClean="0"/>
              <a:t>Histon</a:t>
            </a:r>
            <a:r>
              <a:rPr lang="tr-TR" dirty="0" smtClean="0"/>
              <a:t> proteinlerinin </a:t>
            </a:r>
            <a:r>
              <a:rPr lang="tr-TR" dirty="0" err="1" smtClean="0"/>
              <a:t>asetilasyonu</a:t>
            </a:r>
            <a:r>
              <a:rPr lang="tr-TR" dirty="0" smtClean="0"/>
              <a:t> gen ekspresyonunu etkiler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46957"/>
            <a:ext cx="9143999" cy="518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Pirolizin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UAG </a:t>
            </a:r>
            <a:r>
              <a:rPr lang="tr-TR" dirty="0" err="1" smtClean="0"/>
              <a:t>kodonu</a:t>
            </a:r>
            <a:r>
              <a:rPr lang="tr-TR" dirty="0" smtClean="0"/>
              <a:t>, özel iki genin (</a:t>
            </a:r>
            <a:r>
              <a:rPr lang="tr-TR" dirty="0" err="1" smtClean="0"/>
              <a:t>pylT</a:t>
            </a:r>
            <a:r>
              <a:rPr lang="tr-TR" dirty="0" smtClean="0"/>
              <a:t> ve </a:t>
            </a:r>
            <a:r>
              <a:rPr lang="tr-TR" dirty="0" err="1" smtClean="0"/>
              <a:t>pylS</a:t>
            </a:r>
            <a:r>
              <a:rPr lang="tr-TR" dirty="0" smtClean="0"/>
              <a:t>) ve bu genlerin ürünü olan özel </a:t>
            </a:r>
            <a:r>
              <a:rPr lang="tr-TR" dirty="0" err="1" smtClean="0"/>
              <a:t>tRNA</a:t>
            </a:r>
            <a:r>
              <a:rPr lang="tr-TR" dirty="0" smtClean="0"/>
              <a:t> ve </a:t>
            </a:r>
            <a:r>
              <a:rPr lang="tr-TR" dirty="0" err="1" smtClean="0"/>
              <a:t>aminoaçil</a:t>
            </a:r>
            <a:r>
              <a:rPr lang="tr-TR" dirty="0" smtClean="0"/>
              <a:t>-</a:t>
            </a:r>
            <a:r>
              <a:rPr lang="tr-TR" dirty="0" err="1" smtClean="0"/>
              <a:t>tRNA</a:t>
            </a:r>
            <a:r>
              <a:rPr lang="tr-TR" dirty="0" smtClean="0"/>
              <a:t> </a:t>
            </a:r>
            <a:r>
              <a:rPr lang="tr-TR" dirty="0" err="1" smtClean="0"/>
              <a:t>sentetaz</a:t>
            </a:r>
            <a:r>
              <a:rPr lang="tr-TR" dirty="0" smtClean="0"/>
              <a:t> ürünlerinin mevcudiyetinde,  </a:t>
            </a:r>
            <a:r>
              <a:rPr lang="tr-TR" dirty="0" err="1" smtClean="0"/>
              <a:t>pirolizin</a:t>
            </a:r>
            <a:r>
              <a:rPr lang="tr-TR" dirty="0" smtClean="0"/>
              <a:t> şeklinde ifade edilir.</a:t>
            </a:r>
          </a:p>
          <a:p>
            <a:endParaRPr lang="tr-TR" dirty="0" smtClean="0"/>
          </a:p>
          <a:p>
            <a:r>
              <a:rPr lang="tr-TR" dirty="0" err="1" smtClean="0"/>
              <a:t>Pirolizin</a:t>
            </a:r>
            <a:r>
              <a:rPr lang="tr-TR" dirty="0" smtClean="0"/>
              <a:t> (</a:t>
            </a:r>
            <a:r>
              <a:rPr lang="tr-TR" dirty="0" err="1" smtClean="0"/>
              <a:t>Pyl</a:t>
            </a:r>
            <a:r>
              <a:rPr lang="tr-TR" dirty="0" smtClean="0"/>
              <a:t>), yalnızca bazı </a:t>
            </a:r>
            <a:r>
              <a:rPr lang="tr-TR" dirty="0" err="1" smtClean="0"/>
              <a:t>prokaryotlarda</a:t>
            </a:r>
            <a:r>
              <a:rPr lang="tr-TR" dirty="0" smtClean="0"/>
              <a:t> tespit edilmiştir (insanlarda yoktur!).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        </a:t>
            </a:r>
            <a:r>
              <a:rPr lang="tr-TR" dirty="0" err="1" smtClean="0"/>
              <a:t>Lizin</a:t>
            </a:r>
            <a:r>
              <a:rPr lang="tr-TR" dirty="0" smtClean="0"/>
              <a:t>                            </a:t>
            </a:r>
            <a:r>
              <a:rPr lang="tr-TR" dirty="0" err="1" smtClean="0"/>
              <a:t>Pirolizin</a:t>
            </a:r>
            <a:endParaRPr lang="tr-TR" dirty="0"/>
          </a:p>
        </p:txBody>
      </p:sp>
      <p:pic>
        <p:nvPicPr>
          <p:cNvPr id="23562" name="Picture 10" descr="lysine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2857500" cy="4448175"/>
          </a:xfrm>
          <a:prstGeom prst="rect">
            <a:avLst/>
          </a:prstGeom>
          <a:noFill/>
        </p:spPr>
      </p:pic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88640"/>
            <a:ext cx="2232248" cy="581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1591</TotalTime>
  <Words>1642</Words>
  <Application>Microsoft Office PowerPoint</Application>
  <PresentationFormat>Ekran Gösterisi (4:3)</PresentationFormat>
  <Paragraphs>246</Paragraphs>
  <Slides>71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71</vt:i4>
      </vt:variant>
    </vt:vector>
  </HeadingPairs>
  <TitlesOfParts>
    <vt:vector size="72" baseType="lpstr">
      <vt:lpstr>Ofis Teması</vt:lpstr>
      <vt:lpstr>Protein Sentezi ve  Posttranslasyonel Modifikasyonlar</vt:lpstr>
      <vt:lpstr>Slayt 2</vt:lpstr>
      <vt:lpstr>Slayt 3</vt:lpstr>
      <vt:lpstr>Slayt 4</vt:lpstr>
      <vt:lpstr>21. amino asit: Selenosistein</vt:lpstr>
      <vt:lpstr>Slayt 6</vt:lpstr>
      <vt:lpstr>Slayt 7</vt:lpstr>
      <vt:lpstr>Pirolizin</vt:lpstr>
      <vt:lpstr>Slayt 9</vt:lpstr>
      <vt:lpstr>Genetik Kodun Özellikleri</vt:lpstr>
      <vt:lpstr>Genetik kodun evrenselliğinin bazı istisnaları</vt:lpstr>
      <vt:lpstr>Slayt 12</vt:lpstr>
      <vt:lpstr>Protein Sentezi İçin Gerekli Bileşenler</vt:lpstr>
      <vt:lpstr>Amino Asitler</vt:lpstr>
      <vt:lpstr>Transfer RNA (tRNA) (Taşıyıcı RNA)</vt:lpstr>
      <vt:lpstr>Slayt 16</vt:lpstr>
      <vt:lpstr>Slayt 17</vt:lpstr>
      <vt:lpstr>Slayt 18</vt:lpstr>
      <vt:lpstr>Aminoaçil tRNA Sentetaz</vt:lpstr>
      <vt:lpstr>Slayt 20</vt:lpstr>
      <vt:lpstr>Ribozomal RNA (rRNA)</vt:lpstr>
      <vt:lpstr>Svedberg birimi (S)</vt:lpstr>
      <vt:lpstr>Ribozomal RNA (rRNA)</vt:lpstr>
      <vt:lpstr>Protein Sentezinin Aşamaları</vt:lpstr>
      <vt:lpstr>Slayt 25</vt:lpstr>
      <vt:lpstr>Slayt 26</vt:lpstr>
      <vt:lpstr>Protein Sentezinin Aşamaları</vt:lpstr>
      <vt:lpstr>Başlangıç</vt:lpstr>
      <vt:lpstr>Başlangıç Kodonunun Tanınması</vt:lpstr>
      <vt:lpstr>Shine-Dalgarno Sekansı</vt:lpstr>
      <vt:lpstr>Slayt 31</vt:lpstr>
      <vt:lpstr>Slayt 32</vt:lpstr>
      <vt:lpstr>5’-Cap</vt:lpstr>
      <vt:lpstr>Slayt 34</vt:lpstr>
      <vt:lpstr>Slayt 35</vt:lpstr>
      <vt:lpstr>Slayt 36</vt:lpstr>
      <vt:lpstr>Slayt 37</vt:lpstr>
      <vt:lpstr>Başlama Kodonu</vt:lpstr>
      <vt:lpstr>Slayt 39</vt:lpstr>
      <vt:lpstr>Slayt 40</vt:lpstr>
      <vt:lpstr>N-formil metiyonin</vt:lpstr>
      <vt:lpstr>Slayt 42</vt:lpstr>
      <vt:lpstr>Slayt 43</vt:lpstr>
      <vt:lpstr>Slayt 44</vt:lpstr>
      <vt:lpstr>Slayt 45</vt:lpstr>
      <vt:lpstr>Slayt 46</vt:lpstr>
      <vt:lpstr>Uzama (Elongasyon)</vt:lpstr>
      <vt:lpstr>Elongasyon Faktörleri</vt:lpstr>
      <vt:lpstr>Slayt 49</vt:lpstr>
      <vt:lpstr>Slayt 50</vt:lpstr>
      <vt:lpstr>Slayt 51</vt:lpstr>
      <vt:lpstr>Slayt 52</vt:lpstr>
      <vt:lpstr>Sonlanma (Terminasyon)</vt:lpstr>
      <vt:lpstr>Slayt 54</vt:lpstr>
      <vt:lpstr>Slayt 55</vt:lpstr>
      <vt:lpstr>Slayt 56</vt:lpstr>
      <vt:lpstr>Prokaryotlarda ve Ökaryotlarda Protein Sentezi Animasyonları</vt:lpstr>
      <vt:lpstr>Posttranslasyonel Modifikasyon Örnekleri</vt:lpstr>
      <vt:lpstr>Öncül/İnaktif Proteinlerin Yıkımı ile Aktif Proteinlerin Sentezi</vt:lpstr>
      <vt:lpstr>Slayt 60</vt:lpstr>
      <vt:lpstr>Slayt 61</vt:lpstr>
      <vt:lpstr>Fosforilasyon</vt:lpstr>
      <vt:lpstr>Slayt 63</vt:lpstr>
      <vt:lpstr>Slayt 64</vt:lpstr>
      <vt:lpstr>Slayt 65</vt:lpstr>
      <vt:lpstr>Glikozilasyon</vt:lpstr>
      <vt:lpstr>Hidroksilasyon</vt:lpstr>
      <vt:lpstr>Slayt 68</vt:lpstr>
      <vt:lpstr>Slayt 69</vt:lpstr>
      <vt:lpstr>Diğer Modifikasyonlar</vt:lpstr>
      <vt:lpstr>Slayt 71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Sentezi</dc:title>
  <dc:creator>kaüfatih-tıp</dc:creator>
  <cp:lastModifiedBy>User</cp:lastModifiedBy>
  <cp:revision>108</cp:revision>
  <dcterms:created xsi:type="dcterms:W3CDTF">2017-01-17T12:12:23Z</dcterms:created>
  <dcterms:modified xsi:type="dcterms:W3CDTF">2018-04-23T09:54:38Z</dcterms:modified>
</cp:coreProperties>
</file>