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Parathormon Ölçümü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669360"/>
          </a:xfrm>
        </p:spPr>
        <p:txBody>
          <a:bodyPr>
            <a:normAutofit fontScale="77500" lnSpcReduction="20000"/>
          </a:bodyPr>
          <a:lstStyle/>
          <a:p>
            <a:r>
              <a:rPr lang="tr-TR" smtClean="0"/>
              <a:t>Preproparathormon 115 amino asitten meydana </a:t>
            </a:r>
            <a:r>
              <a:rPr lang="tr-TR" smtClean="0"/>
              <a:t>gelecek şekilde ribozomlarda üretilir. Daha </a:t>
            </a:r>
            <a:r>
              <a:rPr lang="tr-TR" smtClean="0"/>
              <a:t>sonra </a:t>
            </a:r>
            <a:r>
              <a:rPr lang="tr-TR" smtClean="0"/>
              <a:t>31 amino asitlik başlangıç kısmı intrasellüler olarak proteolize uğrar:</a:t>
            </a:r>
          </a:p>
          <a:p>
            <a:pPr lvl="1"/>
            <a:r>
              <a:rPr lang="tr-TR" smtClean="0"/>
              <a:t>Pre: ilk 25 amino asitlik kısım</a:t>
            </a:r>
          </a:p>
          <a:p>
            <a:pPr lvl="1"/>
            <a:r>
              <a:rPr lang="tr-TR" smtClean="0"/>
              <a:t>Pro: sonraki 6 amino asitlik kısım</a:t>
            </a:r>
            <a:endParaRPr lang="tr-TR" smtClean="0"/>
          </a:p>
          <a:p>
            <a:endParaRPr lang="tr-TR" smtClean="0"/>
          </a:p>
          <a:p>
            <a:r>
              <a:rPr lang="tr-TR" smtClean="0"/>
              <a:t>Geriye kalan 84 amino asitlik proteine “intakt parathormon (intakt PTH)” denir. Bezde </a:t>
            </a:r>
            <a:r>
              <a:rPr lang="tr-TR" smtClean="0"/>
              <a:t>depolanan, dolaşıma </a:t>
            </a:r>
            <a:r>
              <a:rPr lang="tr-TR" smtClean="0"/>
              <a:t>salgılanan </a:t>
            </a:r>
            <a:r>
              <a:rPr lang="tr-TR" smtClean="0"/>
              <a:t>ve </a:t>
            </a:r>
            <a:r>
              <a:rPr lang="tr-TR" smtClean="0"/>
              <a:t>biyolojik olarak aktivite </a:t>
            </a:r>
            <a:r>
              <a:rPr lang="tr-TR" smtClean="0"/>
              <a:t>gösteren parathormon </a:t>
            </a:r>
            <a:r>
              <a:rPr lang="tr-TR" smtClean="0"/>
              <a:t>işte bu </a:t>
            </a:r>
            <a:r>
              <a:rPr lang="tr-TR" smtClean="0"/>
              <a:t>84 amino </a:t>
            </a:r>
            <a:r>
              <a:rPr lang="tr-TR" smtClean="0"/>
              <a:t>asitlik intakt hormondur (1-84 PTH). Biyolojik aktiviteden sorumlu esas kısım N-terminal uçtaki ilk 34 amino asitlik bölgedir.</a:t>
            </a:r>
            <a:endParaRPr lang="tr-TR" smtClean="0"/>
          </a:p>
          <a:p>
            <a:endParaRPr lang="tr-TR" smtClean="0"/>
          </a:p>
          <a:p>
            <a:r>
              <a:rPr lang="tr-TR" smtClean="0"/>
              <a:t>1-84 (intakt) </a:t>
            </a:r>
            <a:r>
              <a:rPr lang="tr-TR" smtClean="0"/>
              <a:t>PTH dışında, dolaşımda </a:t>
            </a:r>
            <a:r>
              <a:rPr lang="tr-TR" smtClean="0"/>
              <a:t>bazı </a:t>
            </a:r>
            <a:r>
              <a:rPr lang="tr-TR" smtClean="0"/>
              <a:t>parathormon </a:t>
            </a:r>
            <a:r>
              <a:rPr lang="tr-TR" smtClean="0"/>
              <a:t>fragmanları (parçaları) bulunur:</a:t>
            </a:r>
          </a:p>
          <a:p>
            <a:pPr lvl="1"/>
            <a:r>
              <a:rPr lang="tr-TR" smtClean="0"/>
              <a:t>karboksil (C) terminal fragmanları</a:t>
            </a:r>
          </a:p>
          <a:p>
            <a:pPr lvl="2"/>
            <a:r>
              <a:rPr lang="tr-TR" smtClean="0"/>
              <a:t>PTH (7-84</a:t>
            </a:r>
            <a:r>
              <a:rPr lang="tr-TR" smtClean="0"/>
              <a:t>) </a:t>
            </a:r>
            <a:r>
              <a:rPr lang="tr-TR" smtClean="0"/>
              <a:t>fragmanı (non-PTH1–84)</a:t>
            </a:r>
          </a:p>
          <a:p>
            <a:pPr lvl="1"/>
            <a:r>
              <a:rPr lang="tr-TR" smtClean="0"/>
              <a:t>orta bölge (midregion) fragmanları</a:t>
            </a:r>
            <a:endParaRPr lang="tr-TR" smtClean="0"/>
          </a:p>
          <a:p>
            <a:pPr lvl="1"/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tr-TR" smtClean="0"/>
              <a:t>1963’te PTH, RIA (radioimmunoassay) yöntemi ile ölçülmeye başlandı.</a:t>
            </a:r>
          </a:p>
          <a:p>
            <a:pPr lvl="1"/>
            <a:r>
              <a:rPr lang="tr-TR" smtClean="0"/>
              <a:t>1. jenerasyon, yarışmalı ölçüm: sığır PTH’sına karşı tavşan ve kobay poliklonal antikorları (sensitivitesi çok düşük)</a:t>
            </a:r>
          </a:p>
          <a:p>
            <a:pPr lvl="1"/>
            <a:r>
              <a:rPr lang="tr-TR" smtClean="0"/>
              <a:t>Domuz PTH’sının kullanılması sensitiviteyi bir miktar artırdı.</a:t>
            </a:r>
          </a:p>
          <a:p>
            <a:r>
              <a:rPr lang="tr-TR" smtClean="0"/>
              <a:t>2. jenerasyon ölçümler (intakt PTH ölçümü)</a:t>
            </a:r>
          </a:p>
          <a:p>
            <a:pPr lvl="1"/>
            <a:r>
              <a:rPr lang="tr-TR" smtClean="0"/>
              <a:t>İki bölgeli</a:t>
            </a:r>
            <a:r>
              <a:rPr lang="en-US" smtClean="0"/>
              <a:t> </a:t>
            </a:r>
            <a:r>
              <a:rPr lang="tr-TR" smtClean="0"/>
              <a:t>yarışmasız immunometrik ya da sandviç ölçümler</a:t>
            </a:r>
          </a:p>
          <a:p>
            <a:pPr lvl="2"/>
            <a:r>
              <a:rPr lang="tr-TR" smtClean="0"/>
              <a:t>Birinci antikor (yakalayıcı/capture): C-terminal bölgeye yönelik, solid faza bağlı</a:t>
            </a:r>
          </a:p>
          <a:p>
            <a:pPr lvl="2"/>
            <a:r>
              <a:rPr lang="tr-TR" smtClean="0"/>
              <a:t>İkinci antikor (sinyal): N-terminal bölgeye yönelik, enzim işaretli</a:t>
            </a:r>
          </a:p>
          <a:p>
            <a:pPr lvl="1"/>
            <a:r>
              <a:rPr lang="tr-TR" smtClean="0"/>
              <a:t>Amaç: C-terminal </a:t>
            </a:r>
            <a:r>
              <a:rPr lang="tr-TR" smtClean="0"/>
              <a:t>fragmanlarla çapraz </a:t>
            </a:r>
            <a:r>
              <a:rPr lang="tr-TR" smtClean="0"/>
              <a:t>reaksiyonu </a:t>
            </a:r>
            <a:r>
              <a:rPr lang="tr-TR" smtClean="0"/>
              <a:t>önlemek</a:t>
            </a:r>
            <a:endParaRPr lang="tr-TR" smtClean="0"/>
          </a:p>
          <a:p>
            <a:pPr lvl="2"/>
            <a:r>
              <a:rPr lang="tr-TR" smtClean="0"/>
              <a:t>Küçük C-terminal fragmanları dışlamada etkili</a:t>
            </a:r>
          </a:p>
          <a:p>
            <a:pPr lvl="2"/>
            <a:r>
              <a:rPr lang="tr-TR" smtClean="0"/>
              <a:t>Büyük C-terminal fragmanları (PTH 7-84) ölçüm </a:t>
            </a:r>
            <a:r>
              <a:rPr lang="tr-TR" smtClean="0"/>
              <a:t>dışı </a:t>
            </a:r>
            <a:r>
              <a:rPr lang="tr-TR" smtClean="0"/>
              <a:t>bırakamıyor</a:t>
            </a:r>
            <a:endParaRPr 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r>
              <a:rPr lang="tr-TR" smtClean="0"/>
              <a:t>3. jenerasyon (</a:t>
            </a:r>
            <a:r>
              <a:rPr lang="en-US" smtClean="0"/>
              <a:t>bi</a:t>
            </a:r>
            <a:r>
              <a:rPr lang="tr-TR" smtClean="0"/>
              <a:t>y</a:t>
            </a:r>
            <a:r>
              <a:rPr lang="en-US" smtClean="0"/>
              <a:t>oa</a:t>
            </a:r>
            <a:r>
              <a:rPr lang="tr-TR" smtClean="0"/>
              <a:t>k</a:t>
            </a:r>
            <a:r>
              <a:rPr lang="en-US" smtClean="0"/>
              <a:t>ti</a:t>
            </a:r>
            <a:r>
              <a:rPr lang="tr-TR" smtClean="0"/>
              <a:t>f = </a:t>
            </a:r>
            <a:r>
              <a:rPr lang="en-US" smtClean="0"/>
              <a:t>whole</a:t>
            </a:r>
            <a:r>
              <a:rPr lang="tr-TR" smtClean="0"/>
              <a:t> = </a:t>
            </a:r>
            <a:r>
              <a:rPr lang="en-US" smtClean="0"/>
              <a:t>bi</a:t>
            </a:r>
            <a:r>
              <a:rPr lang="tr-TR" smtClean="0"/>
              <a:t>y</a:t>
            </a:r>
            <a:r>
              <a:rPr lang="en-US" smtClean="0"/>
              <a:t>o-inta</a:t>
            </a:r>
            <a:r>
              <a:rPr lang="tr-TR" smtClean="0"/>
              <a:t>k</a:t>
            </a:r>
            <a:r>
              <a:rPr lang="en-US" smtClean="0"/>
              <a:t>t)</a:t>
            </a:r>
            <a:r>
              <a:rPr lang="tr-TR" smtClean="0"/>
              <a:t> </a:t>
            </a:r>
            <a:r>
              <a:rPr lang="tr-TR" smtClean="0"/>
              <a:t>ölçümler</a:t>
            </a:r>
          </a:p>
          <a:p>
            <a:pPr lvl="1"/>
            <a:r>
              <a:rPr lang="tr-TR" smtClean="0"/>
              <a:t>Yakalayıcı (capture) antikor, 2. jenerasyonunkiyle benzer özellikte; ancak sinyal antikorun hedefi, N-terminalin en uç (1-4) bölgesi</a:t>
            </a:r>
          </a:p>
          <a:p>
            <a:pPr lvl="2"/>
            <a:r>
              <a:rPr lang="tr-TR" smtClean="0"/>
              <a:t>Amaç: PTH 7-84’ü de </a:t>
            </a:r>
            <a:r>
              <a:rPr lang="tr-TR" smtClean="0"/>
              <a:t>ölçüm </a:t>
            </a:r>
            <a:r>
              <a:rPr lang="tr-TR" smtClean="0"/>
              <a:t>dışı </a:t>
            </a:r>
            <a:r>
              <a:rPr lang="tr-TR" smtClean="0"/>
              <a:t>bırakmak</a:t>
            </a:r>
          </a:p>
          <a:p>
            <a:pPr lvl="3"/>
            <a:r>
              <a:rPr lang="tr-TR" smtClean="0"/>
              <a:t>2</a:t>
            </a:r>
            <a:r>
              <a:rPr lang="tr-TR" smtClean="0"/>
              <a:t>. jenerasyon intakt PTH ölçümlerinde 1-84 PTH’nın (intakt PTH’nın) yanı sıra 7-84 PTH fragmanının da ölçümü söz konusu </a:t>
            </a:r>
            <a:r>
              <a:rPr lang="tr-TR" smtClean="0"/>
              <a:t>iken </a:t>
            </a:r>
            <a:r>
              <a:rPr lang="tr-TR" smtClean="0"/>
              <a:t>3. jenerasyon “whole” </a:t>
            </a:r>
            <a:r>
              <a:rPr lang="tr-TR" smtClean="0"/>
              <a:t>parathormon ölçümleri yalnızca 1-84 PTH’yı ölçmek için </a:t>
            </a:r>
            <a:r>
              <a:rPr lang="tr-TR" smtClean="0"/>
              <a:t>dizayn </a:t>
            </a:r>
            <a:r>
              <a:rPr lang="tr-TR" smtClean="0"/>
              <a:t>edildi</a:t>
            </a:r>
          </a:p>
          <a:p>
            <a:pPr lvl="2"/>
            <a:r>
              <a:rPr lang="tr-TR" smtClean="0"/>
              <a:t>2. jenerasyona göre dezavantajı: 15-20 modifikasyonlu PTH’yı (N-PTH) da ölçüme dahil etmesi</a:t>
            </a:r>
          </a:p>
          <a:p>
            <a:endParaRPr lang="tr-TR" smtClean="0"/>
          </a:p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mtClean="0"/>
              <a:t>2. jenerasyon intakt PTH ölçümünün mü, yoksa 3. jenerasyon “whole” PTH ölçümünün mü paratiroid bezinin fonksiyonlarını göstermede daha etkili olduğu tartışmalı bir mesele. </a:t>
            </a:r>
          </a:p>
          <a:p>
            <a:pPr algn="ctr">
              <a:buNone/>
            </a:pPr>
            <a:endParaRPr lang="tr-TR" smtClean="0"/>
          </a:p>
          <a:p>
            <a:pPr algn="ctr">
              <a:buNone/>
            </a:pPr>
            <a:r>
              <a:rPr lang="tr-TR" sz="2000" smtClean="0"/>
              <a:t>(</a:t>
            </a:r>
            <a:r>
              <a:rPr lang="tr-TR" sz="2000" smtClean="0"/>
              <a:t>Okamoto K, Fujii H, Goto S, Kono K, Watanabe K, Nishi S. Changes in the whole/intact parathyroid hormone ratio and their clinical implications in patients with chronic kidney disease. J Nephrol. 2020 Aug;33(4</a:t>
            </a:r>
            <a:r>
              <a:rPr lang="tr-TR" sz="2000" smtClean="0"/>
              <a:t>):</a:t>
            </a:r>
            <a:r>
              <a:rPr lang="tr-TR" sz="2000" smtClean="0"/>
              <a:t>795-802.</a:t>
            </a:r>
          </a:p>
          <a:p>
            <a:pPr algn="ctr">
              <a:buNone/>
            </a:pPr>
            <a:r>
              <a:rPr lang="tr-TR" sz="2000" smtClean="0"/>
              <a:t>PMID</a:t>
            </a:r>
            <a:r>
              <a:rPr lang="tr-TR" sz="2000" smtClean="0"/>
              <a:t>: </a:t>
            </a:r>
            <a:r>
              <a:rPr lang="tr-TR" sz="2000" smtClean="0"/>
              <a:t>31919783)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359</Words>
  <Application>Microsoft Office PowerPoint</Application>
  <PresentationFormat>Ekran Gösterisi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Parathormon Ölçümü</vt:lpstr>
      <vt:lpstr>Slayt 2</vt:lpstr>
      <vt:lpstr>Slayt 3</vt:lpstr>
      <vt:lpstr>Slayt 4</vt:lpstr>
      <vt:lpstr>Sonuç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Parathormon Ölçümü</dc:title>
  <dc:creator>kaüfatih-tıp</dc:creator>
  <cp:lastModifiedBy>kaüfatih-tıp</cp:lastModifiedBy>
  <cp:revision>15</cp:revision>
  <dcterms:created xsi:type="dcterms:W3CDTF">2020-09-25T13:10:34Z</dcterms:created>
  <dcterms:modified xsi:type="dcterms:W3CDTF">2020-09-25T23:06:22Z</dcterms:modified>
</cp:coreProperties>
</file>