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30.3.2018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Radyoloji Etkinliği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0"/>
            <a:ext cx="2915816" cy="2060848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9-Yandaki röntgen filminde hangi kemikte kırık vardır?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2492896"/>
            <a:ext cx="2088232" cy="4365104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Ulna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Tibia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Radius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Fibula</a:t>
            </a:r>
            <a:endParaRPr lang="tr-TR" sz="280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-33520"/>
            <a:ext cx="3024336" cy="68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501008"/>
            <a:ext cx="9144000" cy="144016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10- Yukarıdaki röntgen filminde beyaz okla gösterilen kırık, hangi anatomik bölgededir?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206084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sz="2800" dirty="0" smtClean="0"/>
              <a:t>		a) </a:t>
            </a:r>
            <a:r>
              <a:rPr lang="tr-TR" sz="2800" dirty="0" err="1" smtClean="0"/>
              <a:t>Asetabulum</a:t>
            </a:r>
            <a:r>
              <a:rPr lang="tr-TR" sz="2800" dirty="0" smtClean="0"/>
              <a:t>		b) Fossa </a:t>
            </a:r>
            <a:r>
              <a:rPr lang="tr-TR" sz="2800" dirty="0" err="1" smtClean="0"/>
              <a:t>iliaka</a:t>
            </a:r>
            <a:endParaRPr lang="tr-TR" sz="2800" dirty="0" smtClean="0"/>
          </a:p>
          <a:p>
            <a:pPr marL="514350" indent="-514350">
              <a:buNone/>
            </a:pPr>
            <a:endParaRPr lang="tr-TR" sz="2800" dirty="0" smtClean="0"/>
          </a:p>
          <a:p>
            <a:pPr marL="514350" indent="-514350">
              <a:buNone/>
            </a:pPr>
            <a:r>
              <a:rPr lang="tr-TR" sz="2800" dirty="0" smtClean="0"/>
              <a:t>		c) </a:t>
            </a:r>
            <a:r>
              <a:rPr lang="tr-TR" sz="2800" dirty="0" err="1" smtClean="0"/>
              <a:t>İskium</a:t>
            </a:r>
            <a:r>
              <a:rPr lang="tr-TR" sz="2800" dirty="0" smtClean="0"/>
              <a:t>			d) </a:t>
            </a:r>
            <a:r>
              <a:rPr lang="tr-TR" sz="2800" dirty="0" err="1" smtClean="0"/>
              <a:t>Promontoryum</a:t>
            </a:r>
            <a:endParaRPr lang="tr-TR" sz="2800" dirty="0" smtClean="0"/>
          </a:p>
        </p:txBody>
      </p:sp>
      <p:pic>
        <p:nvPicPr>
          <p:cNvPr id="35842" name="Picture 2" descr="ischium fractur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164288" cy="337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00811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11- Yukarıdaki akciğer </a:t>
            </a:r>
            <a:r>
              <a:rPr lang="tr-TR" sz="2800" dirty="0" err="1" smtClean="0"/>
              <a:t>MR’ında</a:t>
            </a:r>
            <a:r>
              <a:rPr lang="tr-TR" sz="2800" dirty="0" smtClean="0"/>
              <a:t> beyaz okla gösterilen anatomik bölge hangisidir?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98072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800" dirty="0" smtClean="0"/>
              <a:t>a) Sağ </a:t>
            </a:r>
            <a:r>
              <a:rPr lang="tr-TR" sz="2800" dirty="0" err="1" smtClean="0"/>
              <a:t>atriyum</a:t>
            </a:r>
            <a:r>
              <a:rPr lang="tr-TR" sz="2800" dirty="0" smtClean="0"/>
              <a:t>			b) Karaciğer</a:t>
            </a:r>
          </a:p>
          <a:p>
            <a:pPr marL="514350" indent="-514350">
              <a:buNone/>
            </a:pPr>
            <a:r>
              <a:rPr lang="tr-TR" sz="2800" dirty="0" smtClean="0"/>
              <a:t>c) Vena kava </a:t>
            </a:r>
            <a:r>
              <a:rPr lang="tr-TR" sz="2800" dirty="0" err="1" smtClean="0"/>
              <a:t>inferior</a:t>
            </a:r>
            <a:r>
              <a:rPr lang="tr-TR" sz="2800" dirty="0" smtClean="0"/>
              <a:t>		d) Sol </a:t>
            </a:r>
            <a:r>
              <a:rPr lang="tr-TR" sz="2800" dirty="0" err="1" smtClean="0"/>
              <a:t>ventrikül</a:t>
            </a:r>
            <a:endParaRPr lang="tr-TR" sz="28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0"/>
            <a:ext cx="2915816" cy="2060848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12</a:t>
            </a:r>
            <a:r>
              <a:rPr lang="tr-TR" sz="2800" dirty="0" smtClean="0"/>
              <a:t>-Yandaki </a:t>
            </a:r>
            <a:r>
              <a:rPr lang="tr-TR" sz="2800" dirty="0" smtClean="0"/>
              <a:t>röntgen filminde hangi </a:t>
            </a:r>
            <a:r>
              <a:rPr lang="tr-TR" sz="2800" dirty="0" smtClean="0"/>
              <a:t>yapıda </a:t>
            </a:r>
            <a:r>
              <a:rPr lang="tr-TR" sz="2800" dirty="0" smtClean="0"/>
              <a:t>kırık vardır?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492896"/>
            <a:ext cx="2987824" cy="436510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Troklea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Medial</a:t>
            </a:r>
            <a:r>
              <a:rPr lang="tr-TR" sz="2800" dirty="0" smtClean="0"/>
              <a:t> </a:t>
            </a:r>
            <a:r>
              <a:rPr lang="tr-TR" sz="2800" dirty="0" err="1" smtClean="0"/>
              <a:t>epikondil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Lateral</a:t>
            </a:r>
            <a:r>
              <a:rPr lang="tr-TR" sz="2800" dirty="0" smtClean="0"/>
              <a:t> </a:t>
            </a:r>
            <a:r>
              <a:rPr lang="tr-TR" sz="2800" dirty="0" err="1" smtClean="0"/>
              <a:t>epikondil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Olekranon</a:t>
            </a:r>
            <a:endParaRPr lang="tr-TR" sz="2800" dirty="0" smtClean="0"/>
          </a:p>
        </p:txBody>
      </p:sp>
      <p:pic>
        <p:nvPicPr>
          <p:cNvPr id="1026" name="Picture 2" descr="epicondyle fractur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7281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672408" cy="3140968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13</a:t>
            </a:r>
            <a:r>
              <a:rPr lang="tr-TR" sz="2800" dirty="0" smtClean="0"/>
              <a:t>-Yandaki MR filmlerinden, yukarıdaki film normal bir ayağı göstermektedir. Buna göre, aşağıdaki filmde hangi bağ </a:t>
            </a:r>
            <a:r>
              <a:rPr lang="tr-TR" sz="2800" dirty="0" err="1" smtClean="0"/>
              <a:t>rüptüre</a:t>
            </a:r>
            <a:r>
              <a:rPr lang="tr-TR" sz="2800" dirty="0" smtClean="0"/>
              <a:t> olmuştur (yırtılmıştır)?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501008"/>
            <a:ext cx="4211960" cy="335699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Kalkaneofibular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Talofibular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Tibiofibular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Aşil</a:t>
            </a:r>
            <a:endParaRPr lang="tr-TR" sz="28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r="24540"/>
          <a:stretch>
            <a:fillRect/>
          </a:stretch>
        </p:blipFill>
        <p:spPr bwMode="auto">
          <a:xfrm>
            <a:off x="5148064" y="3505015"/>
            <a:ext cx="3384376" cy="335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399893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14</a:t>
            </a:r>
            <a:r>
              <a:rPr lang="tr-TR" sz="2800" dirty="0" smtClean="0"/>
              <a:t>-Aşağıdaki </a:t>
            </a:r>
            <a:r>
              <a:rPr lang="tr-TR" sz="2800" dirty="0" err="1" smtClean="0"/>
              <a:t>anjiografide</a:t>
            </a:r>
            <a:r>
              <a:rPr lang="tr-TR" sz="2800" dirty="0" smtClean="0"/>
              <a:t> beyaz oklar </a:t>
            </a:r>
            <a:r>
              <a:rPr lang="tr-TR" sz="2800" dirty="0" smtClean="0"/>
              <a:t>koroner arterlerdeki darlıkları göstermektedir. Tıkalı damarlardan biri LAD (</a:t>
            </a:r>
            <a:r>
              <a:rPr lang="tr-TR" sz="2800" dirty="0" err="1" smtClean="0"/>
              <a:t>left</a:t>
            </a:r>
            <a:r>
              <a:rPr lang="tr-TR" sz="2800" dirty="0" smtClean="0"/>
              <a:t> </a:t>
            </a:r>
            <a:r>
              <a:rPr lang="tr-TR" sz="2800" dirty="0" err="1" smtClean="0"/>
              <a:t>anterior</a:t>
            </a:r>
            <a:r>
              <a:rPr lang="tr-TR" sz="2800" dirty="0" smtClean="0"/>
              <a:t> </a:t>
            </a:r>
            <a:r>
              <a:rPr lang="tr-TR" sz="2800" dirty="0" err="1" smtClean="0"/>
              <a:t>descending</a:t>
            </a:r>
            <a:r>
              <a:rPr lang="tr-TR" sz="2800" dirty="0" smtClean="0"/>
              <a:t>) olduğuna göre, soru işareti ile gösterilen damar hangisidir?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060848"/>
            <a:ext cx="3707904" cy="479715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Sirkumfleks</a:t>
            </a:r>
            <a:r>
              <a:rPr lang="tr-TR" sz="2800" dirty="0" smtClean="0"/>
              <a:t> (</a:t>
            </a:r>
            <a:r>
              <a:rPr lang="tr-TR" sz="2800" dirty="0" err="1" smtClean="0"/>
              <a:t>LCx</a:t>
            </a:r>
            <a:r>
              <a:rPr lang="tr-TR" sz="2800" dirty="0" smtClean="0"/>
              <a:t>)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Sağ koroner </a:t>
            </a:r>
            <a:r>
              <a:rPr lang="tr-TR" sz="2800" dirty="0" smtClean="0"/>
              <a:t>(RCA)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Posterior</a:t>
            </a:r>
            <a:r>
              <a:rPr lang="tr-TR" sz="2800" dirty="0" smtClean="0"/>
              <a:t> desenden (PDA)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Akut marjinal (AM)</a:t>
            </a:r>
            <a:endParaRPr lang="tr-TR" sz="28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140" y="2060848"/>
            <a:ext cx="5179859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15</a:t>
            </a:r>
            <a:r>
              <a:rPr lang="tr-TR" sz="2800" dirty="0" smtClean="0"/>
              <a:t>-Aşağıdaki MR filminde X ile </a:t>
            </a:r>
            <a:r>
              <a:rPr lang="tr-TR" sz="2800" dirty="0" smtClean="0"/>
              <a:t>gösterilen kas hangisidir?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060848"/>
            <a:ext cx="3707904" cy="4797152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İnfraspinatus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Biseps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Triseps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Deltoid</a:t>
            </a:r>
            <a:endParaRPr lang="tr-TR" sz="28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5004048" cy="50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292494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1- Kontrastsız beyin tomografisinde kırmızı oklarla gösterilen </a:t>
            </a:r>
            <a:r>
              <a:rPr lang="tr-TR" sz="2800" dirty="0" err="1" smtClean="0"/>
              <a:t>hipodens</a:t>
            </a:r>
            <a:r>
              <a:rPr lang="tr-TR" sz="2800" dirty="0" smtClean="0"/>
              <a:t> yapıların adı nedir?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924944"/>
            <a:ext cx="3384376" cy="3933056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Lateral</a:t>
            </a:r>
            <a:r>
              <a:rPr lang="tr-TR" sz="2800" dirty="0" smtClean="0"/>
              <a:t> </a:t>
            </a:r>
            <a:r>
              <a:rPr lang="tr-TR" sz="2800" dirty="0" err="1" smtClean="0"/>
              <a:t>ventrikül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Falks</a:t>
            </a:r>
            <a:r>
              <a:rPr lang="tr-TR" sz="2800" dirty="0" smtClean="0"/>
              <a:t> </a:t>
            </a:r>
            <a:r>
              <a:rPr lang="tr-TR" sz="2800" dirty="0" err="1" smtClean="0"/>
              <a:t>serebri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Süperior</a:t>
            </a:r>
            <a:r>
              <a:rPr lang="tr-TR" sz="2800" dirty="0" smtClean="0"/>
              <a:t> </a:t>
            </a:r>
            <a:r>
              <a:rPr lang="tr-TR" sz="2800" dirty="0" err="1" smtClean="0"/>
              <a:t>sagittal</a:t>
            </a:r>
            <a:r>
              <a:rPr lang="tr-TR" sz="2800" dirty="0" smtClean="0"/>
              <a:t> sinüs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Putamen</a:t>
            </a:r>
            <a:endParaRPr lang="tr-TR" sz="2800" dirty="0"/>
          </a:p>
        </p:txBody>
      </p:sp>
      <p:pic>
        <p:nvPicPr>
          <p:cNvPr id="1026" name="Picture 2" descr="Visualization of the left/right lateral ventricles on an axial, non-contrast head CT scan (source) "/>
          <p:cNvPicPr>
            <a:picLocks noChangeAspect="1" noChangeArrowheads="1"/>
          </p:cNvPicPr>
          <p:nvPr/>
        </p:nvPicPr>
        <p:blipFill>
          <a:blip r:embed="rId2" cstate="print"/>
          <a:srcRect l="21420" t="19993" r="23141" b="7532"/>
          <a:stretch>
            <a:fillRect/>
          </a:stretch>
        </p:blipFill>
        <p:spPr bwMode="auto">
          <a:xfrm>
            <a:off x="3923928" y="-1"/>
            <a:ext cx="5220073" cy="688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292494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2-Yandaki </a:t>
            </a:r>
            <a:r>
              <a:rPr lang="tr-TR" sz="2800" dirty="0" err="1" smtClean="0"/>
              <a:t>Waters</a:t>
            </a:r>
            <a:r>
              <a:rPr lang="tr-TR" sz="2800" dirty="0" smtClean="0"/>
              <a:t> </a:t>
            </a:r>
            <a:r>
              <a:rPr lang="tr-TR" sz="2800" dirty="0" err="1" smtClean="0"/>
              <a:t>grafisinde</a:t>
            </a:r>
            <a:r>
              <a:rPr lang="tr-TR" sz="2800" dirty="0" smtClean="0"/>
              <a:t> kırmızı oklar ile gösterilen sinüslerin adı nedir?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924944"/>
            <a:ext cx="3384376" cy="3933056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Maksiller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Sfenoid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Frontal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Etmoid</a:t>
            </a:r>
            <a:endParaRPr lang="tr-TR" sz="28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260648"/>
            <a:ext cx="516255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292494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3-Yandaki akciğer </a:t>
            </a:r>
            <a:r>
              <a:rPr lang="tr-TR" sz="2800" dirty="0" err="1" smtClean="0"/>
              <a:t>grafisinde</a:t>
            </a:r>
            <a:r>
              <a:rPr lang="tr-TR" sz="2800" dirty="0" smtClean="0"/>
              <a:t> kenarları kırmızı ile renklendirilmiş yapının adı nedir?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924944"/>
            <a:ext cx="3384376" cy="393305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Özofagus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Trakea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Arkus</a:t>
            </a:r>
            <a:r>
              <a:rPr lang="tr-TR" sz="2800" dirty="0" smtClean="0"/>
              <a:t> aorta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err="1" smtClean="0"/>
              <a:t>Süperior</a:t>
            </a:r>
            <a:r>
              <a:rPr lang="tr-TR" sz="2800" dirty="0" smtClean="0"/>
              <a:t> vena kava</a:t>
            </a:r>
            <a:endParaRPr lang="tr-TR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548680"/>
            <a:ext cx="54006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263691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4-Yandaki akciğer </a:t>
            </a:r>
            <a:r>
              <a:rPr lang="tr-TR" sz="2800" dirty="0" err="1" smtClean="0"/>
              <a:t>grafisinde</a:t>
            </a:r>
            <a:r>
              <a:rPr lang="tr-TR" sz="2800" dirty="0" smtClean="0"/>
              <a:t> kırmızı oklarla gösterilen hava hangi organa aittir?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924944"/>
            <a:ext cx="3384376" cy="3933056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tr-TR" sz="2800" dirty="0" smtClean="0"/>
              <a:t>Akciğer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Karaciğer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Kalp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Mide</a:t>
            </a:r>
            <a:endParaRPr lang="tr-TR" sz="28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508104" cy="446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263691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5-Yandaki batın </a:t>
            </a:r>
            <a:r>
              <a:rPr lang="tr-TR" sz="2800" dirty="0" err="1" smtClean="0"/>
              <a:t>grafisinde</a:t>
            </a:r>
            <a:r>
              <a:rPr lang="tr-TR" sz="2800" dirty="0" smtClean="0"/>
              <a:t> beyaz okla gösterilen beyaz yapı ne olabilir?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924944"/>
            <a:ext cx="3384376" cy="3933056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Üriner</a:t>
            </a:r>
            <a:r>
              <a:rPr lang="tr-TR" sz="2800" dirty="0" smtClean="0"/>
              <a:t> taş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Bağırsak gazı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Mesane tümörü</a:t>
            </a:r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Akciğer kisti</a:t>
            </a:r>
            <a:endParaRPr lang="tr-TR" sz="28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533408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98072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6-Yukarıdaki röntgen filminde hangi kemikte kırık vardır?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91680" y="4869160"/>
            <a:ext cx="5976664" cy="198884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Humerus</a:t>
            </a:r>
            <a:r>
              <a:rPr lang="tr-TR" sz="2800" dirty="0" smtClean="0"/>
              <a:t>       		b) </a:t>
            </a:r>
            <a:r>
              <a:rPr lang="tr-TR" sz="2800" dirty="0" err="1" smtClean="0"/>
              <a:t>Skapula</a:t>
            </a:r>
            <a:r>
              <a:rPr lang="tr-TR" sz="2800" dirty="0" smtClean="0"/>
              <a:t> </a:t>
            </a:r>
          </a:p>
          <a:p>
            <a:pPr marL="514350" indent="-514350">
              <a:buNone/>
            </a:pPr>
            <a:r>
              <a:rPr lang="tr-TR" sz="2800" dirty="0" smtClean="0"/>
              <a:t>       </a:t>
            </a:r>
          </a:p>
          <a:p>
            <a:pPr marL="514350" indent="-514350">
              <a:buNone/>
            </a:pPr>
            <a:r>
              <a:rPr lang="tr-TR" sz="2800" dirty="0" smtClean="0"/>
              <a:t>c) </a:t>
            </a:r>
            <a:r>
              <a:rPr lang="tr-TR" sz="2800" dirty="0" err="1" smtClean="0"/>
              <a:t>Klavikula</a:t>
            </a:r>
            <a:r>
              <a:rPr lang="tr-TR" sz="2800" dirty="0" smtClean="0"/>
              <a:t>        		d) </a:t>
            </a:r>
            <a:r>
              <a:rPr lang="tr-TR" sz="2800" dirty="0" err="1" smtClean="0"/>
              <a:t>Sternum</a:t>
            </a:r>
            <a:endParaRPr lang="tr-TR" sz="28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56176" cy="341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98072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7-Yukarıdaki röntgen filminde hangi kemikte kırık vardır?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4869160"/>
            <a:ext cx="7560840" cy="198884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tr-TR" sz="2800" dirty="0" err="1" smtClean="0"/>
              <a:t>Humerus</a:t>
            </a:r>
            <a:r>
              <a:rPr lang="tr-TR" sz="2800" dirty="0" smtClean="0"/>
              <a:t>       		b) </a:t>
            </a:r>
            <a:r>
              <a:rPr lang="tr-TR" sz="2800" dirty="0" err="1" smtClean="0"/>
              <a:t>Tibia</a:t>
            </a:r>
            <a:r>
              <a:rPr lang="tr-TR" sz="2800" dirty="0" smtClean="0"/>
              <a:t> </a:t>
            </a:r>
          </a:p>
          <a:p>
            <a:pPr marL="514350" indent="-514350">
              <a:buNone/>
            </a:pPr>
            <a:r>
              <a:rPr lang="tr-TR" sz="2800" dirty="0" smtClean="0"/>
              <a:t>       </a:t>
            </a:r>
          </a:p>
          <a:p>
            <a:pPr marL="514350" indent="-514350">
              <a:buNone/>
            </a:pPr>
            <a:r>
              <a:rPr lang="tr-TR" sz="2800" dirty="0" smtClean="0"/>
              <a:t>c) </a:t>
            </a:r>
            <a:r>
              <a:rPr lang="tr-TR" sz="2800" dirty="0" err="1" smtClean="0"/>
              <a:t>Femur</a:t>
            </a:r>
            <a:r>
              <a:rPr lang="tr-TR" sz="2800" dirty="0" smtClean="0"/>
              <a:t>        		d) 1. </a:t>
            </a:r>
            <a:r>
              <a:rPr lang="tr-TR" sz="2800" dirty="0" err="1" smtClean="0"/>
              <a:t>metakarpal</a:t>
            </a:r>
            <a:endParaRPr lang="tr-TR" sz="2800" dirty="0" smtClean="0"/>
          </a:p>
        </p:txBody>
      </p:sp>
      <p:pic>
        <p:nvPicPr>
          <p:cNvPr id="32770" name="Picture 2" descr="humerus fractur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3816424" cy="35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0"/>
            <a:ext cx="2915816" cy="2060848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8-Yandaki röntgen filminde hangi kemikte kırık vardır?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43651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tr-TR" sz="2800" dirty="0" smtClean="0"/>
              <a:t>İşaret parmağının orta </a:t>
            </a:r>
            <a:r>
              <a:rPr lang="tr-TR" sz="2800" dirty="0" err="1" smtClean="0"/>
              <a:t>falanksı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Yüzük parmağının orta </a:t>
            </a:r>
            <a:r>
              <a:rPr lang="tr-TR" sz="2800" dirty="0" err="1" smtClean="0"/>
              <a:t>falanksı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Yüzük parmağının </a:t>
            </a:r>
            <a:r>
              <a:rPr lang="tr-TR" sz="2800" dirty="0" err="1" smtClean="0"/>
              <a:t>proksimal</a:t>
            </a:r>
            <a:r>
              <a:rPr lang="tr-TR" sz="2800" dirty="0" smtClean="0"/>
              <a:t> </a:t>
            </a:r>
            <a:r>
              <a:rPr lang="tr-TR" sz="2800" dirty="0" err="1" smtClean="0"/>
              <a:t>falanksı</a:t>
            </a:r>
            <a:endParaRPr lang="tr-TR" sz="2800" dirty="0" smtClean="0"/>
          </a:p>
          <a:p>
            <a:pPr marL="514350" indent="-514350">
              <a:buAutoNum type="alphaLcParenR"/>
            </a:pPr>
            <a:endParaRPr lang="tr-TR" sz="2800" dirty="0" smtClean="0"/>
          </a:p>
          <a:p>
            <a:pPr marL="514350" indent="-514350">
              <a:buAutoNum type="alphaLcParenR"/>
            </a:pPr>
            <a:r>
              <a:rPr lang="tr-TR" sz="2800" dirty="0" smtClean="0"/>
              <a:t>İşaret parmağının </a:t>
            </a:r>
            <a:r>
              <a:rPr lang="tr-TR" sz="2800" dirty="0" err="1" smtClean="0"/>
              <a:t>metakarpal</a:t>
            </a:r>
            <a:r>
              <a:rPr lang="tr-TR" sz="2800" dirty="0" smtClean="0"/>
              <a:t> kemiği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68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272</Words>
  <Application>Microsoft Office PowerPoint</Application>
  <PresentationFormat>Ekran Gösterisi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Radyoloji Etkinliği</vt:lpstr>
      <vt:lpstr>1- Kontrastsız beyin tomografisinde kırmızı oklarla gösterilen hipodens yapıların adı nedir?</vt:lpstr>
      <vt:lpstr>2-Yandaki Waters grafisinde kırmızı oklar ile gösterilen sinüslerin adı nedir?</vt:lpstr>
      <vt:lpstr>3-Yandaki akciğer grafisinde kenarları kırmızı ile renklendirilmiş yapının adı nedir?</vt:lpstr>
      <vt:lpstr>4-Yandaki akciğer grafisinde kırmızı oklarla gösterilen hava hangi organa aittir? </vt:lpstr>
      <vt:lpstr>5-Yandaki batın grafisinde beyaz okla gösterilen beyaz yapı ne olabilir? </vt:lpstr>
      <vt:lpstr>6-Yukarıdaki röntgen filminde hangi kemikte kırık vardır? </vt:lpstr>
      <vt:lpstr>7-Yukarıdaki röntgen filminde hangi kemikte kırık vardır? </vt:lpstr>
      <vt:lpstr>8-Yandaki röntgen filminde hangi kemikte kırık vardır? </vt:lpstr>
      <vt:lpstr>9-Yandaki röntgen filminde hangi kemikte kırık vardır? </vt:lpstr>
      <vt:lpstr>10- Yukarıdaki röntgen filminde beyaz okla gösterilen kırık, hangi anatomik bölgededir? </vt:lpstr>
      <vt:lpstr>11- Yukarıdaki akciğer MR’ında beyaz okla gösterilen anatomik bölge hangisidir? </vt:lpstr>
      <vt:lpstr>12-Yandaki röntgen filminde hangi yapıda kırık vardır? </vt:lpstr>
      <vt:lpstr>13-Yandaki MR filmlerinden, yukarıdaki film normal bir ayağı göstermektedir. Buna göre, aşağıdaki filmde hangi bağ rüptüre olmuştur (yırtılmıştır)? </vt:lpstr>
      <vt:lpstr>14-Aşağıdaki anjiografide beyaz oklar koroner arterlerdeki darlıkları göstermektedir. Tıkalı damarlardan biri LAD (left anterior descending) olduğuna göre, soru işareti ile gösterilen damar hangisidir? </vt:lpstr>
      <vt:lpstr>15-Aşağıdaki MR filminde X ile gösterilen kas hangisidir?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Gaitada Parazit Araştırması</dc:title>
  <dc:creator>User</dc:creator>
  <cp:lastModifiedBy>User</cp:lastModifiedBy>
  <cp:revision>62</cp:revision>
  <dcterms:created xsi:type="dcterms:W3CDTF">2018-03-01T22:03:06Z</dcterms:created>
  <dcterms:modified xsi:type="dcterms:W3CDTF">2018-03-30T11:21:15Z</dcterms:modified>
</cp:coreProperties>
</file>