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257" r:id="rId4"/>
    <p:sldId id="281" r:id="rId5"/>
    <p:sldId id="303" r:id="rId6"/>
    <p:sldId id="258" r:id="rId7"/>
    <p:sldId id="259" r:id="rId8"/>
    <p:sldId id="304" r:id="rId9"/>
    <p:sldId id="260" r:id="rId10"/>
    <p:sldId id="271" r:id="rId11"/>
    <p:sldId id="273" r:id="rId12"/>
    <p:sldId id="280" r:id="rId13"/>
    <p:sldId id="305" r:id="rId14"/>
    <p:sldId id="296" r:id="rId15"/>
    <p:sldId id="306" r:id="rId16"/>
    <p:sldId id="307" r:id="rId17"/>
    <p:sldId id="308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5.11.2017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5.11.2017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İdrarda </a:t>
            </a:r>
            <a:r>
              <a:rPr lang="tr-TR" dirty="0" err="1" smtClean="0"/>
              <a:t>Redüktan</a:t>
            </a:r>
            <a:r>
              <a:rPr lang="tr-TR" dirty="0" smtClean="0"/>
              <a:t> Madde Aranması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801290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7"/>
            <a:ext cx="9144000" cy="6240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D- ve L- Form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Eğer son </a:t>
            </a:r>
            <a:r>
              <a:rPr lang="tr-TR" dirty="0" err="1" smtClean="0"/>
              <a:t>stereojenik</a:t>
            </a:r>
            <a:r>
              <a:rPr lang="tr-TR" dirty="0" smtClean="0"/>
              <a:t>/ asimetrik </a:t>
            </a:r>
            <a:r>
              <a:rPr lang="tr-TR" dirty="0" smtClean="0"/>
              <a:t>karbon üzerindeki OH grubu sağda ise </a:t>
            </a:r>
            <a:r>
              <a:rPr lang="tr-TR" dirty="0" err="1" smtClean="0"/>
              <a:t>karbohidrat</a:t>
            </a:r>
            <a:r>
              <a:rPr lang="tr-TR" dirty="0" smtClean="0"/>
              <a:t> D- formunda; eğer solda ise L- formundadır.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Picture 7" descr="C:\Users\User\Desktop\indi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5488" y="2132856"/>
            <a:ext cx="4608512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Şekerlerin İndirgeme Özelliği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Anomerik</a:t>
            </a:r>
            <a:r>
              <a:rPr lang="tr-TR" dirty="0" smtClean="0"/>
              <a:t> karbon atomları üzerinde serbest hidroksil (-OH) grubu taşıyan şekerler </a:t>
            </a:r>
            <a:r>
              <a:rPr lang="tr-TR" dirty="0" err="1" smtClean="0"/>
              <a:t>ingirgeyici</a:t>
            </a:r>
            <a:r>
              <a:rPr lang="tr-TR" dirty="0" smtClean="0"/>
              <a:t> (</a:t>
            </a:r>
            <a:r>
              <a:rPr lang="tr-TR" dirty="0" err="1" smtClean="0"/>
              <a:t>redüktan</a:t>
            </a:r>
            <a:r>
              <a:rPr lang="tr-TR" dirty="0" smtClean="0"/>
              <a:t>) özellik gösterir.</a:t>
            </a:r>
          </a:p>
          <a:p>
            <a:endParaRPr lang="tr-TR" dirty="0" smtClean="0"/>
          </a:p>
          <a:p>
            <a:r>
              <a:rPr lang="tr-TR" dirty="0" err="1" smtClean="0"/>
              <a:t>Glukoz</a:t>
            </a:r>
            <a:r>
              <a:rPr lang="tr-TR" dirty="0" smtClean="0"/>
              <a:t>, </a:t>
            </a:r>
            <a:r>
              <a:rPr lang="tr-TR" dirty="0" err="1" smtClean="0"/>
              <a:t>galaktoz</a:t>
            </a:r>
            <a:r>
              <a:rPr lang="tr-TR" dirty="0" smtClean="0"/>
              <a:t>, </a:t>
            </a:r>
            <a:r>
              <a:rPr lang="tr-TR" dirty="0" err="1" smtClean="0"/>
              <a:t>fruktoz</a:t>
            </a:r>
            <a:r>
              <a:rPr lang="tr-TR" dirty="0" smtClean="0"/>
              <a:t>, maltoz ve laktoz indirgeyici şekerlerdir. </a:t>
            </a:r>
            <a:r>
              <a:rPr lang="tr-TR" dirty="0" err="1" smtClean="0"/>
              <a:t>Sükroz</a:t>
            </a:r>
            <a:r>
              <a:rPr lang="tr-TR" dirty="0" smtClean="0"/>
              <a:t> (</a:t>
            </a:r>
            <a:r>
              <a:rPr lang="tr-TR" dirty="0" err="1" smtClean="0"/>
              <a:t>sakkaroz</a:t>
            </a:r>
            <a:r>
              <a:rPr lang="tr-TR" dirty="0" smtClean="0"/>
              <a:t>) indirgeyici özellik göstermez.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63" y="-9525"/>
            <a:ext cx="9153526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Redüktan</a:t>
            </a:r>
            <a:r>
              <a:rPr lang="tr-TR" dirty="0" smtClean="0"/>
              <a:t> Madde Tayini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Redüktan</a:t>
            </a:r>
            <a:r>
              <a:rPr lang="tr-TR" dirty="0" smtClean="0"/>
              <a:t> madde tayini için pek çok metot geliştirilmiştir.</a:t>
            </a:r>
          </a:p>
          <a:p>
            <a:endParaRPr lang="tr-TR" dirty="0" smtClean="0"/>
          </a:p>
          <a:p>
            <a:r>
              <a:rPr lang="tr-TR" dirty="0" smtClean="0"/>
              <a:t>Bunlardan biri de </a:t>
            </a:r>
            <a:r>
              <a:rPr lang="tr-TR" dirty="0" err="1" smtClean="0"/>
              <a:t>Fehling</a:t>
            </a:r>
            <a:r>
              <a:rPr lang="tr-TR" dirty="0" smtClean="0"/>
              <a:t> deneyidir.</a:t>
            </a:r>
          </a:p>
          <a:p>
            <a:pPr lvl="1"/>
            <a:endParaRPr lang="tr-TR" dirty="0" smtClean="0"/>
          </a:p>
          <a:p>
            <a:pPr lvl="1"/>
            <a:r>
              <a:rPr lang="tr-TR" dirty="0" err="1" smtClean="0"/>
              <a:t>Fehling</a:t>
            </a:r>
            <a:r>
              <a:rPr lang="tr-TR" dirty="0" smtClean="0"/>
              <a:t> A: CuSO</a:t>
            </a:r>
            <a:r>
              <a:rPr lang="tr-TR" baseline="-25000" dirty="0" smtClean="0"/>
              <a:t>4 </a:t>
            </a:r>
            <a:r>
              <a:rPr lang="tr-TR" dirty="0" smtClean="0"/>
              <a:t>(Bakır sülfat)</a:t>
            </a:r>
            <a:endParaRPr lang="tr-TR" baseline="-25000" dirty="0" smtClean="0"/>
          </a:p>
          <a:p>
            <a:pPr lvl="1"/>
            <a:endParaRPr lang="tr-TR" baseline="-25000" dirty="0" smtClean="0"/>
          </a:p>
          <a:p>
            <a:pPr lvl="1"/>
            <a:r>
              <a:rPr lang="tr-TR" dirty="0" err="1" smtClean="0"/>
              <a:t>Fehling</a:t>
            </a:r>
            <a:r>
              <a:rPr lang="tr-TR" dirty="0" smtClean="0"/>
              <a:t> B: </a:t>
            </a:r>
            <a:r>
              <a:rPr lang="tr-TR" dirty="0" err="1" smtClean="0"/>
              <a:t>NaOH</a:t>
            </a:r>
            <a:r>
              <a:rPr lang="tr-TR" dirty="0" smtClean="0"/>
              <a:t> (</a:t>
            </a:r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Fehling</a:t>
            </a:r>
            <a:r>
              <a:rPr lang="tr-TR" dirty="0" smtClean="0"/>
              <a:t> Deneyi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Deneyin esası, ortamda </a:t>
            </a:r>
            <a:r>
              <a:rPr lang="tr-TR" dirty="0" err="1" smtClean="0"/>
              <a:t>redüktan</a:t>
            </a:r>
            <a:r>
              <a:rPr lang="tr-TR" dirty="0" smtClean="0"/>
              <a:t> madde varlığında; </a:t>
            </a:r>
            <a:r>
              <a:rPr lang="tr-TR" dirty="0" err="1" smtClean="0"/>
              <a:t>Cu</a:t>
            </a:r>
            <a:r>
              <a:rPr lang="tr-TR" baseline="30000" dirty="0" smtClean="0"/>
              <a:t>+2</a:t>
            </a:r>
            <a:r>
              <a:rPr lang="tr-TR" dirty="0" smtClean="0"/>
              <a:t> iyonlarının </a:t>
            </a:r>
            <a:r>
              <a:rPr lang="tr-TR" dirty="0" err="1" smtClean="0"/>
              <a:t>Cu</a:t>
            </a:r>
            <a:r>
              <a:rPr lang="tr-TR" baseline="30000" dirty="0" smtClean="0"/>
              <a:t>+1</a:t>
            </a:r>
            <a:r>
              <a:rPr lang="tr-TR" dirty="0" smtClean="0"/>
              <a:t>’e indirgenmesidir.</a:t>
            </a:r>
          </a:p>
          <a:p>
            <a:endParaRPr lang="tr-TR" dirty="0" smtClean="0"/>
          </a:p>
          <a:p>
            <a:r>
              <a:rPr lang="tr-TR" dirty="0" smtClean="0"/>
              <a:t>Bu indirgenme, </a:t>
            </a:r>
            <a:r>
              <a:rPr lang="tr-TR" dirty="0" err="1" smtClean="0"/>
              <a:t>Fehling</a:t>
            </a:r>
            <a:r>
              <a:rPr lang="tr-TR" dirty="0" smtClean="0"/>
              <a:t> A solüsyonunun mavi renginin yerine, </a:t>
            </a:r>
            <a:r>
              <a:rPr lang="tr-TR" dirty="0" err="1" smtClean="0"/>
              <a:t>redüktan</a:t>
            </a:r>
            <a:r>
              <a:rPr lang="tr-TR" dirty="0" smtClean="0"/>
              <a:t> madde miktarına bağlı olarak sırasıyla sarı-yeşil, sarı, turuncu ve kiremit kırmızısı rengin oluşumu ile gözlenir.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Sükrozun</a:t>
            </a:r>
            <a:r>
              <a:rPr lang="tr-TR" dirty="0" smtClean="0"/>
              <a:t> Hidrolizi Deneyi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Sükroz</a:t>
            </a:r>
            <a:r>
              <a:rPr lang="tr-TR" dirty="0" smtClean="0"/>
              <a:t> (</a:t>
            </a:r>
            <a:r>
              <a:rPr lang="tr-TR" dirty="0" err="1" smtClean="0"/>
              <a:t>sakkaroz</a:t>
            </a:r>
            <a:r>
              <a:rPr lang="tr-TR" dirty="0" smtClean="0"/>
              <a:t>) indirgen bir şeker değildir. Bu nedenle </a:t>
            </a:r>
            <a:r>
              <a:rPr lang="tr-TR" dirty="0" err="1" smtClean="0"/>
              <a:t>Fehling</a:t>
            </a:r>
            <a:r>
              <a:rPr lang="tr-TR" dirty="0" smtClean="0"/>
              <a:t> A+B reaktifiyle reaksiyon vermez.</a:t>
            </a:r>
          </a:p>
          <a:p>
            <a:endParaRPr lang="tr-TR" dirty="0" smtClean="0"/>
          </a:p>
          <a:p>
            <a:r>
              <a:rPr lang="tr-TR" dirty="0" smtClean="0"/>
              <a:t>Ancak, kuvvetli asit ve yüksek sıcaklıkta </a:t>
            </a:r>
            <a:r>
              <a:rPr lang="tr-TR" dirty="0" err="1" smtClean="0"/>
              <a:t>sükroz</a:t>
            </a:r>
            <a:r>
              <a:rPr lang="tr-TR" dirty="0" smtClean="0"/>
              <a:t> parçalanarak, indirgen şekerler olan </a:t>
            </a:r>
            <a:r>
              <a:rPr lang="tr-TR" dirty="0" err="1" smtClean="0"/>
              <a:t>glukoz</a:t>
            </a:r>
            <a:r>
              <a:rPr lang="tr-TR" dirty="0" smtClean="0"/>
              <a:t> ve </a:t>
            </a:r>
            <a:r>
              <a:rPr lang="tr-TR" dirty="0" err="1" smtClean="0"/>
              <a:t>fruktoz</a:t>
            </a:r>
            <a:r>
              <a:rPr lang="tr-TR" dirty="0" smtClean="0"/>
              <a:t> açığa çıkacaktır. Böylece, hidroliz sonucu </a:t>
            </a:r>
            <a:r>
              <a:rPr lang="tr-TR" dirty="0" err="1" smtClean="0"/>
              <a:t>Fehling</a:t>
            </a:r>
            <a:r>
              <a:rPr lang="tr-TR" dirty="0" smtClean="0"/>
              <a:t> deneyi pozitif sonuç vermeye başlayacaktır.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Anomerik</a:t>
            </a:r>
            <a:r>
              <a:rPr lang="tr-TR" dirty="0" smtClean="0"/>
              <a:t> karbon atomu nedir?</a:t>
            </a:r>
          </a:p>
          <a:p>
            <a:endParaRPr lang="tr-TR" dirty="0" smtClean="0"/>
          </a:p>
          <a:p>
            <a:r>
              <a:rPr lang="tr-TR" dirty="0" smtClean="0"/>
              <a:t>Şekerler nasıl indirgen özellik gösterir?</a:t>
            </a:r>
          </a:p>
          <a:p>
            <a:endParaRPr lang="tr-TR" dirty="0" smtClean="0"/>
          </a:p>
          <a:p>
            <a:r>
              <a:rPr lang="tr-TR" dirty="0" smtClean="0"/>
              <a:t>Hangi şekerler indirgen özellik gösterir?</a:t>
            </a:r>
          </a:p>
          <a:p>
            <a:endParaRPr lang="tr-TR" dirty="0" smtClean="0"/>
          </a:p>
          <a:p>
            <a:r>
              <a:rPr lang="tr-TR" dirty="0" smtClean="0"/>
              <a:t>İndirgeyici (</a:t>
            </a:r>
            <a:r>
              <a:rPr lang="tr-TR" dirty="0" err="1" smtClean="0"/>
              <a:t>redüktan</a:t>
            </a:r>
            <a:r>
              <a:rPr lang="tr-TR" dirty="0" smtClean="0"/>
              <a:t>) madde tayini nasıl yapılır?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Anomerik</a:t>
            </a:r>
            <a:r>
              <a:rPr lang="tr-TR" dirty="0" smtClean="0"/>
              <a:t> Karbon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Karbohidratlarda</a:t>
            </a:r>
            <a:r>
              <a:rPr lang="tr-TR" dirty="0" smtClean="0"/>
              <a:t> </a:t>
            </a:r>
            <a:r>
              <a:rPr lang="tr-TR" dirty="0" err="1" smtClean="0"/>
              <a:t>asikl</a:t>
            </a:r>
            <a:r>
              <a:rPr lang="tr-TR" dirty="0" err="1" smtClean="0"/>
              <a:t>ik</a:t>
            </a:r>
            <a:r>
              <a:rPr lang="tr-TR" dirty="0" smtClean="0"/>
              <a:t> formdaki karbonil karbonu, siklik formda </a:t>
            </a:r>
            <a:r>
              <a:rPr lang="tr-TR" dirty="0" err="1" smtClean="0"/>
              <a:t>anomerik</a:t>
            </a:r>
            <a:r>
              <a:rPr lang="tr-TR" dirty="0" smtClean="0"/>
              <a:t> karbon atomu adını alır.</a:t>
            </a:r>
            <a:endParaRPr lang="tr-T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429000"/>
            <a:ext cx="71247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www.chem.ucla.edu/~harding/IGOC/A/anomeric_carbon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9144000" cy="27174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Halkasal yapıda </a:t>
            </a:r>
            <a:r>
              <a:rPr lang="tr-TR" dirty="0" err="1" smtClean="0"/>
              <a:t>anomerik</a:t>
            </a:r>
            <a:r>
              <a:rPr lang="tr-TR" dirty="0" smtClean="0"/>
              <a:t> karbon atomunu bulmak için, öncelikle halkasal yapıya katılan oksijen atomu tespit edilir.</a:t>
            </a:r>
          </a:p>
          <a:p>
            <a:endParaRPr lang="tr-TR" dirty="0" smtClean="0"/>
          </a:p>
          <a:p>
            <a:r>
              <a:rPr lang="tr-TR" dirty="0" smtClean="0"/>
              <a:t>Bu oksijen atomu, bir tarafta CH</a:t>
            </a:r>
            <a:r>
              <a:rPr lang="tr-TR" baseline="-25000" dirty="0" smtClean="0"/>
              <a:t>2</a:t>
            </a:r>
            <a:r>
              <a:rPr lang="tr-TR" dirty="0" smtClean="0"/>
              <a:t>OH grubuna bağlı karbon atomu ile, diğer tarafta </a:t>
            </a:r>
            <a:r>
              <a:rPr lang="tr-TR" dirty="0" err="1" smtClean="0"/>
              <a:t>anomerik</a:t>
            </a:r>
            <a:r>
              <a:rPr lang="tr-TR" dirty="0" smtClean="0"/>
              <a:t> karbon atomu ile bağ yapar.</a:t>
            </a:r>
          </a:p>
          <a:p>
            <a:endParaRPr lang="tr-TR" dirty="0" smtClean="0"/>
          </a:p>
          <a:p>
            <a:r>
              <a:rPr lang="tr-TR" dirty="0" smtClean="0"/>
              <a:t>Dolayısıyla, </a:t>
            </a:r>
            <a:r>
              <a:rPr lang="tr-TR" dirty="0" err="1" smtClean="0"/>
              <a:t>anomerik</a:t>
            </a:r>
            <a:r>
              <a:rPr lang="tr-TR" dirty="0" smtClean="0"/>
              <a:t> karbon atomu; CH</a:t>
            </a:r>
            <a:r>
              <a:rPr lang="tr-TR" baseline="-25000" dirty="0" smtClean="0"/>
              <a:t>2</a:t>
            </a:r>
            <a:r>
              <a:rPr lang="tr-TR" dirty="0" smtClean="0"/>
              <a:t>OH’a bağlı olmayan karbon atomu olacaktır.</a:t>
            </a:r>
          </a:p>
          <a:p>
            <a:pPr lvl="1"/>
            <a:r>
              <a:rPr lang="tr-TR" dirty="0" err="1" smtClean="0"/>
              <a:t>Fruktoz</a:t>
            </a:r>
            <a:r>
              <a:rPr lang="tr-TR" dirty="0" smtClean="0"/>
              <a:t> için bu kural geçerli değildir. </a:t>
            </a:r>
            <a:r>
              <a:rPr lang="tr-TR" dirty="0" err="1" smtClean="0"/>
              <a:t>Fruktozda</a:t>
            </a:r>
            <a:r>
              <a:rPr lang="tr-TR" dirty="0" smtClean="0"/>
              <a:t>, halkasal yapıdaki oksijenin her iki tarafında da CH</a:t>
            </a:r>
            <a:r>
              <a:rPr lang="tr-TR" baseline="-25000" dirty="0" smtClean="0"/>
              <a:t>2</a:t>
            </a:r>
            <a:r>
              <a:rPr lang="tr-TR" dirty="0" smtClean="0"/>
              <a:t>OH grubuna bağlı karbon atomu bulunur. Bu durumda, oksijene bağlı iki karbon atomundan hangisi –OH grubu taşıyorsa; o atom, </a:t>
            </a:r>
            <a:r>
              <a:rPr lang="tr-TR" dirty="0" err="1" smtClean="0"/>
              <a:t>anomerik</a:t>
            </a:r>
            <a:r>
              <a:rPr lang="tr-TR" dirty="0" smtClean="0"/>
              <a:t> karbon atomudur.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Anomerik</a:t>
            </a:r>
            <a:r>
              <a:rPr lang="tr-TR" dirty="0" smtClean="0"/>
              <a:t> karbon atomu nasıl bulunur?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tr-TR" dirty="0" smtClean="0"/>
              <a:t>Halkaya dahil oksijen atomu tespit edilir.</a:t>
            </a:r>
          </a:p>
          <a:p>
            <a:pPr marL="514350" indent="-514350">
              <a:buAutoNum type="arabicParenR"/>
            </a:pPr>
            <a:endParaRPr lang="tr-TR" dirty="0" smtClean="0"/>
          </a:p>
          <a:p>
            <a:pPr marL="514350" indent="-514350">
              <a:buAutoNum type="arabicParenR"/>
            </a:pP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3517" t="35063" r="58773" b="48203"/>
          <a:stretch>
            <a:fillRect/>
          </a:stretch>
        </p:blipFill>
        <p:spPr bwMode="auto">
          <a:xfrm>
            <a:off x="1403648" y="2924944"/>
            <a:ext cx="5400600" cy="2869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736304"/>
          </a:xfrm>
        </p:spPr>
        <p:txBody>
          <a:bodyPr/>
          <a:lstStyle/>
          <a:p>
            <a:r>
              <a:rPr lang="tr-TR" dirty="0" smtClean="0"/>
              <a:t>2) Halkaya dahil oksijen atomunun her iki yanındaki karbon atomlarına bakılır: Bir yandaki CH</a:t>
            </a:r>
            <a:r>
              <a:rPr lang="tr-TR" baseline="-25000" dirty="0" smtClean="0"/>
              <a:t>2</a:t>
            </a:r>
            <a:r>
              <a:rPr lang="tr-TR" dirty="0" smtClean="0"/>
              <a:t>OH grubuna bağlanmış durumdadır. Diğer yandaki karbon “</a:t>
            </a:r>
            <a:r>
              <a:rPr lang="tr-TR" dirty="0" err="1" smtClean="0"/>
              <a:t>anomerik</a:t>
            </a:r>
            <a:r>
              <a:rPr lang="tr-TR" dirty="0" smtClean="0"/>
              <a:t> karbon”dur.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3517" t="33094" r="44384" b="49188"/>
          <a:stretch>
            <a:fillRect/>
          </a:stretch>
        </p:blipFill>
        <p:spPr bwMode="auto">
          <a:xfrm>
            <a:off x="251519" y="3429000"/>
            <a:ext cx="8816979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Fruktozdaki</a:t>
            </a:r>
            <a:r>
              <a:rPr lang="tr-TR" dirty="0" smtClean="0"/>
              <a:t> </a:t>
            </a:r>
            <a:r>
              <a:rPr lang="tr-TR" dirty="0" err="1" smtClean="0"/>
              <a:t>Anomerik</a:t>
            </a:r>
            <a:r>
              <a:rPr lang="tr-TR" dirty="0" smtClean="0"/>
              <a:t> Karbon Atomu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2132856"/>
            <a:ext cx="9153525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l-GR" dirty="0" smtClean="0"/>
              <a:t>α</a:t>
            </a:r>
            <a:r>
              <a:rPr lang="tr-TR" dirty="0" smtClean="0"/>
              <a:t>- ve </a:t>
            </a:r>
            <a:r>
              <a:rPr lang="el-GR" dirty="0" smtClean="0"/>
              <a:t>β</a:t>
            </a:r>
            <a:r>
              <a:rPr lang="tr-TR" dirty="0" smtClean="0"/>
              <a:t>- Formları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2736304"/>
          </a:xfrm>
        </p:spPr>
        <p:txBody>
          <a:bodyPr>
            <a:normAutofit fontScale="77500" lnSpcReduction="20000"/>
          </a:bodyPr>
          <a:lstStyle/>
          <a:p>
            <a:r>
              <a:rPr lang="tr-TR" dirty="0" err="1" smtClean="0"/>
              <a:t>Anomerik</a:t>
            </a:r>
            <a:r>
              <a:rPr lang="tr-TR" dirty="0" smtClean="0"/>
              <a:t> karbon, asimetrik karbon atomudur ve bir </a:t>
            </a:r>
            <a:r>
              <a:rPr lang="tr-TR" dirty="0" err="1" smtClean="0"/>
              <a:t>stereomerkezdir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Anomerik</a:t>
            </a:r>
            <a:r>
              <a:rPr lang="tr-TR" dirty="0" smtClean="0"/>
              <a:t> karbon atomuna bağlanan –OH grubu aşağı yönlüyse </a:t>
            </a:r>
            <a:r>
              <a:rPr lang="el-GR" dirty="0" smtClean="0"/>
              <a:t>α</a:t>
            </a:r>
            <a:r>
              <a:rPr lang="tr-TR" dirty="0" smtClean="0"/>
              <a:t>- form; yukarı yönlüyse </a:t>
            </a:r>
            <a:r>
              <a:rPr lang="el-GR" dirty="0" smtClean="0"/>
              <a:t>β</a:t>
            </a:r>
            <a:r>
              <a:rPr lang="tr-TR" dirty="0" smtClean="0"/>
              <a:t>- form oluşur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Başka bir ifadeyle, </a:t>
            </a:r>
            <a:r>
              <a:rPr lang="tr-TR" dirty="0" err="1" smtClean="0"/>
              <a:t>anomerik</a:t>
            </a:r>
            <a:r>
              <a:rPr lang="tr-TR" dirty="0" smtClean="0"/>
              <a:t> karbon atomu üzerindeki –OH grubu, CH</a:t>
            </a:r>
            <a:r>
              <a:rPr lang="tr-TR" baseline="-25000" dirty="0" smtClean="0"/>
              <a:t>2</a:t>
            </a:r>
            <a:r>
              <a:rPr lang="tr-TR" dirty="0" smtClean="0"/>
              <a:t>OH ile </a:t>
            </a:r>
            <a:r>
              <a:rPr lang="tr-TR" dirty="0" err="1" smtClean="0"/>
              <a:t>cis</a:t>
            </a:r>
            <a:r>
              <a:rPr lang="tr-TR" dirty="0" smtClean="0"/>
              <a:t>- pozisyonunda ise beta; trans pozisyonunda ise alfa form’dan bahsedilir.</a:t>
            </a: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7032"/>
            <a:ext cx="9144000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440</Words>
  <Application>Microsoft Office PowerPoint</Application>
  <PresentationFormat>Ekran Gösterisi (4:3)</PresentationFormat>
  <Paragraphs>47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İdrarda Redüktan Madde Aranması</vt:lpstr>
      <vt:lpstr>Slayt 2</vt:lpstr>
      <vt:lpstr>Anomerik Karbon</vt:lpstr>
      <vt:lpstr>Slayt 4</vt:lpstr>
      <vt:lpstr>Slayt 5</vt:lpstr>
      <vt:lpstr>Anomerik karbon atomu nasıl bulunur?</vt:lpstr>
      <vt:lpstr>Slayt 7</vt:lpstr>
      <vt:lpstr>Fruktozdaki Anomerik Karbon Atomu</vt:lpstr>
      <vt:lpstr>α- ve β- Formları</vt:lpstr>
      <vt:lpstr>Slayt 10</vt:lpstr>
      <vt:lpstr>Slayt 11</vt:lpstr>
      <vt:lpstr>D- ve L- Form</vt:lpstr>
      <vt:lpstr>Şekerlerin İndirgeme Özelliği</vt:lpstr>
      <vt:lpstr>Slayt 14</vt:lpstr>
      <vt:lpstr>Redüktan Madde Tayini</vt:lpstr>
      <vt:lpstr>Fehling Deneyi</vt:lpstr>
      <vt:lpstr>Sükrozun Hidrolizi Deneyi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İdrarda Glukoz Tayini</dc:title>
  <dc:creator>User</dc:creator>
  <cp:lastModifiedBy>User</cp:lastModifiedBy>
  <cp:revision>70</cp:revision>
  <dcterms:created xsi:type="dcterms:W3CDTF">2017-10-12T01:27:48Z</dcterms:created>
  <dcterms:modified xsi:type="dcterms:W3CDTF">2017-11-05T21:38:27Z</dcterms:modified>
</cp:coreProperties>
</file>