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8" r:id="rId3"/>
    <p:sldId id="269" r:id="rId4"/>
    <p:sldId id="273" r:id="rId5"/>
    <p:sldId id="281" r:id="rId6"/>
    <p:sldId id="282" r:id="rId7"/>
    <p:sldId id="274" r:id="rId8"/>
    <p:sldId id="270" r:id="rId9"/>
    <p:sldId id="280" r:id="rId10"/>
    <p:sldId id="277" r:id="rId11"/>
    <p:sldId id="287" r:id="rId12"/>
    <p:sldId id="267" r:id="rId13"/>
    <p:sldId id="259" r:id="rId14"/>
    <p:sldId id="262" r:id="rId15"/>
    <p:sldId id="292" r:id="rId16"/>
    <p:sldId id="263" r:id="rId17"/>
    <p:sldId id="264" r:id="rId18"/>
    <p:sldId id="265" r:id="rId19"/>
    <p:sldId id="266" r:id="rId20"/>
    <p:sldId id="260" r:id="rId21"/>
    <p:sldId id="291" r:id="rId22"/>
    <p:sldId id="290" r:id="rId23"/>
    <p:sldId id="307" r:id="rId24"/>
    <p:sldId id="289" r:id="rId25"/>
    <p:sldId id="306" r:id="rId26"/>
    <p:sldId id="294" r:id="rId27"/>
    <p:sldId id="261" r:id="rId28"/>
    <p:sldId id="285" r:id="rId29"/>
    <p:sldId id="286" r:id="rId30"/>
    <p:sldId id="283" r:id="rId31"/>
    <p:sldId id="295" r:id="rId32"/>
    <p:sldId id="296" r:id="rId33"/>
    <p:sldId id="284" r:id="rId34"/>
    <p:sldId id="301" r:id="rId35"/>
    <p:sldId id="308" r:id="rId36"/>
    <p:sldId id="310" r:id="rId37"/>
    <p:sldId id="309" r:id="rId38"/>
    <p:sldId id="288" r:id="rId3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78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31A2B-D201-4600-9979-974170A1E068}" type="datetimeFigureOut">
              <a:rPr lang="tr-TR" smtClean="0"/>
              <a:t>30.11.2016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42EBF-9441-4EB7-B6BC-6F361311033B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42EBF-9441-4EB7-B6BC-6F361311033B}" type="slidenum">
              <a:rPr lang="tr-TR" smtClean="0"/>
              <a:t>11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30.11.2016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30.11.2016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30.11.2016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D9F75050-0E15-4C5B-92B0-66D068882F1F}" type="datetimeFigureOut">
              <a:rPr lang="tr-TR" smtClean="0"/>
              <a:pPr/>
              <a:t>30.11.2016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alo171.saglik.gov.tr/?/birakmakistiyoru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L8ZkbtEv3E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2928221/" TargetMode="External"/><Relationship Id="rId2" Type="http://schemas.openxmlformats.org/officeDocument/2006/relationships/hyperlink" Target="https://www.ncbi.nlm.nih.gov/books/NBK53014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Sigara ve Sağlık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1403648" y="692696"/>
          <a:ext cx="6096000" cy="4680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59245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Kimyasal Madde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İlişkili Olduğu Problem</a:t>
                      </a:r>
                      <a:endParaRPr lang="tr-TR" dirty="0"/>
                    </a:p>
                  </a:txBody>
                  <a:tcPr/>
                </a:tc>
              </a:tr>
              <a:tr h="459245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Karbon monoksit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Hipoksi</a:t>
                      </a:r>
                      <a:r>
                        <a:rPr lang="tr-TR" dirty="0" smtClean="0"/>
                        <a:t>, </a:t>
                      </a:r>
                      <a:r>
                        <a:rPr lang="tr-TR" dirty="0" err="1" smtClean="0"/>
                        <a:t>miyokard</a:t>
                      </a:r>
                      <a:r>
                        <a:rPr lang="tr-TR" baseline="0" dirty="0" smtClean="0"/>
                        <a:t> hasarı</a:t>
                      </a:r>
                      <a:endParaRPr lang="tr-TR" dirty="0"/>
                    </a:p>
                  </a:txBody>
                  <a:tcPr/>
                </a:tc>
              </a:tr>
              <a:tr h="792669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Nikotin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Taşikardi, </a:t>
                      </a:r>
                      <a:r>
                        <a:rPr lang="tr-TR" dirty="0" err="1" smtClean="0"/>
                        <a:t>periferal</a:t>
                      </a:r>
                      <a:r>
                        <a:rPr lang="tr-TR" dirty="0" smtClean="0"/>
                        <a:t> ve koroner </a:t>
                      </a:r>
                      <a:r>
                        <a:rPr lang="tr-TR" dirty="0" err="1" smtClean="0"/>
                        <a:t>vazokonstriksiyon</a:t>
                      </a:r>
                      <a:r>
                        <a:rPr lang="tr-TR" dirty="0" smtClean="0"/>
                        <a:t>,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dirty="0" smtClean="0"/>
                        <a:t>pıhtılaşma</a:t>
                      </a:r>
                      <a:endParaRPr lang="tr-TR" dirty="0"/>
                    </a:p>
                  </a:txBody>
                  <a:tcPr/>
                </a:tc>
              </a:tr>
              <a:tr h="459245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Benzopirenler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Oksidatif</a:t>
                      </a:r>
                      <a:r>
                        <a:rPr lang="tr-TR" baseline="0" dirty="0" smtClean="0"/>
                        <a:t> stres</a:t>
                      </a:r>
                      <a:endParaRPr lang="tr-TR" dirty="0"/>
                    </a:p>
                  </a:txBody>
                  <a:tcPr/>
                </a:tc>
              </a:tr>
              <a:tr h="1132384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Akrolein</a:t>
                      </a:r>
                      <a:r>
                        <a:rPr lang="tr-TR" dirty="0" smtClean="0"/>
                        <a:t>, </a:t>
                      </a:r>
                      <a:r>
                        <a:rPr lang="tr-TR" dirty="0" err="1" smtClean="0"/>
                        <a:t>asetaldehid</a:t>
                      </a:r>
                      <a:r>
                        <a:rPr lang="tr-TR" dirty="0" smtClean="0"/>
                        <a:t>, </a:t>
                      </a:r>
                      <a:r>
                        <a:rPr lang="tr-TR" dirty="0" err="1" smtClean="0"/>
                        <a:t>formaldehid</a:t>
                      </a:r>
                      <a:r>
                        <a:rPr lang="tr-TR" dirty="0" smtClean="0"/>
                        <a:t>, hidrojen siyanür ve fenol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Mukosiliyer</a:t>
                      </a:r>
                      <a:r>
                        <a:rPr lang="tr-TR" dirty="0" smtClean="0"/>
                        <a:t> işlev bozukluğu</a:t>
                      </a:r>
                      <a:endParaRPr lang="tr-TR" dirty="0"/>
                    </a:p>
                  </a:txBody>
                  <a:tcPr/>
                </a:tc>
              </a:tr>
              <a:tr h="459245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1,3-butadien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Kanser</a:t>
                      </a:r>
                      <a:endParaRPr lang="tr-TR" dirty="0"/>
                    </a:p>
                  </a:txBody>
                  <a:tcPr/>
                </a:tc>
              </a:tr>
              <a:tr h="459245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Akrolein</a:t>
                      </a:r>
                      <a:r>
                        <a:rPr lang="tr-TR" dirty="0" smtClean="0"/>
                        <a:t>, </a:t>
                      </a:r>
                      <a:r>
                        <a:rPr lang="tr-TR" dirty="0" err="1" smtClean="0"/>
                        <a:t>asetaldehit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Respiratuar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irritan</a:t>
                      </a:r>
                      <a:endParaRPr lang="tr-TR" dirty="0"/>
                    </a:p>
                  </a:txBody>
                  <a:tcPr/>
                </a:tc>
              </a:tr>
              <a:tr h="459245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Siyanür, Arsenik, </a:t>
                      </a:r>
                      <a:r>
                        <a:rPr lang="tr-TR" dirty="0" err="1" smtClean="0"/>
                        <a:t>Krezoller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Kardiyovasküler</a:t>
                      </a:r>
                      <a:r>
                        <a:rPr lang="tr-TR" dirty="0" smtClean="0"/>
                        <a:t> risk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1403648" y="476672"/>
          <a:ext cx="6096000" cy="582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Kimyasallar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Kaynakları</a:t>
                      </a:r>
                      <a:endParaRPr lang="tr-TR" dirty="0"/>
                    </a:p>
                  </a:txBody>
                  <a:tcPr/>
                </a:tc>
              </a:tr>
              <a:tr h="278866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Nikotin </a:t>
                      </a:r>
                      <a:r>
                        <a:rPr lang="tr-TR" sz="1600" dirty="0" err="1" smtClean="0"/>
                        <a:t>vd</a:t>
                      </a:r>
                      <a:r>
                        <a:rPr lang="tr-TR" sz="1600" dirty="0" smtClean="0"/>
                        <a:t>. </a:t>
                      </a:r>
                      <a:r>
                        <a:rPr lang="tr-TR" sz="1600" dirty="0" err="1" smtClean="0"/>
                        <a:t>alkaloidler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Tütün yaprağı (doğal)</a:t>
                      </a:r>
                      <a:endParaRPr lang="tr-TR" sz="1600" dirty="0"/>
                    </a:p>
                  </a:txBody>
                  <a:tcPr/>
                </a:tc>
              </a:tr>
              <a:tr h="481678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Sigaraya spesifik </a:t>
                      </a:r>
                      <a:r>
                        <a:rPr lang="tr-TR" sz="1600" dirty="0" err="1" smtClean="0"/>
                        <a:t>nitrozaminler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Tütünün işlenmesi ve depolaması esnasında</a:t>
                      </a:r>
                      <a:endParaRPr lang="tr-TR" sz="1600" dirty="0"/>
                    </a:p>
                  </a:txBody>
                  <a:tcPr/>
                </a:tc>
              </a:tr>
              <a:tr h="481678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err="1" smtClean="0"/>
                        <a:t>Polisiklik</a:t>
                      </a:r>
                      <a:r>
                        <a:rPr lang="tr-TR" sz="1600" dirty="0" smtClean="0"/>
                        <a:t> aromatik hidrokarbonlar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Sigaranın “eksik </a:t>
                      </a:r>
                      <a:r>
                        <a:rPr lang="tr-TR" sz="1600" dirty="0" err="1" smtClean="0"/>
                        <a:t>yanma”sı</a:t>
                      </a:r>
                      <a:r>
                        <a:rPr lang="tr-TR" sz="1600" dirty="0" smtClean="0"/>
                        <a:t> ve ısınması</a:t>
                      </a:r>
                      <a:r>
                        <a:rPr lang="tr-TR" sz="1600" baseline="0" dirty="0" smtClean="0"/>
                        <a:t> yoluyla</a:t>
                      </a:r>
                      <a:endParaRPr lang="tr-TR" sz="1600" dirty="0"/>
                    </a:p>
                  </a:txBody>
                  <a:tcPr/>
                </a:tc>
              </a:tr>
              <a:tr h="278866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CO</a:t>
                      </a:r>
                      <a:r>
                        <a:rPr lang="tr-TR" sz="1600" baseline="-25000" dirty="0" smtClean="0"/>
                        <a:t>2</a:t>
                      </a:r>
                      <a:r>
                        <a:rPr lang="tr-TR" sz="1600" baseline="0" dirty="0" smtClean="0"/>
                        <a:t> ve</a:t>
                      </a:r>
                      <a:r>
                        <a:rPr lang="tr-TR" sz="1600" dirty="0" smtClean="0"/>
                        <a:t> CO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Sigaranın tam yanması</a:t>
                      </a:r>
                      <a:endParaRPr lang="tr-TR" sz="1600" dirty="0"/>
                    </a:p>
                  </a:txBody>
                  <a:tcPr/>
                </a:tc>
              </a:tr>
              <a:tr h="481678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Ağır metaller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Çoğu bitki tarafından topraktan emilir; bir kısmı ilaçlamaya bağlı</a:t>
                      </a:r>
                      <a:endParaRPr lang="tr-TR" sz="1600" dirty="0"/>
                    </a:p>
                  </a:txBody>
                  <a:tcPr/>
                </a:tc>
              </a:tr>
              <a:tr h="481678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Aromatik aminler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Sigaranın yüksek sıcaklıkta yanması</a:t>
                      </a:r>
                      <a:endParaRPr lang="tr-TR" sz="1600" dirty="0"/>
                    </a:p>
                  </a:txBody>
                  <a:tcPr/>
                </a:tc>
              </a:tr>
              <a:tr h="278866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err="1" smtClean="0"/>
                        <a:t>Heterosiklik</a:t>
                      </a:r>
                      <a:r>
                        <a:rPr lang="tr-TR" sz="1600" dirty="0" smtClean="0"/>
                        <a:t> aminler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Sigaranın ısınması yoluyla (</a:t>
                      </a:r>
                      <a:r>
                        <a:rPr lang="tr-TR" sz="1600" dirty="0" err="1" smtClean="0"/>
                        <a:t>piroliz</a:t>
                      </a:r>
                      <a:r>
                        <a:rPr lang="tr-TR" sz="1600" dirty="0" smtClean="0"/>
                        <a:t>)</a:t>
                      </a:r>
                      <a:endParaRPr lang="tr-TR" sz="1600" dirty="0"/>
                    </a:p>
                  </a:txBody>
                  <a:tcPr/>
                </a:tc>
              </a:tr>
              <a:tr h="1495738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Katkı maddeleri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Asetik </a:t>
                      </a:r>
                      <a:r>
                        <a:rPr lang="tr-TR" sz="1600" dirty="0" smtClean="0"/>
                        <a:t>asit, aseton, </a:t>
                      </a:r>
                      <a:r>
                        <a:rPr lang="tr-TR" sz="1600" dirty="0" err="1" smtClean="0"/>
                        <a:t>asetofen</a:t>
                      </a:r>
                      <a:r>
                        <a:rPr lang="tr-TR" sz="1600" dirty="0" smtClean="0"/>
                        <a:t>, </a:t>
                      </a:r>
                      <a:r>
                        <a:rPr lang="tr-TR" sz="1600" dirty="0" err="1" smtClean="0"/>
                        <a:t>balzam</a:t>
                      </a:r>
                      <a:r>
                        <a:rPr lang="tr-TR" sz="1600" dirty="0" smtClean="0"/>
                        <a:t> ve </a:t>
                      </a:r>
                      <a:r>
                        <a:rPr lang="tr-TR" sz="1600" dirty="0" err="1" smtClean="0"/>
                        <a:t>benzaldehid</a:t>
                      </a:r>
                      <a:r>
                        <a:rPr lang="tr-TR" sz="1600" dirty="0" smtClean="0"/>
                        <a:t> esans olarak; </a:t>
                      </a:r>
                      <a:r>
                        <a:rPr lang="tr-TR" sz="1600" dirty="0" err="1" smtClean="0"/>
                        <a:t>benzofen</a:t>
                      </a:r>
                      <a:r>
                        <a:rPr lang="tr-TR" sz="1600" dirty="0" smtClean="0"/>
                        <a:t> ve </a:t>
                      </a:r>
                      <a:r>
                        <a:rPr lang="tr-TR" sz="1600" dirty="0" err="1" smtClean="0"/>
                        <a:t>benzoik</a:t>
                      </a:r>
                      <a:r>
                        <a:rPr lang="tr-TR" sz="1600" dirty="0" smtClean="0"/>
                        <a:t> asit koruyucu olarak;</a:t>
                      </a:r>
                      <a:r>
                        <a:rPr lang="tr-TR" sz="1600" baseline="0" dirty="0" smtClean="0"/>
                        <a:t> </a:t>
                      </a:r>
                      <a:r>
                        <a:rPr lang="tr-TR" sz="1600" dirty="0" smtClean="0"/>
                        <a:t>kalsiyum karbonat doldurucu olarak; </a:t>
                      </a:r>
                      <a:r>
                        <a:rPr lang="tr-TR" sz="1600" dirty="0" err="1" smtClean="0"/>
                        <a:t>karboksimetil</a:t>
                      </a:r>
                      <a:r>
                        <a:rPr lang="tr-TR" sz="1600" dirty="0" smtClean="0"/>
                        <a:t> </a:t>
                      </a:r>
                      <a:r>
                        <a:rPr lang="tr-TR" sz="1600" dirty="0" err="1" smtClean="0"/>
                        <a:t>sellüloz</a:t>
                      </a:r>
                      <a:r>
                        <a:rPr lang="tr-TR" sz="1600" dirty="0" smtClean="0"/>
                        <a:t> ve </a:t>
                      </a:r>
                      <a:r>
                        <a:rPr lang="tr-TR" sz="1600" dirty="0" err="1" smtClean="0"/>
                        <a:t>sellüloz</a:t>
                      </a:r>
                      <a:r>
                        <a:rPr lang="tr-TR" sz="1600" dirty="0" smtClean="0"/>
                        <a:t> yakıcı madde olarak</a:t>
                      </a:r>
                      <a:endParaRPr lang="tr-TR" sz="1600" dirty="0"/>
                    </a:p>
                  </a:txBody>
                  <a:tcPr/>
                </a:tc>
              </a:tr>
              <a:tr h="305891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err="1" smtClean="0"/>
                        <a:t>Pestisitler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Tarımsal ilaçlama esnasında</a:t>
                      </a:r>
                      <a:endParaRPr lang="tr-TR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3168351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Sigara dumanında en az 250 adet zararlı madde vardır ve bunların 69 tanesinin kansere neden olduğu tespit edilmiştir (</a:t>
            </a:r>
            <a:r>
              <a:rPr lang="tr-TR" dirty="0" err="1" smtClean="0"/>
              <a:t>National</a:t>
            </a:r>
            <a:r>
              <a:rPr lang="tr-TR" dirty="0" smtClean="0"/>
              <a:t> </a:t>
            </a:r>
            <a:r>
              <a:rPr lang="tr-TR" dirty="0" err="1" smtClean="0"/>
              <a:t>Cancer</a:t>
            </a:r>
            <a:r>
              <a:rPr lang="tr-TR" dirty="0" smtClean="0"/>
              <a:t> </a:t>
            </a:r>
            <a:r>
              <a:rPr lang="tr-TR" dirty="0" err="1" smtClean="0"/>
              <a:t>Institute</a:t>
            </a:r>
            <a:r>
              <a:rPr lang="tr-TR" dirty="0" smtClean="0"/>
              <a:t>).</a:t>
            </a:r>
          </a:p>
          <a:p>
            <a:endParaRPr lang="tr-TR" dirty="0" smtClean="0"/>
          </a:p>
          <a:p>
            <a:r>
              <a:rPr lang="tr-TR" dirty="0" smtClean="0"/>
              <a:t>Sigara dumanındaki kanser yapıcı (kanserojen) maddelerden bazıları şunlardır: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467544" y="3501008"/>
            <a:ext cx="8676456" cy="286232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fontAlgn="base"/>
            <a:r>
              <a:rPr lang="tr-TR" sz="2000" dirty="0" smtClean="0">
                <a:latin typeface="Comic Sans MS" pitchFamily="66" charset="0"/>
              </a:rPr>
              <a:t>1,3–</a:t>
            </a:r>
            <a:r>
              <a:rPr lang="tr-TR" sz="2000" dirty="0" err="1" smtClean="0">
                <a:latin typeface="Comic Sans MS" pitchFamily="66" charset="0"/>
              </a:rPr>
              <a:t>Butadien</a:t>
            </a:r>
            <a:endParaRPr lang="tr-TR" sz="2000" dirty="0" smtClean="0">
              <a:latin typeface="Comic Sans MS" pitchFamily="66" charset="0"/>
            </a:endParaRPr>
          </a:p>
          <a:p>
            <a:pPr fontAlgn="base"/>
            <a:r>
              <a:rPr lang="tr-TR" sz="2000" dirty="0" err="1" smtClean="0">
                <a:latin typeface="Comic Sans MS" pitchFamily="66" charset="0"/>
              </a:rPr>
              <a:t>Polisiklik</a:t>
            </a:r>
            <a:r>
              <a:rPr lang="tr-TR" sz="2000" dirty="0" smtClean="0">
                <a:latin typeface="Comic Sans MS" pitchFamily="66" charset="0"/>
              </a:rPr>
              <a:t> aromatik hidrokarbonlar (PAH)</a:t>
            </a:r>
          </a:p>
          <a:p>
            <a:pPr fontAlgn="base"/>
            <a:r>
              <a:rPr lang="tr-TR" sz="2000" dirty="0" err="1" smtClean="0">
                <a:latin typeface="Comic Sans MS" pitchFamily="66" charset="0"/>
              </a:rPr>
              <a:t>Nitrozaminler</a:t>
            </a:r>
            <a:endParaRPr lang="tr-TR" sz="2000" dirty="0" smtClean="0">
              <a:latin typeface="Comic Sans MS" pitchFamily="66" charset="0"/>
            </a:endParaRPr>
          </a:p>
          <a:p>
            <a:pPr fontAlgn="base"/>
            <a:r>
              <a:rPr lang="tr-TR" sz="2000" dirty="0" err="1" smtClean="0">
                <a:latin typeface="Comic Sans MS" pitchFamily="66" charset="0"/>
              </a:rPr>
              <a:t>Asetaldehit</a:t>
            </a:r>
            <a:endParaRPr lang="tr-TR" sz="2000" dirty="0" smtClean="0">
              <a:latin typeface="Comic Sans MS" pitchFamily="66" charset="0"/>
            </a:endParaRPr>
          </a:p>
          <a:p>
            <a:pPr fontAlgn="base"/>
            <a:r>
              <a:rPr lang="tr-TR" sz="2000" dirty="0" smtClean="0">
                <a:latin typeface="Comic Sans MS" pitchFamily="66" charset="0"/>
              </a:rPr>
              <a:t>Formaldehit</a:t>
            </a:r>
          </a:p>
          <a:p>
            <a:pPr fontAlgn="base"/>
            <a:r>
              <a:rPr lang="tr-TR" sz="2000" dirty="0" smtClean="0">
                <a:latin typeface="Comic Sans MS" pitchFamily="66" charset="0"/>
              </a:rPr>
              <a:t>Benzen</a:t>
            </a:r>
          </a:p>
          <a:p>
            <a:pPr fontAlgn="base"/>
            <a:r>
              <a:rPr lang="tr-TR" sz="2000" dirty="0" err="1" smtClean="0">
                <a:latin typeface="Comic Sans MS" pitchFamily="66" charset="0"/>
              </a:rPr>
              <a:t>Vinil</a:t>
            </a:r>
            <a:r>
              <a:rPr lang="tr-TR" sz="2000" dirty="0" smtClean="0">
                <a:latin typeface="Comic Sans MS" pitchFamily="66" charset="0"/>
              </a:rPr>
              <a:t> klorür</a:t>
            </a:r>
          </a:p>
          <a:p>
            <a:pPr fontAlgn="base"/>
            <a:r>
              <a:rPr lang="tr-TR" sz="2000" dirty="0" smtClean="0">
                <a:latin typeface="Comic Sans MS" pitchFamily="66" charset="0"/>
              </a:rPr>
              <a:t>Arsenik</a:t>
            </a:r>
          </a:p>
          <a:p>
            <a:pPr fontAlgn="base"/>
            <a:r>
              <a:rPr lang="tr-TR" sz="2000" dirty="0" smtClean="0">
                <a:latin typeface="Comic Sans MS" pitchFamily="66" charset="0"/>
              </a:rPr>
              <a:t>Berilyum</a:t>
            </a:r>
          </a:p>
          <a:p>
            <a:pPr fontAlgn="base"/>
            <a:r>
              <a:rPr lang="tr-TR" sz="2000" dirty="0" smtClean="0">
                <a:latin typeface="Comic Sans MS" pitchFamily="66" charset="0"/>
              </a:rPr>
              <a:t>Kadmiyum</a:t>
            </a:r>
          </a:p>
          <a:p>
            <a:pPr fontAlgn="base"/>
            <a:r>
              <a:rPr lang="tr-TR" sz="2000" dirty="0" smtClean="0">
                <a:latin typeface="Comic Sans MS" pitchFamily="66" charset="0"/>
              </a:rPr>
              <a:t>Krom</a:t>
            </a:r>
          </a:p>
          <a:p>
            <a:pPr fontAlgn="base"/>
            <a:r>
              <a:rPr lang="tr-TR" sz="2000" dirty="0" smtClean="0">
                <a:latin typeface="Comic Sans MS" pitchFamily="66" charset="0"/>
              </a:rPr>
              <a:t>Nikel</a:t>
            </a:r>
          </a:p>
          <a:p>
            <a:pPr fontAlgn="base"/>
            <a:r>
              <a:rPr lang="tr-TR" sz="2000" dirty="0" smtClean="0">
                <a:latin typeface="Comic Sans MS" pitchFamily="66" charset="0"/>
              </a:rPr>
              <a:t>Aromatik aminler</a:t>
            </a:r>
          </a:p>
          <a:p>
            <a:pPr fontAlgn="base"/>
            <a:r>
              <a:rPr lang="tr-TR" sz="2000" dirty="0" err="1" smtClean="0">
                <a:latin typeface="Comic Sans MS" pitchFamily="66" charset="0"/>
              </a:rPr>
              <a:t>Benzo</a:t>
            </a:r>
            <a:r>
              <a:rPr lang="tr-TR" sz="2000" dirty="0" smtClean="0">
                <a:latin typeface="Comic Sans MS" pitchFamily="66" charset="0"/>
              </a:rPr>
              <a:t>(</a:t>
            </a:r>
            <a:r>
              <a:rPr lang="el-GR" sz="2000" dirty="0" smtClean="0">
                <a:latin typeface="Comic Sans MS" pitchFamily="66" charset="0"/>
              </a:rPr>
              <a:t>α</a:t>
            </a:r>
            <a:r>
              <a:rPr lang="tr-TR" sz="2000" dirty="0" smtClean="0">
                <a:latin typeface="Comic Sans MS" pitchFamily="66" charset="0"/>
              </a:rPr>
              <a:t>)piren</a:t>
            </a:r>
          </a:p>
          <a:p>
            <a:pPr fontAlgn="base"/>
            <a:r>
              <a:rPr lang="tr-TR" sz="2000" dirty="0" smtClean="0">
                <a:latin typeface="Comic Sans MS" pitchFamily="66" charset="0"/>
              </a:rPr>
              <a:t>Kümen</a:t>
            </a:r>
          </a:p>
          <a:p>
            <a:pPr fontAlgn="base"/>
            <a:r>
              <a:rPr lang="tr-TR" sz="2000" dirty="0" smtClean="0">
                <a:latin typeface="Comic Sans MS" pitchFamily="66" charset="0"/>
              </a:rPr>
              <a:t>Polonyum-210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Sigaraya Bağlı Tıbbi Riskler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-305" b="56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3010" name="Picture 2" descr="marlboro cartoon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04656"/>
          </a:xfrm>
        </p:spPr>
        <p:txBody>
          <a:bodyPr>
            <a:normAutofit/>
          </a:bodyPr>
          <a:lstStyle/>
          <a:p>
            <a:r>
              <a:rPr lang="tr-TR" dirty="0" smtClean="0"/>
              <a:t>ABD’de her yıl 480.000 ölümün sigaraya bağlı sebeplerle meydana geldiği düşünülüyor.</a:t>
            </a:r>
          </a:p>
          <a:p>
            <a:pPr lvl="1"/>
            <a:r>
              <a:rPr lang="tr-TR" dirty="0" smtClean="0"/>
              <a:t>ABD’de 2014 yılında 2.626.418 kişi öldü (bütün ölümlerin 5’te 1’i sigarayla ilişkili).</a:t>
            </a:r>
          </a:p>
          <a:p>
            <a:r>
              <a:rPr lang="tr-TR" dirty="0" smtClean="0"/>
              <a:t>Bütün akciğer kanseri ölümlerinin %90’ı sigarayla ilişkili.</a:t>
            </a:r>
          </a:p>
          <a:p>
            <a:r>
              <a:rPr lang="tr-TR" dirty="0" smtClean="0"/>
              <a:t>Kronik </a:t>
            </a:r>
            <a:r>
              <a:rPr lang="tr-TR" dirty="0" err="1" smtClean="0"/>
              <a:t>obstrüktif</a:t>
            </a:r>
            <a:r>
              <a:rPr lang="tr-TR" dirty="0" smtClean="0"/>
              <a:t> akciğer hastalığına (KOAH) bağlı ölümlerin %80’i sigarayla ilişkili.</a:t>
            </a:r>
          </a:p>
          <a:p>
            <a:pPr lvl="1"/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44616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Sigara,</a:t>
            </a:r>
          </a:p>
          <a:p>
            <a:pPr lvl="1"/>
            <a:r>
              <a:rPr lang="tr-TR" dirty="0" smtClean="0"/>
              <a:t>koroner kalp hastalığı riskini 2-4 kat</a:t>
            </a:r>
          </a:p>
          <a:p>
            <a:pPr lvl="1"/>
            <a:r>
              <a:rPr lang="tr-TR" dirty="0" smtClean="0"/>
              <a:t>inme (</a:t>
            </a:r>
            <a:r>
              <a:rPr lang="tr-TR" dirty="0" err="1" smtClean="0"/>
              <a:t>strok</a:t>
            </a:r>
            <a:r>
              <a:rPr lang="tr-TR" dirty="0" smtClean="0"/>
              <a:t>) riskini 2-4 kat</a:t>
            </a:r>
          </a:p>
          <a:p>
            <a:pPr lvl="1"/>
            <a:r>
              <a:rPr lang="tr-TR" dirty="0" err="1" smtClean="0"/>
              <a:t>KOAH’tan</a:t>
            </a:r>
            <a:r>
              <a:rPr lang="tr-TR" dirty="0" smtClean="0"/>
              <a:t> ölme riskini 12-13 kat</a:t>
            </a:r>
          </a:p>
          <a:p>
            <a:pPr lvl="1"/>
            <a:r>
              <a:rPr lang="tr-TR" dirty="0" smtClean="0"/>
              <a:t>akciğer kanseri riskini yaklaşık 25 kat</a:t>
            </a:r>
          </a:p>
          <a:p>
            <a:pPr lvl="1">
              <a:buNone/>
            </a:pPr>
            <a:r>
              <a:rPr lang="tr-TR" dirty="0" smtClean="0"/>
              <a:t>artırır.</a:t>
            </a:r>
          </a:p>
          <a:p>
            <a:pPr lvl="1">
              <a:buNone/>
            </a:pPr>
            <a:endParaRPr lang="tr-TR" dirty="0" smtClean="0"/>
          </a:p>
          <a:p>
            <a:r>
              <a:rPr lang="tr-TR" dirty="0" smtClean="0"/>
              <a:t>Sigaraya bağlı </a:t>
            </a:r>
            <a:r>
              <a:rPr lang="tr-TR" dirty="0" err="1" smtClean="0"/>
              <a:t>kardiyovasküler</a:t>
            </a:r>
            <a:r>
              <a:rPr lang="tr-TR" dirty="0" smtClean="0"/>
              <a:t> hastalıklarda; </a:t>
            </a:r>
          </a:p>
          <a:p>
            <a:pPr lvl="1"/>
            <a:r>
              <a:rPr lang="tr-TR" dirty="0" smtClean="0"/>
              <a:t>kalın ve daralmış kan damarları </a:t>
            </a:r>
          </a:p>
          <a:p>
            <a:pPr lvl="1"/>
            <a:r>
              <a:rPr lang="tr-TR" dirty="0" smtClean="0"/>
              <a:t>artmış kalp hızı</a:t>
            </a:r>
          </a:p>
          <a:p>
            <a:pPr lvl="1"/>
            <a:r>
              <a:rPr lang="tr-TR" dirty="0" smtClean="0"/>
              <a:t>hipertansiyon</a:t>
            </a:r>
          </a:p>
          <a:p>
            <a:pPr lvl="1"/>
            <a:r>
              <a:rPr lang="tr-TR" dirty="0" smtClean="0"/>
              <a:t>pıhtılaşmaya eğilim</a:t>
            </a:r>
          </a:p>
          <a:p>
            <a:pPr lvl="1">
              <a:buNone/>
            </a:pPr>
            <a:r>
              <a:rPr lang="tr-TR" dirty="0" smtClean="0"/>
              <a:t>görülür.</a:t>
            </a:r>
          </a:p>
          <a:p>
            <a:pPr lvl="1"/>
            <a:endParaRPr lang="tr-TR" dirty="0" smtClean="0"/>
          </a:p>
          <a:p>
            <a:pPr lvl="1"/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If nobody smoked, one of every three cancer deaths in the United States would not happen.</a:t>
            </a: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r>
              <a:rPr lang="tr-TR" dirty="0" smtClean="0"/>
              <a:t>Eğer hiç kimse sigara içmeseydi, Birleşik </a:t>
            </a:r>
            <a:r>
              <a:rPr lang="tr-TR" dirty="0" err="1" smtClean="0"/>
              <a:t>Devletler'deki</a:t>
            </a:r>
            <a:r>
              <a:rPr lang="tr-TR" dirty="0" smtClean="0"/>
              <a:t> her üç kanser ölümünden biri olmayacaktı!</a:t>
            </a:r>
            <a:endParaRPr lang="tr-TR" dirty="0"/>
          </a:p>
        </p:txBody>
      </p:sp>
      <p:sp>
        <p:nvSpPr>
          <p:cNvPr id="2050" name="AutoShape 2" descr="Centers for Disease Control and Prevention. CDC twenty four seven. Saving Lives, Protecting Peo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52" name="AutoShape 4" descr="Centers for Disease Control and Prevention. CDC twenty four seven. Saving Lives, Protecting Peo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04664"/>
            <a:ext cx="55626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Sigara gebe kalmayı zorlaştırır ve bebeğin sağlığını hem doğum öncesi hem de doğum sonrası için etkiler.</a:t>
            </a:r>
          </a:p>
          <a:p>
            <a:endParaRPr lang="tr-TR" dirty="0" smtClean="0"/>
          </a:p>
          <a:p>
            <a:r>
              <a:rPr lang="tr-TR" dirty="0" smtClean="0"/>
              <a:t>Sigara bağlı riskler:</a:t>
            </a:r>
            <a:endParaRPr lang="en-US" dirty="0" smtClean="0"/>
          </a:p>
          <a:p>
            <a:pPr lvl="1"/>
            <a:r>
              <a:rPr lang="en-US" dirty="0" smtClean="0"/>
              <a:t>Preterm</a:t>
            </a:r>
            <a:r>
              <a:rPr lang="tr-TR" dirty="0" smtClean="0"/>
              <a:t> (erken)</a:t>
            </a:r>
            <a:r>
              <a:rPr lang="en-US" dirty="0" smtClean="0"/>
              <a:t> </a:t>
            </a:r>
            <a:r>
              <a:rPr lang="tr-TR" dirty="0" smtClean="0"/>
              <a:t>doğum </a:t>
            </a:r>
          </a:p>
          <a:p>
            <a:pPr lvl="1"/>
            <a:r>
              <a:rPr lang="tr-TR" dirty="0" smtClean="0"/>
              <a:t>Ölü doğum</a:t>
            </a:r>
            <a:endParaRPr lang="en-US" dirty="0" smtClean="0"/>
          </a:p>
          <a:p>
            <a:pPr lvl="1"/>
            <a:r>
              <a:rPr lang="tr-TR" dirty="0" smtClean="0"/>
              <a:t>Düşük doğum ağırlığı</a:t>
            </a:r>
            <a:endParaRPr lang="en-US" dirty="0" smtClean="0"/>
          </a:p>
          <a:p>
            <a:pPr lvl="1"/>
            <a:r>
              <a:rPr lang="tr-TR" dirty="0" smtClean="0"/>
              <a:t>Ani bebek ölümü</a:t>
            </a:r>
            <a:endParaRPr lang="en-US" dirty="0" smtClean="0"/>
          </a:p>
          <a:p>
            <a:pPr lvl="1"/>
            <a:r>
              <a:rPr lang="tr-TR" dirty="0" err="1" smtClean="0"/>
              <a:t>Ektopik</a:t>
            </a:r>
            <a:r>
              <a:rPr lang="tr-TR" dirty="0" smtClean="0"/>
              <a:t> gebelik</a:t>
            </a:r>
            <a:endParaRPr lang="en-US" dirty="0" smtClean="0"/>
          </a:p>
          <a:p>
            <a:pPr lvl="1"/>
            <a:r>
              <a:rPr lang="tr-TR" dirty="0" smtClean="0"/>
              <a:t>Damak-dudak yarıkları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Sigara Dumanındaki Zararlı Maddeler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Sigaranın Ekonomik Maliyeti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Türkiye’de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Son 10 yılda iç piyasada tüketilen sigara paketine 257 milyar lira harcama yapıldı.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Sigaranın Türkiye’ye yıllık maliyeti (doğrudan </a:t>
            </a:r>
            <a:r>
              <a:rPr lang="tr-TR" dirty="0" smtClean="0"/>
              <a:t>masraflar ve dolaylı masraflar/tedavi </a:t>
            </a:r>
            <a:r>
              <a:rPr lang="tr-TR" dirty="0" smtClean="0"/>
              <a:t>masrafları vb</a:t>
            </a:r>
            <a:r>
              <a:rPr lang="tr-TR" dirty="0" smtClean="0"/>
              <a:t>. dahil) </a:t>
            </a:r>
            <a:r>
              <a:rPr lang="tr-TR" dirty="0" smtClean="0"/>
              <a:t>50 milyar dolar civarında!..</a:t>
            </a:r>
          </a:p>
          <a:p>
            <a:pPr lvl="1"/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600200"/>
            <a:ext cx="8352928" cy="4525963"/>
          </a:xfrm>
        </p:spPr>
        <p:txBody>
          <a:bodyPr/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sz="2800" dirty="0" smtClean="0">
                <a:hlinkClick r:id="rId2"/>
              </a:rPr>
              <a:t>https://alo171.saglik.gov.tr/?/birakmakistiyorum</a:t>
            </a:r>
            <a:endParaRPr lang="tr-TR" sz="2800" dirty="0" smtClean="0"/>
          </a:p>
          <a:p>
            <a:pPr>
              <a:buNone/>
            </a:pPr>
            <a:endParaRPr lang="tr-TR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828807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048672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Bangladeş'in en yoksul kesimlerinde tütüne harcanan para, eğitime harcanan paranın 10 katı kadar </a:t>
            </a:r>
          </a:p>
          <a:p>
            <a:endParaRPr lang="tr-TR" dirty="0" smtClean="0"/>
          </a:p>
          <a:p>
            <a:r>
              <a:rPr lang="tr-TR" dirty="0" smtClean="0"/>
              <a:t>Yoksul kesimlerde sigara kullanımının en fazla olduğu Endonezya'da en düşük gelir grubundaki hanelerde toplam harcamanın yüzde 15'i tütüne gitmekte </a:t>
            </a:r>
          </a:p>
          <a:p>
            <a:endParaRPr lang="tr-TR" dirty="0" smtClean="0"/>
          </a:p>
          <a:p>
            <a:r>
              <a:rPr lang="tr-TR" dirty="0" smtClean="0"/>
              <a:t>Mısır'da düşük gelirli hanelerde toplam harcamanın yüzde 10'u tütüne harcanmakta </a:t>
            </a:r>
          </a:p>
          <a:p>
            <a:endParaRPr lang="tr-TR" dirty="0" smtClean="0"/>
          </a:p>
          <a:p>
            <a:r>
              <a:rPr lang="tr-TR" dirty="0" smtClean="0"/>
              <a:t>Meksika'da en yoksul yüzde 20'lik grupta harcamaların yüzde 11'i tütün için harcanmakta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tobacco industry exploitation  caricature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7320"/>
            <a:ext cx="4896544" cy="683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Nikotin ve Sigara Bağımlılığı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Autofit/>
          </a:bodyPr>
          <a:lstStyle/>
          <a:p>
            <a:r>
              <a:rPr lang="tr-TR" sz="3600" dirty="0" smtClean="0"/>
              <a:t>Tütün yapraklarının içerdiği </a:t>
            </a:r>
            <a:r>
              <a:rPr lang="tr-TR" sz="3600" dirty="0" err="1" smtClean="0"/>
              <a:t>alkaloidler</a:t>
            </a:r>
            <a:r>
              <a:rPr lang="tr-TR" sz="3600" dirty="0" smtClean="0"/>
              <a:t>: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040560"/>
          </a:xfrm>
        </p:spPr>
        <p:txBody>
          <a:bodyPr numCol="2">
            <a:normAutofit/>
          </a:bodyPr>
          <a:lstStyle/>
          <a:p>
            <a:r>
              <a:rPr lang="tr-TR" sz="4000" b="1" dirty="0" smtClean="0">
                <a:solidFill>
                  <a:srgbClr val="0070C0"/>
                </a:solidFill>
              </a:rPr>
              <a:t>nikotin</a:t>
            </a:r>
          </a:p>
          <a:p>
            <a:r>
              <a:rPr lang="tr-TR" sz="4000" b="1" dirty="0" err="1" smtClean="0">
                <a:solidFill>
                  <a:srgbClr val="FF0000"/>
                </a:solidFill>
              </a:rPr>
              <a:t>anatabin</a:t>
            </a:r>
            <a:r>
              <a:rPr lang="tr-TR" sz="4000" b="1" dirty="0" smtClean="0">
                <a:solidFill>
                  <a:srgbClr val="FF0000"/>
                </a:solidFill>
              </a:rPr>
              <a:t>*</a:t>
            </a:r>
            <a:r>
              <a:rPr lang="tr-TR" sz="4000" b="1" dirty="0" smtClean="0"/>
              <a:t> </a:t>
            </a:r>
          </a:p>
          <a:p>
            <a:r>
              <a:rPr lang="tr-TR" sz="4000" b="1" dirty="0" err="1" smtClean="0">
                <a:solidFill>
                  <a:srgbClr val="FF0000"/>
                </a:solidFill>
              </a:rPr>
              <a:t>anabazin</a:t>
            </a:r>
            <a:r>
              <a:rPr lang="tr-TR" sz="4000" b="1" dirty="0" smtClean="0">
                <a:solidFill>
                  <a:srgbClr val="FF0000"/>
                </a:solidFill>
              </a:rPr>
              <a:t>*</a:t>
            </a:r>
            <a:r>
              <a:rPr lang="tr-TR" sz="4000" b="1" dirty="0" smtClean="0"/>
              <a:t> </a:t>
            </a:r>
          </a:p>
          <a:p>
            <a:r>
              <a:rPr lang="tr-TR" sz="4000" b="1" dirty="0" err="1" smtClean="0">
                <a:solidFill>
                  <a:srgbClr val="FF0000"/>
                </a:solidFill>
              </a:rPr>
              <a:t>nornikotin</a:t>
            </a:r>
            <a:r>
              <a:rPr lang="tr-TR" sz="4000" b="1" dirty="0" smtClean="0">
                <a:solidFill>
                  <a:srgbClr val="FF0000"/>
                </a:solidFill>
              </a:rPr>
              <a:t>*</a:t>
            </a:r>
            <a:r>
              <a:rPr lang="tr-TR" sz="4000" dirty="0" smtClean="0"/>
              <a:t> </a:t>
            </a:r>
          </a:p>
          <a:p>
            <a:r>
              <a:rPr lang="tr-TR" sz="4000" i="1" dirty="0" smtClean="0">
                <a:solidFill>
                  <a:srgbClr val="FF0000"/>
                </a:solidFill>
              </a:rPr>
              <a:t>N</a:t>
            </a:r>
            <a:r>
              <a:rPr lang="tr-TR" sz="4000" dirty="0" smtClean="0">
                <a:solidFill>
                  <a:srgbClr val="FF0000"/>
                </a:solidFill>
              </a:rPr>
              <a:t>-</a:t>
            </a:r>
            <a:r>
              <a:rPr lang="tr-TR" sz="4000" dirty="0" err="1" smtClean="0">
                <a:solidFill>
                  <a:srgbClr val="FF0000"/>
                </a:solidFill>
              </a:rPr>
              <a:t>metilanabazin</a:t>
            </a:r>
            <a:r>
              <a:rPr lang="tr-TR" sz="4000" dirty="0" smtClean="0">
                <a:solidFill>
                  <a:srgbClr val="FF0000"/>
                </a:solidFill>
              </a:rPr>
              <a:t>*</a:t>
            </a:r>
            <a:r>
              <a:rPr lang="tr-TR" sz="4000" dirty="0" smtClean="0"/>
              <a:t> </a:t>
            </a:r>
          </a:p>
          <a:p>
            <a:r>
              <a:rPr lang="tr-TR" sz="4000" dirty="0" err="1" smtClean="0">
                <a:solidFill>
                  <a:srgbClr val="FF0000"/>
                </a:solidFill>
              </a:rPr>
              <a:t>anabazein</a:t>
            </a:r>
            <a:r>
              <a:rPr lang="tr-TR" sz="4000" dirty="0" smtClean="0">
                <a:solidFill>
                  <a:srgbClr val="FF0000"/>
                </a:solidFill>
              </a:rPr>
              <a:t>*</a:t>
            </a:r>
            <a:r>
              <a:rPr lang="tr-TR" sz="4000" dirty="0" smtClean="0"/>
              <a:t> </a:t>
            </a:r>
          </a:p>
          <a:p>
            <a:r>
              <a:rPr lang="tr-TR" sz="4000" dirty="0" smtClean="0"/>
              <a:t>nikotin </a:t>
            </a:r>
            <a:r>
              <a:rPr lang="tr-TR" sz="4000" i="1" dirty="0" smtClean="0"/>
              <a:t>N′</a:t>
            </a:r>
            <a:r>
              <a:rPr lang="tr-TR" sz="4000" dirty="0" smtClean="0"/>
              <a:t>-oksit </a:t>
            </a:r>
          </a:p>
          <a:p>
            <a:r>
              <a:rPr lang="tr-TR" sz="4000" dirty="0" err="1" smtClean="0"/>
              <a:t>miosmin</a:t>
            </a:r>
            <a:r>
              <a:rPr lang="tr-TR" sz="4000" dirty="0" smtClean="0"/>
              <a:t> </a:t>
            </a:r>
          </a:p>
          <a:p>
            <a:r>
              <a:rPr lang="el-GR" sz="4000" dirty="0" smtClean="0"/>
              <a:t>β-</a:t>
            </a:r>
            <a:r>
              <a:rPr lang="tr-TR" sz="4000" dirty="0" err="1" smtClean="0"/>
              <a:t>nicotirin</a:t>
            </a:r>
            <a:r>
              <a:rPr lang="tr-TR" sz="4000" dirty="0" smtClean="0"/>
              <a:t> </a:t>
            </a:r>
          </a:p>
          <a:p>
            <a:r>
              <a:rPr lang="tr-TR" sz="4000" dirty="0" err="1" smtClean="0"/>
              <a:t>kotinin</a:t>
            </a:r>
            <a:r>
              <a:rPr lang="tr-TR" sz="4000" dirty="0" smtClean="0"/>
              <a:t> </a:t>
            </a:r>
          </a:p>
          <a:p>
            <a:r>
              <a:rPr lang="tr-TR" sz="4000" dirty="0" smtClean="0"/>
              <a:t>2,3′-</a:t>
            </a:r>
            <a:r>
              <a:rPr lang="tr-TR" sz="4000" dirty="0" err="1" smtClean="0"/>
              <a:t>bipiridil</a:t>
            </a:r>
            <a:endParaRPr lang="tr-TR" sz="4000" dirty="0"/>
          </a:p>
        </p:txBody>
      </p:sp>
      <p:sp>
        <p:nvSpPr>
          <p:cNvPr id="4" name="3 Metin kutusu"/>
          <p:cNvSpPr txBox="1"/>
          <p:nvPr/>
        </p:nvSpPr>
        <p:spPr>
          <a:xfrm>
            <a:off x="899592" y="6309320"/>
            <a:ext cx="6326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*</a:t>
            </a:r>
            <a:r>
              <a:rPr lang="tr-TR" b="1" dirty="0" err="1" smtClean="0">
                <a:solidFill>
                  <a:srgbClr val="FF0000"/>
                </a:solidFill>
              </a:rPr>
              <a:t>Ratlarda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striatumdan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dopamin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salınımına</a:t>
            </a:r>
            <a:r>
              <a:rPr lang="tr-TR" b="1" dirty="0" smtClean="0">
                <a:solidFill>
                  <a:srgbClr val="FF0000"/>
                </a:solidFill>
              </a:rPr>
              <a:t> yol açtığı </a:t>
            </a:r>
            <a:r>
              <a:rPr lang="tr-TR" b="1" dirty="0" smtClean="0">
                <a:solidFill>
                  <a:srgbClr val="FF0000"/>
                </a:solidFill>
              </a:rPr>
              <a:t>gösterilmiş.</a:t>
            </a:r>
            <a:endParaRPr lang="tr-T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9938" name="Picture 2" descr="Chemical structures of 11 alkaloids in a tobacco leaf are provided: anatabine, anabasine, nornicotine, N-methylanabasine, anabaseine, nicotine, nicotine N′-oxide, myosmine, β-nicotyrine, cotinine, and 2,3′-bipyridyl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988840"/>
            <a:ext cx="3491880" cy="309634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dirty="0" smtClean="0"/>
              <a:t>	Yanan bir sigaradan çıkan “duman”; azot, oksijen, karbon monoksit ve karbon dioksitten oluşan bir atmosferde asılı sıvı partiküllerin konsantre “</a:t>
            </a:r>
            <a:r>
              <a:rPr lang="tr-TR" dirty="0" err="1" smtClean="0"/>
              <a:t>aerosol”üdür</a:t>
            </a:r>
            <a:r>
              <a:rPr lang="tr-TR" dirty="0" smtClean="0"/>
              <a:t>!</a:t>
            </a:r>
            <a:endParaRPr lang="tr-TR" dirty="0"/>
          </a:p>
        </p:txBody>
      </p:sp>
      <p:pic>
        <p:nvPicPr>
          <p:cNvPr id="23554" name="Picture 2" descr="cigarette smoke ile ilgili görsel sonucu"/>
          <p:cNvPicPr>
            <a:picLocks noChangeAspect="1" noChangeArrowheads="1"/>
          </p:cNvPicPr>
          <p:nvPr/>
        </p:nvPicPr>
        <p:blipFill>
          <a:blip r:embed="rId2" cstate="print"/>
          <a:srcRect b="3801"/>
          <a:stretch>
            <a:fillRect/>
          </a:stretch>
        </p:blipFill>
        <p:spPr bwMode="auto">
          <a:xfrm>
            <a:off x="3563889" y="0"/>
            <a:ext cx="5580112" cy="6870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C</a:t>
            </a:r>
            <a:r>
              <a:rPr lang="tr-TR" baseline="-25000" dirty="0" smtClean="0"/>
              <a:t>10</a:t>
            </a:r>
            <a:r>
              <a:rPr lang="tr-TR" dirty="0" smtClean="0"/>
              <a:t>H</a:t>
            </a:r>
            <a:r>
              <a:rPr lang="tr-TR" baseline="-25000" dirty="0" smtClean="0"/>
              <a:t>14</a:t>
            </a:r>
            <a:r>
              <a:rPr lang="tr-TR" dirty="0" smtClean="0"/>
              <a:t>N</a:t>
            </a:r>
            <a:r>
              <a:rPr lang="tr-TR" baseline="-25000" dirty="0" smtClean="0"/>
              <a:t>2</a:t>
            </a:r>
            <a:endParaRPr lang="tr-TR" baseline="-25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nicotine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49808"/>
            <a:ext cx="9144000" cy="610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0178" name="Picture 2" descr="sympathetic parasympathetic nicotinic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i="1" dirty="0" smtClean="0"/>
              <a:t>α</a:t>
            </a:r>
            <a:r>
              <a:rPr lang="el-GR" baseline="-25000" dirty="0" smtClean="0"/>
              <a:t>4</a:t>
            </a:r>
            <a:r>
              <a:rPr lang="el-GR" i="1" dirty="0" smtClean="0"/>
              <a:t>β</a:t>
            </a:r>
            <a:r>
              <a:rPr lang="el-GR" baseline="-25000" dirty="0" smtClean="0"/>
              <a:t>2</a:t>
            </a:r>
            <a:r>
              <a:rPr lang="el-GR" baseline="30000" dirty="0" smtClean="0"/>
              <a:t>*</a:t>
            </a:r>
            <a:r>
              <a:rPr lang="tr-TR" baseline="30000" dirty="0" smtClean="0"/>
              <a:t> </a:t>
            </a:r>
            <a:r>
              <a:rPr lang="tr-TR" dirty="0" smtClean="0"/>
              <a:t>tipi </a:t>
            </a:r>
            <a:r>
              <a:rPr lang="tr-TR" dirty="0" err="1" smtClean="0"/>
              <a:t>nikotinik</a:t>
            </a:r>
            <a:r>
              <a:rPr lang="tr-TR" dirty="0" smtClean="0"/>
              <a:t> </a:t>
            </a:r>
            <a:r>
              <a:rPr lang="tr-TR" dirty="0" err="1" smtClean="0"/>
              <a:t>asetilkolin</a:t>
            </a:r>
            <a:r>
              <a:rPr lang="tr-TR" dirty="0" smtClean="0"/>
              <a:t> reseptörleri; nikotin bağımlılığının başlıca aracısıdır.</a:t>
            </a:r>
          </a:p>
          <a:p>
            <a:endParaRPr lang="tr-TR" dirty="0" smtClean="0"/>
          </a:p>
          <a:p>
            <a:r>
              <a:rPr lang="tr-TR" u="sng" dirty="0" smtClean="0"/>
              <a:t>Nikotinin, </a:t>
            </a:r>
            <a:r>
              <a:rPr lang="tr-TR" u="sng" dirty="0" err="1" smtClean="0"/>
              <a:t>mezensefalondaki</a:t>
            </a:r>
            <a:r>
              <a:rPr lang="tr-TR" u="sng" dirty="0" smtClean="0"/>
              <a:t> </a:t>
            </a:r>
            <a:r>
              <a:rPr lang="tr-TR" u="sng" dirty="0" err="1" smtClean="0"/>
              <a:t>ventral</a:t>
            </a:r>
            <a:r>
              <a:rPr lang="tr-TR" u="sng" dirty="0" smtClean="0"/>
              <a:t> </a:t>
            </a:r>
            <a:r>
              <a:rPr lang="tr-TR" u="sng" dirty="0" err="1" smtClean="0"/>
              <a:t>tegmental</a:t>
            </a:r>
            <a:r>
              <a:rPr lang="tr-TR" u="sng" dirty="0" smtClean="0"/>
              <a:t> alanda bulunan reseptörlere bağlanması, </a:t>
            </a:r>
            <a:r>
              <a:rPr lang="tr-TR" u="sng" dirty="0" err="1" smtClean="0"/>
              <a:t>nükleus</a:t>
            </a:r>
            <a:r>
              <a:rPr lang="tr-TR" u="sng" dirty="0" smtClean="0"/>
              <a:t> </a:t>
            </a:r>
            <a:r>
              <a:rPr lang="tr-TR" u="sng" dirty="0" err="1" smtClean="0"/>
              <a:t>akkumbenste</a:t>
            </a:r>
            <a:r>
              <a:rPr lang="tr-TR" u="sng" dirty="0" smtClean="0"/>
              <a:t> </a:t>
            </a:r>
            <a:r>
              <a:rPr lang="tr-TR" u="sng" dirty="0" err="1" smtClean="0"/>
              <a:t>dopamin</a:t>
            </a:r>
            <a:r>
              <a:rPr lang="tr-TR" u="sng" dirty="0" smtClean="0"/>
              <a:t> </a:t>
            </a:r>
            <a:r>
              <a:rPr lang="tr-TR" u="sng" dirty="0" err="1" smtClean="0"/>
              <a:t>salınımına</a:t>
            </a:r>
            <a:r>
              <a:rPr lang="tr-TR" u="sng" dirty="0" smtClean="0"/>
              <a:t> yol açar</a:t>
            </a:r>
            <a:r>
              <a:rPr lang="tr-TR" dirty="0" smtClean="0"/>
              <a:t>. Bu da bir “ödül” duygusu oluşturur. </a:t>
            </a:r>
          </a:p>
          <a:p>
            <a:pPr>
              <a:buNone/>
            </a:pPr>
            <a:r>
              <a:rPr lang="tr-TR" dirty="0" smtClean="0"/>
              <a:t>				Reseptörün yapısı: </a:t>
            </a:r>
            <a:r>
              <a:rPr lang="el-GR" dirty="0" smtClean="0"/>
              <a:t>(α4)</a:t>
            </a:r>
            <a:r>
              <a:rPr lang="el-GR" baseline="-25000" dirty="0" smtClean="0"/>
              <a:t>2</a:t>
            </a:r>
            <a:r>
              <a:rPr lang="el-GR" dirty="0" smtClean="0"/>
              <a:t>(β2)</a:t>
            </a:r>
            <a:r>
              <a:rPr lang="el-GR" baseline="-25000" dirty="0" smtClean="0"/>
              <a:t>3</a:t>
            </a:r>
            <a:endParaRPr lang="tr-T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Striatum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Ön beynin </a:t>
            </a:r>
            <a:r>
              <a:rPr lang="tr-TR" dirty="0" err="1" smtClean="0"/>
              <a:t>subkortikal</a:t>
            </a:r>
            <a:r>
              <a:rPr lang="tr-TR" dirty="0" smtClean="0"/>
              <a:t> parçalarından biri</a:t>
            </a:r>
          </a:p>
          <a:p>
            <a:r>
              <a:rPr lang="tr-TR" dirty="0" smtClean="0"/>
              <a:t>“Ödül </a:t>
            </a:r>
            <a:r>
              <a:rPr lang="tr-TR" dirty="0" err="1" smtClean="0"/>
              <a:t>sistemi”nin</a:t>
            </a:r>
            <a:r>
              <a:rPr lang="tr-TR" dirty="0" smtClean="0"/>
              <a:t> kritik bir parçası</a:t>
            </a:r>
          </a:p>
          <a:p>
            <a:r>
              <a:rPr lang="tr-TR" dirty="0" smtClean="0"/>
              <a:t>İkiye ayrılır:</a:t>
            </a:r>
          </a:p>
          <a:p>
            <a:pPr lvl="1"/>
            <a:r>
              <a:rPr lang="tr-TR" dirty="0" err="1" smtClean="0"/>
              <a:t>Dorsal</a:t>
            </a:r>
            <a:r>
              <a:rPr lang="tr-TR" dirty="0" smtClean="0"/>
              <a:t>:</a:t>
            </a:r>
            <a:r>
              <a:rPr lang="en-US" dirty="0" smtClean="0"/>
              <a:t> </a:t>
            </a:r>
            <a:r>
              <a:rPr lang="tr-TR" dirty="0" smtClean="0"/>
              <a:t>K</a:t>
            </a:r>
            <a:r>
              <a:rPr lang="en-US" dirty="0" err="1" smtClean="0"/>
              <a:t>audat</a:t>
            </a:r>
            <a:r>
              <a:rPr lang="en-US" dirty="0" smtClean="0"/>
              <a:t> n</a:t>
            </a:r>
            <a:r>
              <a:rPr lang="tr-TR" dirty="0" err="1" smtClean="0"/>
              <a:t>ük</a:t>
            </a:r>
            <a:r>
              <a:rPr lang="en-US" dirty="0" err="1" smtClean="0"/>
              <a:t>leus</a:t>
            </a:r>
            <a:r>
              <a:rPr lang="en-US" dirty="0" smtClean="0"/>
              <a:t> </a:t>
            </a:r>
            <a:r>
              <a:rPr lang="tr-TR" dirty="0" smtClean="0"/>
              <a:t>ve</a:t>
            </a:r>
            <a:r>
              <a:rPr lang="en-US" dirty="0" smtClean="0"/>
              <a:t> </a:t>
            </a:r>
            <a:r>
              <a:rPr lang="en-US" u="sng" dirty="0" err="1" smtClean="0"/>
              <a:t>putamen</a:t>
            </a:r>
            <a:endParaRPr lang="tr-TR" dirty="0" smtClean="0"/>
          </a:p>
          <a:p>
            <a:pPr lvl="1"/>
            <a:endParaRPr lang="tr-TR" dirty="0" smtClean="0"/>
          </a:p>
          <a:p>
            <a:pPr lvl="1"/>
            <a:r>
              <a:rPr lang="tr-TR" dirty="0" err="1" smtClean="0"/>
              <a:t>Ventral</a:t>
            </a:r>
            <a:r>
              <a:rPr lang="tr-TR" dirty="0" smtClean="0"/>
              <a:t>: </a:t>
            </a:r>
            <a:r>
              <a:rPr lang="tr-TR" b="1" dirty="0" err="1" smtClean="0">
                <a:solidFill>
                  <a:srgbClr val="FF0000"/>
                </a:solidFill>
              </a:rPr>
              <a:t>Nük</a:t>
            </a:r>
            <a:r>
              <a:rPr lang="en-US" b="1" dirty="0" err="1" smtClean="0">
                <a:solidFill>
                  <a:srgbClr val="FF0000"/>
                </a:solidFill>
              </a:rPr>
              <a:t>leus</a:t>
            </a:r>
            <a:r>
              <a:rPr lang="en-US" b="1" dirty="0" smtClean="0">
                <a:solidFill>
                  <a:srgbClr val="FF0000"/>
                </a:solidFill>
              </a:rPr>
              <a:t> a</a:t>
            </a:r>
            <a:r>
              <a:rPr lang="tr-TR" b="1" dirty="0" err="1" smtClean="0">
                <a:solidFill>
                  <a:srgbClr val="FF0000"/>
                </a:solidFill>
              </a:rPr>
              <a:t>kk</a:t>
            </a:r>
            <a:r>
              <a:rPr lang="en-US" b="1" dirty="0" err="1" smtClean="0">
                <a:solidFill>
                  <a:srgbClr val="FF0000"/>
                </a:solidFill>
              </a:rPr>
              <a:t>umbens</a:t>
            </a:r>
            <a:r>
              <a:rPr lang="en-US" dirty="0" smtClean="0"/>
              <a:t> </a:t>
            </a:r>
            <a:r>
              <a:rPr lang="tr-TR" dirty="0" smtClean="0"/>
              <a:t>ve</a:t>
            </a:r>
            <a:r>
              <a:rPr lang="en-US" dirty="0" smtClean="0"/>
              <a:t> </a:t>
            </a:r>
            <a:r>
              <a:rPr lang="en-US" dirty="0" err="1" smtClean="0"/>
              <a:t>olfa</a:t>
            </a:r>
            <a:r>
              <a:rPr lang="tr-TR" dirty="0" smtClean="0"/>
              <a:t>k</a:t>
            </a:r>
            <a:r>
              <a:rPr lang="en-US" dirty="0" smtClean="0"/>
              <a:t>tor t</a:t>
            </a:r>
            <a:r>
              <a:rPr lang="tr-TR" dirty="0" smtClean="0"/>
              <a:t>ü</a:t>
            </a:r>
            <a:r>
              <a:rPr lang="en-US" dirty="0" err="1" smtClean="0"/>
              <a:t>ber</a:t>
            </a:r>
            <a:r>
              <a:rPr lang="tr-TR" dirty="0" smtClean="0"/>
              <a:t>kül</a:t>
            </a:r>
            <a:endParaRPr lang="tr-T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7346" name="Picture 2" descr="Nicotinic Acetylcholine receptors in the Ventral Tegmental ar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α4β2 nicotinic nicotine VTA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7782531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04656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 smtClean="0"/>
              <a:t>Nikotinik</a:t>
            </a:r>
            <a:r>
              <a:rPr lang="tr-TR" dirty="0" smtClean="0"/>
              <a:t> reseptörler </a:t>
            </a:r>
            <a:r>
              <a:rPr lang="tr-TR" dirty="0" err="1" smtClean="0"/>
              <a:t>ligand</a:t>
            </a:r>
            <a:r>
              <a:rPr lang="tr-TR" dirty="0" smtClean="0"/>
              <a:t> kapılı iyon kanallarıdır. </a:t>
            </a:r>
          </a:p>
          <a:p>
            <a:endParaRPr lang="tr-TR" dirty="0" smtClean="0"/>
          </a:p>
          <a:p>
            <a:r>
              <a:rPr lang="tr-TR" dirty="0" smtClean="0"/>
              <a:t>Nikotinin reseptörüne bağlanması, kanalı açar ve hücre içine sodyum veya kalsiyum iyonu girer.</a:t>
            </a:r>
          </a:p>
          <a:p>
            <a:endParaRPr lang="tr-TR" dirty="0" smtClean="0"/>
          </a:p>
          <a:p>
            <a:r>
              <a:rPr lang="tr-TR" dirty="0" smtClean="0"/>
              <a:t>Bu katyonların hücreye girişi, voltaj kapılı kalsiyum kanallarını aktive ederek, hücreye daha fazla kalsiyum iyonunun girişini sağlar.</a:t>
            </a:r>
          </a:p>
          <a:p>
            <a:endParaRPr lang="tr-TR" dirty="0" smtClean="0"/>
          </a:p>
          <a:p>
            <a:r>
              <a:rPr lang="tr-TR" dirty="0" smtClean="0"/>
              <a:t>Bu ileti sinir ucundan </a:t>
            </a:r>
            <a:r>
              <a:rPr lang="tr-TR" dirty="0" err="1" smtClean="0"/>
              <a:t>dopamin</a:t>
            </a:r>
            <a:r>
              <a:rPr lang="tr-TR" dirty="0" smtClean="0"/>
              <a:t> salgılanmasını tetikler.</a:t>
            </a:r>
            <a:endParaRPr lang="tr-T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2400" dirty="0" smtClean="0"/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dirty="0" smtClean="0">
                <a:hlinkClick r:id="rId2"/>
              </a:rPr>
              <a:t>https</a:t>
            </a:r>
            <a:r>
              <a:rPr lang="tr-TR" sz="2400" dirty="0" smtClean="0">
                <a:hlinkClick r:id="rId2"/>
              </a:rPr>
              <a:t>://</a:t>
            </a:r>
            <a:r>
              <a:rPr lang="tr-TR" sz="2400" dirty="0" smtClean="0">
                <a:hlinkClick r:id="rId2"/>
              </a:rPr>
              <a:t>www.youtube.com/watch?v=2L8ZkbtEv3E</a:t>
            </a:r>
            <a:endParaRPr lang="tr-TR" sz="2400" dirty="0" smtClean="0"/>
          </a:p>
          <a:p>
            <a:pPr>
              <a:buNone/>
            </a:pPr>
            <a:endParaRPr lang="tr-TR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Önemli Kaynaklar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hlinkClick r:id="rId2"/>
              </a:rPr>
              <a:t>https://www.ncbi.nlm.nih.gov/books/NBK53014/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>
                <a:hlinkClick r:id="rId3"/>
              </a:rPr>
              <a:t>https://www.ncbi.nlm.nih.gov/pmc/articles/PMC2928221/</a:t>
            </a:r>
            <a:endParaRPr lang="tr-TR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Sigara dumanı “partikül fazı” ve “gaz fazı” diye iki faza ayrılmaktadır. </a:t>
            </a:r>
          </a:p>
          <a:p>
            <a:endParaRPr lang="tr-TR" dirty="0" smtClean="0"/>
          </a:p>
          <a:p>
            <a:r>
              <a:rPr lang="tr-TR" dirty="0" smtClean="0"/>
              <a:t>Gaz </a:t>
            </a:r>
            <a:r>
              <a:rPr lang="tr-TR" dirty="0" smtClean="0"/>
              <a:t>fazında, </a:t>
            </a:r>
            <a:r>
              <a:rPr lang="tr-TR" dirty="0" smtClean="0"/>
              <a:t>birtakım gazlar ve uçucu/</a:t>
            </a:r>
            <a:r>
              <a:rPr lang="tr-TR" dirty="0" err="1" smtClean="0"/>
              <a:t>volatil</a:t>
            </a:r>
            <a:r>
              <a:rPr lang="tr-TR" dirty="0" smtClean="0"/>
              <a:t> kimyasallar bulunur.</a:t>
            </a:r>
          </a:p>
          <a:p>
            <a:endParaRPr lang="tr-TR" dirty="0" smtClean="0"/>
          </a:p>
          <a:p>
            <a:r>
              <a:rPr lang="tr-TR" dirty="0" smtClean="0"/>
              <a:t>Partikül </a:t>
            </a:r>
            <a:r>
              <a:rPr lang="tr-TR" dirty="0" smtClean="0"/>
              <a:t>fazı (katran + nem + nikotin) </a:t>
            </a:r>
            <a:r>
              <a:rPr lang="tr-TR" dirty="0" smtClean="0"/>
              <a:t>ise, </a:t>
            </a:r>
            <a:r>
              <a:rPr lang="tr-TR" dirty="0" err="1" smtClean="0"/>
              <a:t>polisiklik</a:t>
            </a:r>
            <a:r>
              <a:rPr lang="tr-TR" dirty="0" smtClean="0"/>
              <a:t> aromatik hidrokarbonlar başta olmak üzere pek çok </a:t>
            </a:r>
            <a:r>
              <a:rPr lang="tr-TR" dirty="0" err="1" smtClean="0"/>
              <a:t>toksik</a:t>
            </a:r>
            <a:r>
              <a:rPr lang="tr-TR" dirty="0" smtClean="0"/>
              <a:t> kimyasalı ihtiva eder.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Gaz Fazı Kimyasalları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 numCol="2">
            <a:normAutofit fontScale="92500" lnSpcReduction="10000"/>
          </a:bodyPr>
          <a:lstStyle/>
          <a:p>
            <a:r>
              <a:rPr lang="tr-TR" dirty="0" smtClean="0"/>
              <a:t>Nitrojen (N</a:t>
            </a:r>
            <a:r>
              <a:rPr lang="tr-TR" baseline="-25000" dirty="0" smtClean="0"/>
              <a:t>2</a:t>
            </a:r>
            <a:r>
              <a:rPr lang="tr-TR" dirty="0" smtClean="0"/>
              <a:t>) </a:t>
            </a:r>
          </a:p>
          <a:p>
            <a:r>
              <a:rPr lang="tr-TR" dirty="0" smtClean="0"/>
              <a:t>Oksijen (O</a:t>
            </a:r>
            <a:r>
              <a:rPr lang="tr-TR" baseline="-25000" dirty="0" smtClean="0"/>
              <a:t>2</a:t>
            </a:r>
            <a:r>
              <a:rPr lang="tr-TR" dirty="0" smtClean="0"/>
              <a:t>) </a:t>
            </a:r>
          </a:p>
          <a:p>
            <a:r>
              <a:rPr lang="tr-TR" dirty="0" smtClean="0"/>
              <a:t>Karbon dioksit (CO</a:t>
            </a:r>
            <a:r>
              <a:rPr lang="tr-TR" baseline="-25000" dirty="0" smtClean="0"/>
              <a:t>2</a:t>
            </a:r>
            <a:r>
              <a:rPr lang="tr-TR" dirty="0" smtClean="0"/>
              <a:t>) </a:t>
            </a:r>
          </a:p>
          <a:p>
            <a:r>
              <a:rPr lang="tr-TR" dirty="0" smtClean="0"/>
              <a:t>Karbon monoksit (CO)</a:t>
            </a:r>
          </a:p>
          <a:p>
            <a:r>
              <a:rPr lang="tr-TR" dirty="0" err="1" smtClean="0"/>
              <a:t>Asetaldehit</a:t>
            </a:r>
            <a:endParaRPr lang="tr-TR" dirty="0" smtClean="0"/>
          </a:p>
          <a:p>
            <a:r>
              <a:rPr lang="tr-TR" dirty="0" smtClean="0"/>
              <a:t>Metan (CH</a:t>
            </a:r>
            <a:r>
              <a:rPr lang="tr-TR" baseline="-25000" dirty="0" smtClean="0"/>
              <a:t>4</a:t>
            </a:r>
            <a:r>
              <a:rPr lang="tr-TR" dirty="0" smtClean="0"/>
              <a:t>) </a:t>
            </a:r>
          </a:p>
          <a:p>
            <a:r>
              <a:rPr lang="tr-TR" dirty="0" smtClean="0"/>
              <a:t>Hidrojen siyanür (HCN)</a:t>
            </a:r>
          </a:p>
          <a:p>
            <a:r>
              <a:rPr lang="tr-TR" dirty="0" smtClean="0"/>
              <a:t>Nitrik asit</a:t>
            </a:r>
          </a:p>
          <a:p>
            <a:r>
              <a:rPr lang="tr-TR" dirty="0" smtClean="0"/>
              <a:t>Aseton </a:t>
            </a:r>
          </a:p>
          <a:p>
            <a:r>
              <a:rPr lang="tr-TR" dirty="0" err="1" smtClean="0"/>
              <a:t>Akrolein</a:t>
            </a:r>
            <a:r>
              <a:rPr lang="tr-TR" dirty="0" smtClean="0"/>
              <a:t> </a:t>
            </a:r>
          </a:p>
          <a:p>
            <a:r>
              <a:rPr lang="tr-TR" dirty="0" smtClean="0"/>
              <a:t>Amonyak (NH</a:t>
            </a:r>
            <a:r>
              <a:rPr lang="tr-TR" baseline="-25000" dirty="0" smtClean="0"/>
              <a:t>3</a:t>
            </a:r>
            <a:r>
              <a:rPr lang="tr-TR" dirty="0" smtClean="0"/>
              <a:t>) </a:t>
            </a:r>
          </a:p>
          <a:p>
            <a:r>
              <a:rPr lang="tr-TR" dirty="0" err="1" smtClean="0"/>
              <a:t>Metanol</a:t>
            </a:r>
            <a:endParaRPr lang="tr-TR" dirty="0" smtClean="0"/>
          </a:p>
          <a:p>
            <a:r>
              <a:rPr lang="tr-TR" dirty="0" smtClean="0"/>
              <a:t>Hidrojen sülfür (H</a:t>
            </a:r>
            <a:r>
              <a:rPr lang="tr-TR" baseline="-25000" dirty="0" smtClean="0"/>
              <a:t>2</a:t>
            </a:r>
            <a:r>
              <a:rPr lang="tr-TR" dirty="0" smtClean="0"/>
              <a:t>S) </a:t>
            </a:r>
          </a:p>
          <a:p>
            <a:r>
              <a:rPr lang="tr-TR" dirty="0" smtClean="0"/>
              <a:t>Bazı hidrokarbonlar</a:t>
            </a:r>
          </a:p>
          <a:p>
            <a:r>
              <a:rPr lang="tr-TR" dirty="0" err="1" smtClean="0"/>
              <a:t>Nitrozaminler</a:t>
            </a:r>
            <a:endParaRPr lang="tr-TR" dirty="0" smtClean="0"/>
          </a:p>
          <a:p>
            <a:r>
              <a:rPr lang="tr-TR" dirty="0" smtClean="0"/>
              <a:t>Karbonil bileşikleri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Partikül Fazı Kimyasalları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tr-TR" b="1" dirty="0" smtClean="0"/>
              <a:t>PAH (</a:t>
            </a:r>
            <a:r>
              <a:rPr lang="tr-TR" b="1" dirty="0" err="1" smtClean="0"/>
              <a:t>Polisiklik</a:t>
            </a:r>
            <a:r>
              <a:rPr lang="tr-TR" b="1" dirty="0" smtClean="0"/>
              <a:t> Aromatik Hidrokarbonlar)</a:t>
            </a:r>
            <a:r>
              <a:rPr lang="tr-TR" dirty="0" smtClean="0"/>
              <a:t> </a:t>
            </a:r>
          </a:p>
          <a:p>
            <a:r>
              <a:rPr lang="tr-TR" dirty="0" smtClean="0"/>
              <a:t>Karboksilik asitler </a:t>
            </a:r>
          </a:p>
          <a:p>
            <a:r>
              <a:rPr lang="tr-TR" dirty="0" smtClean="0"/>
              <a:t>Fenoller </a:t>
            </a:r>
          </a:p>
          <a:p>
            <a:r>
              <a:rPr lang="tr-TR" dirty="0" smtClean="0"/>
              <a:t>Nemlendiriciler </a:t>
            </a:r>
          </a:p>
          <a:p>
            <a:r>
              <a:rPr lang="tr-TR" dirty="0" err="1" smtClean="0"/>
              <a:t>Terpenoitler</a:t>
            </a:r>
            <a:r>
              <a:rPr lang="tr-TR" dirty="0" smtClean="0"/>
              <a:t> </a:t>
            </a:r>
          </a:p>
          <a:p>
            <a:r>
              <a:rPr lang="tr-TR" dirty="0" smtClean="0"/>
              <a:t>Parafin mumları </a:t>
            </a:r>
          </a:p>
          <a:p>
            <a:r>
              <a:rPr lang="tr-TR" dirty="0" err="1" smtClean="0"/>
              <a:t>Nitrozaminler</a:t>
            </a:r>
            <a:r>
              <a:rPr lang="tr-TR" dirty="0" smtClean="0"/>
              <a:t>  </a:t>
            </a:r>
          </a:p>
          <a:p>
            <a:r>
              <a:rPr lang="tr-TR" dirty="0" err="1" smtClean="0"/>
              <a:t>Katekoller</a:t>
            </a:r>
            <a:endParaRPr lang="tr-TR" dirty="0" smtClean="0"/>
          </a:p>
          <a:p>
            <a:r>
              <a:rPr lang="tr-TR" dirty="0" smtClean="0"/>
              <a:t>Su </a:t>
            </a:r>
          </a:p>
          <a:p>
            <a:r>
              <a:rPr lang="tr-TR" dirty="0" smtClean="0"/>
              <a:t>Nikotin </a:t>
            </a:r>
          </a:p>
          <a:p>
            <a:pPr>
              <a:buNone/>
            </a:pPr>
            <a:endParaRPr lang="tr-TR" dirty="0" smtClean="0"/>
          </a:p>
          <a:p>
            <a:pPr lvl="1"/>
            <a:r>
              <a:rPr lang="tr-TR" dirty="0" smtClean="0"/>
              <a:t>Katran (tar); partikül fazından nem/su ve nikotin ayrıldıktan sonra geride kalan kahverengi yapışkan bir maddedir. 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Tütünün yanması ile iki tip duman oluşur:</a:t>
            </a:r>
          </a:p>
          <a:p>
            <a:endParaRPr lang="tr-TR" dirty="0" smtClean="0"/>
          </a:p>
          <a:p>
            <a:pPr lvl="1"/>
            <a:r>
              <a:rPr lang="tr-TR" dirty="0" smtClean="0"/>
              <a:t>yan akım: yanma bölgesinden çevreye yayılan</a:t>
            </a:r>
          </a:p>
          <a:p>
            <a:pPr lvl="1">
              <a:buNone/>
            </a:pPr>
            <a:endParaRPr lang="tr-TR" dirty="0" smtClean="0"/>
          </a:p>
          <a:p>
            <a:pPr lvl="1"/>
            <a:r>
              <a:rPr lang="tr-TR" dirty="0" smtClean="0"/>
              <a:t>ana akım: kişinin ağzından içine çektiği</a:t>
            </a:r>
          </a:p>
          <a:p>
            <a:pPr lvl="1">
              <a:buNone/>
            </a:pPr>
            <a:endParaRPr lang="tr-TR" dirty="0" smtClean="0"/>
          </a:p>
          <a:p>
            <a:pPr lvl="1"/>
            <a:endParaRPr lang="tr-TR" dirty="0" smtClean="0"/>
          </a:p>
          <a:p>
            <a:pPr>
              <a:buNone/>
            </a:pPr>
            <a:endParaRPr lang="tr-TR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7650" name="Picture 2" descr="cigarette distillation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455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Yan-akım dumanda nispeten daha yüksek olan toksinler: </a:t>
            </a:r>
          </a:p>
          <a:p>
            <a:pPr lvl="1"/>
            <a:r>
              <a:rPr lang="tr-TR" b="1" dirty="0" smtClean="0"/>
              <a:t>Nikotin </a:t>
            </a:r>
          </a:p>
          <a:p>
            <a:pPr lvl="1"/>
            <a:r>
              <a:rPr lang="tr-TR" b="1" dirty="0" smtClean="0"/>
              <a:t>Amonyak</a:t>
            </a:r>
          </a:p>
          <a:p>
            <a:pPr lvl="1"/>
            <a:r>
              <a:rPr lang="tr-TR" b="1" dirty="0" smtClean="0"/>
              <a:t>PAH</a:t>
            </a:r>
            <a:r>
              <a:rPr lang="tr-TR" dirty="0" smtClean="0"/>
              <a:t> </a:t>
            </a:r>
          </a:p>
          <a:p>
            <a:pPr lvl="1"/>
            <a:r>
              <a:rPr lang="tr-TR" dirty="0" err="1" smtClean="0"/>
              <a:t>Nitrozaminler</a:t>
            </a:r>
            <a:r>
              <a:rPr lang="tr-TR" dirty="0" smtClean="0"/>
              <a:t> </a:t>
            </a:r>
          </a:p>
          <a:p>
            <a:pPr lvl="1"/>
            <a:r>
              <a:rPr lang="tr-TR" dirty="0" smtClean="0"/>
              <a:t>Aromatik aminler </a:t>
            </a:r>
          </a:p>
          <a:p>
            <a:pPr lvl="1"/>
            <a:r>
              <a:rPr lang="tr-TR" dirty="0" smtClean="0"/>
              <a:t>Karbon monoksit </a:t>
            </a:r>
          </a:p>
          <a:p>
            <a:pPr lvl="1"/>
            <a:r>
              <a:rPr lang="tr-TR" dirty="0" err="1" smtClean="0"/>
              <a:t>Piridin</a:t>
            </a:r>
            <a:r>
              <a:rPr lang="tr-TR" dirty="0" smtClean="0"/>
              <a:t> </a:t>
            </a:r>
          </a:p>
          <a:p>
            <a:pPr lvl="1"/>
            <a:r>
              <a:rPr lang="tr-TR" dirty="0" smtClean="0"/>
              <a:t>1,3-</a:t>
            </a:r>
            <a:r>
              <a:rPr lang="tr-TR" dirty="0" err="1" smtClean="0"/>
              <a:t>butadien</a:t>
            </a:r>
            <a:r>
              <a:rPr lang="tr-TR" dirty="0" smtClean="0"/>
              <a:t> </a:t>
            </a:r>
          </a:p>
          <a:p>
            <a:pPr lvl="1"/>
            <a:r>
              <a:rPr lang="tr-TR" dirty="0" err="1" smtClean="0"/>
              <a:t>Akrolein</a:t>
            </a:r>
            <a:r>
              <a:rPr lang="tr-TR" dirty="0" smtClean="0"/>
              <a:t> </a:t>
            </a:r>
          </a:p>
          <a:p>
            <a:pPr lvl="1"/>
            <a:r>
              <a:rPr lang="tr-TR" dirty="0" err="1" smtClean="0"/>
              <a:t>İzopren</a:t>
            </a:r>
            <a:endParaRPr lang="tr-TR" dirty="0" smtClean="0"/>
          </a:p>
          <a:p>
            <a:pPr lvl="1"/>
            <a:r>
              <a:rPr lang="tr-TR" dirty="0" smtClean="0"/>
              <a:t>Benzen </a:t>
            </a:r>
          </a:p>
          <a:p>
            <a:pPr lvl="1"/>
            <a:r>
              <a:rPr lang="tr-TR" dirty="0" err="1" smtClean="0"/>
              <a:t>Toluen</a:t>
            </a:r>
            <a:endParaRPr lang="tr-TR" dirty="0" smtClean="0"/>
          </a:p>
          <a:p>
            <a:r>
              <a:rPr lang="tr-TR" dirty="0" smtClean="0"/>
              <a:t>Ana-akım dumanda nispeten daha yüksek olan toksinler:</a:t>
            </a:r>
          </a:p>
          <a:p>
            <a:pPr lvl="1"/>
            <a:r>
              <a:rPr lang="tr-TR" dirty="0" smtClean="0"/>
              <a:t>Siyanür</a:t>
            </a:r>
            <a:endParaRPr lang="tr-T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786</Words>
  <Application>Microsoft Office PowerPoint</Application>
  <PresentationFormat>Ekran Gösterisi (4:3)</PresentationFormat>
  <Paragraphs>203</Paragraphs>
  <Slides>38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39" baseType="lpstr">
      <vt:lpstr>Ofis Teması</vt:lpstr>
      <vt:lpstr>Sigara ve Sağlık</vt:lpstr>
      <vt:lpstr>Sigara Dumanındaki Zararlı Maddeler</vt:lpstr>
      <vt:lpstr>Slayt 3</vt:lpstr>
      <vt:lpstr>Slayt 4</vt:lpstr>
      <vt:lpstr>Gaz Fazı Kimyasalları</vt:lpstr>
      <vt:lpstr>Partikül Fazı Kimyasalları</vt:lpstr>
      <vt:lpstr>Slayt 7</vt:lpstr>
      <vt:lpstr>Slayt 8</vt:lpstr>
      <vt:lpstr>Slayt 9</vt:lpstr>
      <vt:lpstr>Slayt 10</vt:lpstr>
      <vt:lpstr>Slayt 11</vt:lpstr>
      <vt:lpstr>Slayt 12</vt:lpstr>
      <vt:lpstr>Sigaraya Bağlı Tıbbi Riskler</vt:lpstr>
      <vt:lpstr>Slayt 14</vt:lpstr>
      <vt:lpstr>Slayt 15</vt:lpstr>
      <vt:lpstr>Slayt 16</vt:lpstr>
      <vt:lpstr>Slayt 17</vt:lpstr>
      <vt:lpstr>Slayt 18</vt:lpstr>
      <vt:lpstr>Slayt 19</vt:lpstr>
      <vt:lpstr>Sigaranın Ekonomik Maliyeti</vt:lpstr>
      <vt:lpstr>Türkiye’de</vt:lpstr>
      <vt:lpstr>Slayt 22</vt:lpstr>
      <vt:lpstr>Slayt 23</vt:lpstr>
      <vt:lpstr>Slayt 24</vt:lpstr>
      <vt:lpstr>Slayt 25</vt:lpstr>
      <vt:lpstr>Slayt 26</vt:lpstr>
      <vt:lpstr>Nikotin ve Sigara Bağımlılığı</vt:lpstr>
      <vt:lpstr>Tütün yapraklarının içerdiği alkaloidler:</vt:lpstr>
      <vt:lpstr>Slayt 29</vt:lpstr>
      <vt:lpstr>C10H14N2</vt:lpstr>
      <vt:lpstr>Slayt 31</vt:lpstr>
      <vt:lpstr>Slayt 32</vt:lpstr>
      <vt:lpstr>Striatum</vt:lpstr>
      <vt:lpstr>Slayt 34</vt:lpstr>
      <vt:lpstr>Slayt 35</vt:lpstr>
      <vt:lpstr>Slayt 36</vt:lpstr>
      <vt:lpstr>Slayt 37</vt:lpstr>
      <vt:lpstr>Önemli Kaynaklar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Sigara ve Sağlık</dc:title>
  <dc:creator>kaüfatih-tıp</dc:creator>
  <cp:lastModifiedBy>kaüfatih-tıp</cp:lastModifiedBy>
  <cp:revision>73</cp:revision>
  <dcterms:created xsi:type="dcterms:W3CDTF">2016-11-28T13:45:41Z</dcterms:created>
  <dcterms:modified xsi:type="dcterms:W3CDTF">2016-11-30T08:26:14Z</dcterms:modified>
</cp:coreProperties>
</file>