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5" r:id="rId5"/>
    <p:sldId id="269" r:id="rId6"/>
    <p:sldId id="270" r:id="rId7"/>
    <p:sldId id="262" r:id="rId8"/>
    <p:sldId id="263" r:id="rId9"/>
    <p:sldId id="266" r:id="rId10"/>
    <p:sldId id="267" r:id="rId11"/>
    <p:sldId id="268" r:id="rId12"/>
    <p:sldId id="258" r:id="rId13"/>
    <p:sldId id="259" r:id="rId14"/>
    <p:sldId id="260" r:id="rId15"/>
    <p:sldId id="271" r:id="rId16"/>
    <p:sldId id="272" r:id="rId17"/>
    <p:sldId id="274" r:id="rId18"/>
    <p:sldId id="275" r:id="rId19"/>
    <p:sldId id="276" r:id="rId20"/>
    <p:sldId id="279" r:id="rId21"/>
    <p:sldId id="278" r:id="rId22"/>
    <p:sldId id="280" r:id="rId23"/>
    <p:sldId id="277" r:id="rId24"/>
    <p:sldId id="28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4.11.2017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Spektrofotometre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Örneğin, çıkan ışığın şiddeti 1, giren ışığın şiddeti 100 kabul edilirse; </a:t>
            </a:r>
            <a:r>
              <a:rPr lang="tr-TR" dirty="0" err="1" smtClean="0"/>
              <a:t>transmittans</a:t>
            </a:r>
            <a:r>
              <a:rPr lang="tr-TR" dirty="0" smtClean="0"/>
              <a:t> 0.01 olur. Bu durumda </a:t>
            </a:r>
            <a:r>
              <a:rPr lang="tr-TR" dirty="0" err="1" smtClean="0"/>
              <a:t>absorbans</a:t>
            </a:r>
            <a:r>
              <a:rPr lang="tr-TR" dirty="0" smtClean="0"/>
              <a:t> 2 olur.</a:t>
            </a:r>
          </a:p>
          <a:p>
            <a:endParaRPr lang="tr-TR" dirty="0" smtClean="0"/>
          </a:p>
          <a:p>
            <a:r>
              <a:rPr lang="tr-TR" dirty="0" smtClean="0"/>
              <a:t>Teorik olarak, küvetin içinde hiçbir ışık tutulumu/emilimi olmadığını varsayalım. Bu durumda giren ışık şiddeti ile çıkan ışık şiddeti eşit olacağından, </a:t>
            </a:r>
            <a:r>
              <a:rPr lang="tr-TR" dirty="0" err="1" smtClean="0"/>
              <a:t>transmittans</a:t>
            </a:r>
            <a:r>
              <a:rPr lang="tr-TR" dirty="0" smtClean="0"/>
              <a:t> 1 olur. </a:t>
            </a:r>
            <a:r>
              <a:rPr lang="tr-TR" dirty="0" err="1" smtClean="0"/>
              <a:t>Absorbans</a:t>
            </a:r>
            <a:r>
              <a:rPr lang="tr-TR" dirty="0" smtClean="0"/>
              <a:t> ise 0 olacaktır.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Yüzde </a:t>
            </a:r>
            <a:r>
              <a:rPr lang="tr-TR" dirty="0" err="1" smtClean="0"/>
              <a:t>transmittans</a:t>
            </a:r>
            <a:r>
              <a:rPr lang="tr-TR" dirty="0" smtClean="0"/>
              <a:t> (%T), </a:t>
            </a:r>
            <a:r>
              <a:rPr lang="tr-TR" dirty="0" err="1" smtClean="0"/>
              <a:t>transmittansın</a:t>
            </a:r>
            <a:r>
              <a:rPr lang="tr-TR" dirty="0" smtClean="0"/>
              <a:t> 100 ile çarpılması sonucu bulunur. Örneğin; </a:t>
            </a:r>
            <a:r>
              <a:rPr lang="tr-TR" dirty="0" err="1" smtClean="0"/>
              <a:t>transmittans</a:t>
            </a:r>
            <a:r>
              <a:rPr lang="tr-TR" dirty="0" smtClean="0"/>
              <a:t> 0.01 iken; yüzde </a:t>
            </a:r>
            <a:r>
              <a:rPr lang="tr-TR" dirty="0" err="1" smtClean="0"/>
              <a:t>transmittans</a:t>
            </a:r>
            <a:r>
              <a:rPr lang="tr-TR" dirty="0" smtClean="0"/>
              <a:t> (%T</a:t>
            </a:r>
            <a:r>
              <a:rPr lang="tr-TR" dirty="0" smtClean="0"/>
              <a:t>), 1’dir.</a:t>
            </a:r>
          </a:p>
          <a:p>
            <a:endParaRPr lang="tr-TR" dirty="0" smtClean="0"/>
          </a:p>
          <a:p>
            <a:r>
              <a:rPr lang="tr-TR" dirty="0" smtClean="0"/>
              <a:t>Hesaplamalarda, 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sz="3200" b="1" dirty="0" err="1" smtClean="0"/>
              <a:t>Absorbans</a:t>
            </a:r>
            <a:r>
              <a:rPr lang="tr-TR" sz="3200" b="1" dirty="0" smtClean="0"/>
              <a:t> = 2-</a:t>
            </a:r>
            <a:r>
              <a:rPr lang="tr-TR" sz="3200" b="1" dirty="0" err="1" smtClean="0"/>
              <a:t>log</a:t>
            </a:r>
            <a:r>
              <a:rPr lang="tr-TR" sz="3200" b="1" dirty="0" smtClean="0"/>
              <a:t>%T </a:t>
            </a:r>
          </a:p>
          <a:p>
            <a:pPr lvl="1">
              <a:buNone/>
            </a:pPr>
            <a:r>
              <a:rPr lang="tr-TR" sz="3200" dirty="0" smtClean="0"/>
              <a:t>formülü de kullanılabilir.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sorbance concentr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" y="1052736"/>
            <a:ext cx="9137882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Spektrofotometrik</a:t>
            </a:r>
            <a:r>
              <a:rPr lang="tr-TR" dirty="0" smtClean="0"/>
              <a:t> Ölçüm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Başlıca 3 tüp kullanılır: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Numune (örnek) tüpü: İçinde, konsantrasyonu hesaplanmaya çalışılan bir maddeyi bulunduran tüptür.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Standart tüpü (</a:t>
            </a:r>
            <a:r>
              <a:rPr lang="tr-TR" dirty="0" err="1" smtClean="0"/>
              <a:t>kalibratör</a:t>
            </a:r>
            <a:r>
              <a:rPr lang="tr-TR" dirty="0" smtClean="0"/>
              <a:t>): Bilinen konsantrasyonda madde içeren tüptür.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Kör tüpü: Konsantrasyonu hesaplanmaya çalışılan maddenin haricinde kalan ve </a:t>
            </a:r>
            <a:r>
              <a:rPr lang="tr-TR" dirty="0" err="1" smtClean="0"/>
              <a:t>absorbans</a:t>
            </a:r>
            <a:r>
              <a:rPr lang="tr-TR" dirty="0" smtClean="0"/>
              <a:t> verebilme potansiyeli taşıyan tüm diğer maddeleri içeren tüptür.</a:t>
            </a:r>
            <a:endParaRPr lang="tr-T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Spektrofotometrik</a:t>
            </a:r>
            <a:r>
              <a:rPr lang="tr-TR" dirty="0" smtClean="0"/>
              <a:t> ölçümler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tek bir standart yardımıyla ya da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birden fazla standart ile kalibrasyon eğrisi çizilerek 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gerçekleştirilebilir.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1- Tek Standart Yardımıyla </a:t>
            </a:r>
            <a:r>
              <a:rPr lang="tr-TR" dirty="0" err="1" smtClean="0"/>
              <a:t>Spektrofotometrik</a:t>
            </a:r>
            <a:r>
              <a:rPr lang="tr-TR" dirty="0" smtClean="0"/>
              <a:t> Ölçüm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Deneyin yapılışı: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Standart: Belli bir konsantrasyona sahip KMnO</a:t>
            </a:r>
            <a:r>
              <a:rPr lang="tr-TR" baseline="-25000" dirty="0" smtClean="0"/>
              <a:t>4</a:t>
            </a:r>
            <a:r>
              <a:rPr lang="tr-TR" dirty="0" smtClean="0"/>
              <a:t> (potasyum permanganat) çözeltisi.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Numune: Konsantrasyonu bilinmeyen potasyum permanganat içeren çözelti.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Kör: Saf su.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004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Her 3 tüpe ait </a:t>
            </a:r>
            <a:r>
              <a:rPr lang="tr-TR" dirty="0" err="1" smtClean="0"/>
              <a:t>absorbanslar</a:t>
            </a:r>
            <a:r>
              <a:rPr lang="tr-TR" dirty="0" smtClean="0"/>
              <a:t> </a:t>
            </a:r>
            <a:r>
              <a:rPr lang="tr-TR" dirty="0" err="1" smtClean="0"/>
              <a:t>spektrofotometre</a:t>
            </a:r>
            <a:r>
              <a:rPr lang="tr-TR" dirty="0" smtClean="0"/>
              <a:t> ile ölçülür.</a:t>
            </a:r>
          </a:p>
          <a:p>
            <a:endParaRPr lang="tr-TR" dirty="0" smtClean="0"/>
          </a:p>
          <a:p>
            <a:r>
              <a:rPr lang="tr-TR" dirty="0" smtClean="0"/>
              <a:t>Önce, körün absorbansı, hem numunenin hem de standardın absorbansından çıkarılır.</a:t>
            </a:r>
          </a:p>
          <a:p>
            <a:endParaRPr lang="tr-TR" dirty="0" smtClean="0"/>
          </a:p>
          <a:p>
            <a:r>
              <a:rPr lang="tr-TR" dirty="0" smtClean="0"/>
              <a:t>Daha sonra şu formül kullanılarak numunenin konsantrasyonu hesaplanır: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87071"/>
            <a:ext cx="7920880" cy="267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525 </a:t>
            </a:r>
            <a:r>
              <a:rPr lang="tr-TR" dirty="0" err="1" smtClean="0"/>
              <a:t>nm</a:t>
            </a:r>
            <a:r>
              <a:rPr lang="tr-TR" dirty="0" smtClean="0"/>
              <a:t> dalga boyunda, standart, numune ve kör tüplerin </a:t>
            </a:r>
            <a:r>
              <a:rPr lang="tr-TR" dirty="0" err="1" smtClean="0"/>
              <a:t>spektrofotometrede</a:t>
            </a:r>
            <a:r>
              <a:rPr lang="tr-TR" dirty="0" smtClean="0"/>
              <a:t> ölçülen </a:t>
            </a:r>
            <a:r>
              <a:rPr lang="tr-TR" dirty="0" err="1" smtClean="0"/>
              <a:t>absorbansları</a:t>
            </a:r>
            <a:r>
              <a:rPr lang="tr-TR" dirty="0" smtClean="0"/>
              <a:t>, sırasıyla, 0,310; 0,160 ve 0,010’dur. Standart tüpte KMnO</a:t>
            </a:r>
            <a:r>
              <a:rPr lang="tr-TR" baseline="-25000" dirty="0" smtClean="0"/>
              <a:t>4</a:t>
            </a:r>
            <a:r>
              <a:rPr lang="tr-TR" dirty="0" smtClean="0"/>
              <a:t>’ün konsantrasyonu 10 mg/</a:t>
            </a:r>
            <a:r>
              <a:rPr lang="tr-TR" dirty="0" err="1" smtClean="0"/>
              <a:t>dL</a:t>
            </a:r>
            <a:r>
              <a:rPr lang="tr-TR" dirty="0" smtClean="0"/>
              <a:t> olduğuna göre, numune tüpündeki </a:t>
            </a:r>
            <a:r>
              <a:rPr lang="tr-TR" dirty="0" smtClean="0"/>
              <a:t>KMnO</a:t>
            </a:r>
            <a:r>
              <a:rPr lang="tr-TR" baseline="-25000" dirty="0" smtClean="0"/>
              <a:t>4</a:t>
            </a:r>
            <a:r>
              <a:rPr lang="tr-TR" dirty="0" smtClean="0"/>
              <a:t>’ün </a:t>
            </a:r>
            <a:r>
              <a:rPr lang="tr-TR" dirty="0" smtClean="0"/>
              <a:t>konsantrasyonunu hesaplayınız. 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Önce körün absorbansı, standardın ve numunenin absorbansından çıkarılır:</a:t>
            </a:r>
          </a:p>
          <a:p>
            <a:pPr lvl="1"/>
            <a:r>
              <a:rPr lang="tr-TR" dirty="0" smtClean="0"/>
              <a:t>Standart için: 0,310 – 0,010 = 0,300</a:t>
            </a:r>
          </a:p>
          <a:p>
            <a:pPr lvl="1"/>
            <a:r>
              <a:rPr lang="tr-TR" dirty="0" smtClean="0"/>
              <a:t>Numune için: 0,160 - </a:t>
            </a:r>
            <a:r>
              <a:rPr lang="tr-TR" dirty="0" smtClean="0"/>
              <a:t>0,010 = </a:t>
            </a:r>
            <a:r>
              <a:rPr lang="tr-TR" dirty="0" smtClean="0"/>
              <a:t>0,150</a:t>
            </a:r>
          </a:p>
          <a:p>
            <a:endParaRPr lang="tr-TR" dirty="0" smtClean="0"/>
          </a:p>
          <a:p>
            <a:r>
              <a:rPr lang="tr-TR" dirty="0" smtClean="0"/>
              <a:t>Daha sonra, Lambert-</a:t>
            </a:r>
            <a:r>
              <a:rPr lang="tr-TR" dirty="0" err="1" smtClean="0"/>
              <a:t>Beer</a:t>
            </a:r>
            <a:r>
              <a:rPr lang="tr-TR" dirty="0" smtClean="0"/>
              <a:t> kanununa göre doğru orantı kurulur.</a:t>
            </a:r>
          </a:p>
          <a:p>
            <a:pPr lvl="1"/>
            <a:r>
              <a:rPr lang="tr-TR" dirty="0" smtClean="0"/>
              <a:t>10 mg/</a:t>
            </a:r>
            <a:r>
              <a:rPr lang="tr-TR" dirty="0" err="1" smtClean="0"/>
              <a:t>dL’lik</a:t>
            </a:r>
            <a:r>
              <a:rPr lang="tr-TR" dirty="0" smtClean="0"/>
              <a:t> KMnO</a:t>
            </a:r>
            <a:r>
              <a:rPr lang="tr-TR" baseline="-25000" dirty="0" smtClean="0"/>
              <a:t>4</a:t>
            </a:r>
            <a:r>
              <a:rPr lang="tr-TR" dirty="0" smtClean="0"/>
              <a:t>’ün absorbansı 0,300 ise, 0,150 </a:t>
            </a:r>
            <a:r>
              <a:rPr lang="tr-TR" dirty="0" err="1" smtClean="0"/>
              <a:t>absorbans</a:t>
            </a:r>
            <a:r>
              <a:rPr lang="tr-TR" dirty="0" smtClean="0"/>
              <a:t> veren çözeltideki KMnO</a:t>
            </a:r>
            <a:r>
              <a:rPr lang="tr-TR" baseline="-25000" dirty="0" smtClean="0"/>
              <a:t>4</a:t>
            </a:r>
            <a:r>
              <a:rPr lang="tr-TR" dirty="0" smtClean="0"/>
              <a:t> konsantrasyonu nedir? Cevap: 5 mg/</a:t>
            </a:r>
            <a:r>
              <a:rPr lang="tr-TR" dirty="0" err="1" smtClean="0"/>
              <a:t>dL</a:t>
            </a:r>
            <a:r>
              <a:rPr lang="tr-TR" dirty="0" smtClean="0"/>
              <a:t>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2- Kalibrasyon Eğrisi Yardımıyla </a:t>
            </a:r>
            <a:r>
              <a:rPr lang="tr-TR" dirty="0" err="1" smtClean="0"/>
              <a:t>Spektrofotometrik</a:t>
            </a:r>
            <a:r>
              <a:rPr lang="tr-TR" dirty="0" smtClean="0"/>
              <a:t> Ölçüm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Kalibrasyon eğrisi çizebilmek için, konsantrasyonu bilinen birden fazla KMnO</a:t>
            </a:r>
            <a:r>
              <a:rPr lang="tr-TR" baseline="-25000" dirty="0" smtClean="0"/>
              <a:t>4</a:t>
            </a:r>
            <a:r>
              <a:rPr lang="tr-TR" dirty="0" smtClean="0"/>
              <a:t> çözeltisine ihtiyaç vardır.</a:t>
            </a:r>
          </a:p>
          <a:p>
            <a:endParaRPr lang="tr-TR" dirty="0" smtClean="0"/>
          </a:p>
          <a:p>
            <a:r>
              <a:rPr lang="tr-TR" dirty="0" smtClean="0"/>
              <a:t>Farklı konsantrasyonlarda </a:t>
            </a:r>
            <a:r>
              <a:rPr lang="tr-TR" dirty="0" smtClean="0"/>
              <a:t>KMnO</a:t>
            </a:r>
            <a:r>
              <a:rPr lang="tr-TR" baseline="-25000" dirty="0" smtClean="0"/>
              <a:t>4</a:t>
            </a:r>
            <a:r>
              <a:rPr lang="tr-TR" dirty="0" smtClean="0"/>
              <a:t> </a:t>
            </a:r>
            <a:r>
              <a:rPr lang="tr-TR" dirty="0" smtClean="0"/>
              <a:t>çözeltisi hazırlayabilmek için “bir seri </a:t>
            </a:r>
            <a:r>
              <a:rPr lang="tr-TR" dirty="0" err="1" smtClean="0"/>
              <a:t>dilüsyon</a:t>
            </a:r>
            <a:r>
              <a:rPr lang="tr-TR" dirty="0" smtClean="0"/>
              <a:t>” işlemi yapılabilir.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ab\spektro\em-sp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514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2696"/>
            <a:ext cx="648072" cy="7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88640"/>
            <a:ext cx="492181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764704"/>
            <a:ext cx="720080" cy="5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92696"/>
            <a:ext cx="619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620688"/>
            <a:ext cx="597024" cy="76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764704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Örneğin 10 mg/</a:t>
            </a:r>
            <a:r>
              <a:rPr lang="tr-TR" dirty="0" err="1" smtClean="0"/>
              <a:t>dL’lik</a:t>
            </a:r>
            <a:r>
              <a:rPr lang="tr-TR" dirty="0" smtClean="0"/>
              <a:t> KMnO</a:t>
            </a:r>
            <a:r>
              <a:rPr lang="tr-TR" baseline="-25000" dirty="0" smtClean="0"/>
              <a:t>4 </a:t>
            </a:r>
            <a:r>
              <a:rPr lang="tr-TR" dirty="0" smtClean="0"/>
              <a:t>çözeltisinden 1 mL alınıp, içerisinde 1 mL saf su bulunan tüpe konulduğunda tüpteki KMnO</a:t>
            </a:r>
            <a:r>
              <a:rPr lang="tr-TR" baseline="-25000" dirty="0" smtClean="0"/>
              <a:t>4 </a:t>
            </a:r>
            <a:r>
              <a:rPr lang="tr-TR" dirty="0" smtClean="0"/>
              <a:t>konsantrasyonu 5 mg/</a:t>
            </a:r>
            <a:r>
              <a:rPr lang="tr-TR" dirty="0" err="1" smtClean="0"/>
              <a:t>dL</a:t>
            </a:r>
            <a:r>
              <a:rPr lang="tr-TR" dirty="0" smtClean="0"/>
              <a:t> olacaktır.</a:t>
            </a:r>
          </a:p>
          <a:p>
            <a:endParaRPr lang="tr-TR" dirty="0" smtClean="0"/>
          </a:p>
          <a:p>
            <a:r>
              <a:rPr lang="tr-TR" dirty="0" smtClean="0"/>
              <a:t>Daha sonra 5 mg/</a:t>
            </a:r>
            <a:r>
              <a:rPr lang="tr-TR" dirty="0" err="1" smtClean="0"/>
              <a:t>dL’lik</a:t>
            </a:r>
            <a:r>
              <a:rPr lang="tr-TR" dirty="0" smtClean="0"/>
              <a:t> </a:t>
            </a:r>
            <a:r>
              <a:rPr lang="tr-TR" dirty="0" smtClean="0"/>
              <a:t>KMnO</a:t>
            </a:r>
            <a:r>
              <a:rPr lang="tr-TR" baseline="-25000" dirty="0" smtClean="0"/>
              <a:t>4 </a:t>
            </a:r>
            <a:r>
              <a:rPr lang="tr-TR" dirty="0" smtClean="0"/>
              <a:t>çözeltisinden 1 mL alınıp, içerisinde 1 mL saf su bulunan tüpe </a:t>
            </a:r>
            <a:r>
              <a:rPr lang="tr-TR" dirty="0" smtClean="0"/>
              <a:t>konulursa konsantrasyon yine yarı yarıya azalacaktır.</a:t>
            </a:r>
          </a:p>
          <a:p>
            <a:endParaRPr lang="tr-TR" dirty="0" smtClean="0"/>
          </a:p>
          <a:p>
            <a:r>
              <a:rPr lang="tr-TR" dirty="0" smtClean="0"/>
              <a:t>Bu işleme seri şekilde devam edilecek olursa, konsantrasyonun her seferinde yarıya indiği bir seri tüp elde edilmiş olunur.</a:t>
            </a:r>
          </a:p>
          <a:p>
            <a:endParaRPr lang="tr-TR" dirty="0" smtClean="0"/>
          </a:p>
          <a:p>
            <a:r>
              <a:rPr lang="tr-TR" dirty="0" smtClean="0"/>
              <a:t>Böylece kalibrasyon eğrisi çizebilmek için gerekli olan, farklı konsantrasyonlardaki </a:t>
            </a:r>
            <a:r>
              <a:rPr lang="tr-TR" dirty="0" smtClean="0"/>
              <a:t>KMnO</a:t>
            </a:r>
            <a:r>
              <a:rPr lang="tr-TR" baseline="-25000" dirty="0" smtClean="0"/>
              <a:t>4 </a:t>
            </a:r>
            <a:r>
              <a:rPr lang="tr-TR" dirty="0" smtClean="0"/>
              <a:t>çözeltileri elde edilir (10 mg/</a:t>
            </a:r>
            <a:r>
              <a:rPr lang="tr-TR" dirty="0" err="1" smtClean="0"/>
              <a:t>dL</a:t>
            </a:r>
            <a:r>
              <a:rPr lang="tr-TR" dirty="0" smtClean="0"/>
              <a:t>, 5 mg/</a:t>
            </a:r>
            <a:r>
              <a:rPr lang="tr-TR" dirty="0" err="1" smtClean="0"/>
              <a:t>dL</a:t>
            </a:r>
            <a:r>
              <a:rPr lang="tr-TR" dirty="0" smtClean="0"/>
              <a:t>, 2.5 mg/</a:t>
            </a:r>
            <a:r>
              <a:rPr lang="tr-TR" dirty="0" err="1" smtClean="0"/>
              <a:t>dL</a:t>
            </a:r>
            <a:r>
              <a:rPr lang="tr-TR" dirty="0" smtClean="0"/>
              <a:t>, 1.25 mg/</a:t>
            </a:r>
            <a:r>
              <a:rPr lang="tr-TR" dirty="0" err="1" smtClean="0"/>
              <a:t>dL</a:t>
            </a:r>
            <a:r>
              <a:rPr lang="tr-TR" dirty="0" smtClean="0"/>
              <a:t>…) 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Bir Seri </a:t>
            </a:r>
            <a:r>
              <a:rPr lang="tr-TR" dirty="0" err="1" smtClean="0"/>
              <a:t>Dilüsyon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656185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Bir seri </a:t>
            </a:r>
            <a:r>
              <a:rPr lang="tr-TR" dirty="0" err="1" smtClean="0"/>
              <a:t>dilüsyon</a:t>
            </a:r>
            <a:r>
              <a:rPr lang="tr-TR" dirty="0" smtClean="0"/>
              <a:t> işlemi ile stok solüsyonun konsantrasyonunun her seferinde yarıya düşürülmesi</a:t>
            </a:r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9155"/>
            <a:ext cx="9144000" cy="401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Kalibrasyon Eğrisinin Çizilmesi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Farklı konsantrasyonlara sahip </a:t>
            </a:r>
            <a:r>
              <a:rPr lang="tr-TR" dirty="0" smtClean="0"/>
              <a:t>KMnO</a:t>
            </a:r>
            <a:r>
              <a:rPr lang="tr-TR" baseline="-25000" dirty="0" smtClean="0"/>
              <a:t>4 </a:t>
            </a:r>
            <a:r>
              <a:rPr lang="tr-TR" dirty="0" smtClean="0"/>
              <a:t>çözeltilerinin </a:t>
            </a:r>
            <a:r>
              <a:rPr lang="tr-TR" dirty="0" err="1" smtClean="0"/>
              <a:t>absorbansları</a:t>
            </a:r>
            <a:r>
              <a:rPr lang="tr-TR" dirty="0" smtClean="0"/>
              <a:t>, köre karşı sıfırlanmış </a:t>
            </a:r>
            <a:r>
              <a:rPr lang="tr-TR" dirty="0" err="1" smtClean="0"/>
              <a:t>spektrofotometrede</a:t>
            </a:r>
            <a:r>
              <a:rPr lang="tr-TR" dirty="0" smtClean="0"/>
              <a:t> ölçülerek; elde edilen değerler bir grafik kağıdına işaretlenir.</a:t>
            </a:r>
          </a:p>
          <a:p>
            <a:endParaRPr lang="tr-TR" dirty="0" smtClean="0"/>
          </a:p>
          <a:p>
            <a:r>
              <a:rPr lang="tr-TR" dirty="0" smtClean="0"/>
              <a:t>Böylece hangi konsantrasyona, hangi absorbansın karşılık geldiği eğri üzerinden rahatlıkla bulunabilir.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800200"/>
          </a:xfrm>
        </p:spPr>
        <p:txBody>
          <a:bodyPr/>
          <a:lstStyle/>
          <a:p>
            <a:r>
              <a:rPr lang="tr-TR" dirty="0" smtClean="0"/>
              <a:t>Numunelerin absorbansı ölçüldükten sonra, kalibrasyon eğrisi kullanılarak konsantrasyonları belirlenebilir.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543378" cy="463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Fotometrik</a:t>
            </a:r>
            <a:r>
              <a:rPr lang="tr-TR" dirty="0" smtClean="0"/>
              <a:t> ölçüm: Işık şiddetinin ölçülmesidir.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Dar bir dalga boyu aralığını elde etmek için özel filtrelerin kullanıldığı fotometrelere “filtreli fotometreler” denir.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err="1" smtClean="0"/>
              <a:t>Spektrofotometrik</a:t>
            </a:r>
            <a:r>
              <a:rPr lang="tr-TR" dirty="0" smtClean="0"/>
              <a:t> ölçüm: </a:t>
            </a:r>
            <a:r>
              <a:rPr lang="tr-TR" b="1" dirty="0" smtClean="0"/>
              <a:t>Prizma </a:t>
            </a:r>
            <a:r>
              <a:rPr lang="tr-TR" dirty="0" smtClean="0"/>
              <a:t>(ya da ızgara) kullanarak elde edilmiş </a:t>
            </a:r>
            <a:r>
              <a:rPr lang="tr-TR" b="1" u="sng" dirty="0" smtClean="0"/>
              <a:t>belli bir dalga boyu</a:t>
            </a:r>
            <a:r>
              <a:rPr lang="tr-TR" dirty="0" smtClean="0"/>
              <a:t>ndaki ışığın şiddetinin ölçülmesidir. Geniş bir aralıkta, farklı dalga boyları kullanılarak renkli veya renksiz maddeler analiz edilebilir.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Kolorimetrik</a:t>
            </a:r>
            <a:r>
              <a:rPr lang="tr-TR" dirty="0" smtClean="0"/>
              <a:t> ölçüm: Renkli cam filtreler kullanılarak elde edilmiş 400-700 </a:t>
            </a:r>
            <a:r>
              <a:rPr lang="tr-TR" dirty="0" err="1" smtClean="0"/>
              <a:t>nm</a:t>
            </a:r>
            <a:r>
              <a:rPr lang="tr-TR" dirty="0" smtClean="0"/>
              <a:t> dalga boyu arasındaki görülebilir (renkli) ışığın şiddetinin ölçülmesidir. Bu yolla sadece renkli bileşikler analiz edilebilir. </a:t>
            </a:r>
            <a:endParaRPr lang="tr-T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357188"/>
            <a:ext cx="91328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Küvetler genellikle 1 </a:t>
            </a:r>
            <a:r>
              <a:rPr lang="tr-TR" dirty="0" err="1" smtClean="0"/>
              <a:t>cm’lik</a:t>
            </a:r>
            <a:r>
              <a:rPr lang="tr-TR" dirty="0" smtClean="0"/>
              <a:t> bir ışık yoluna sahiptir.</a:t>
            </a:r>
          </a:p>
          <a:p>
            <a:endParaRPr lang="tr-TR" dirty="0" smtClean="0"/>
          </a:p>
          <a:p>
            <a:r>
              <a:rPr lang="tr-TR" dirty="0" smtClean="0"/>
              <a:t>UV dalga boyundaki analizlerde </a:t>
            </a:r>
            <a:r>
              <a:rPr lang="tr-TR" dirty="0" smtClean="0"/>
              <a:t>q</a:t>
            </a:r>
            <a:r>
              <a:rPr lang="en-US" dirty="0" err="1" smtClean="0"/>
              <a:t>uartz</a:t>
            </a:r>
            <a:r>
              <a:rPr lang="tr-TR" dirty="0" smtClean="0"/>
              <a:t> küvet kullanılır.</a:t>
            </a:r>
          </a:p>
          <a:p>
            <a:endParaRPr lang="tr-TR" dirty="0" smtClean="0"/>
          </a:p>
          <a:p>
            <a:r>
              <a:rPr lang="tr-TR" dirty="0" smtClean="0"/>
              <a:t>Küvetler ölçümler sırasında bol </a:t>
            </a:r>
            <a:r>
              <a:rPr lang="tr-TR" dirty="0" err="1" smtClean="0"/>
              <a:t>distile</a:t>
            </a:r>
            <a:r>
              <a:rPr lang="tr-TR" dirty="0" smtClean="0"/>
              <a:t> su ile temizlenebilir.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Küvet lekeleri, küvetlerin 1:3:4 oranındaki konsantre</a:t>
            </a:r>
            <a:r>
              <a:rPr lang="en-US" dirty="0" smtClean="0"/>
              <a:t> HC</a:t>
            </a:r>
            <a:r>
              <a:rPr lang="tr-TR" dirty="0" smtClean="0"/>
              <a:t>l</a:t>
            </a:r>
            <a:r>
              <a:rPr lang="en-US" dirty="0" smtClean="0"/>
              <a:t>:</a:t>
            </a:r>
            <a:r>
              <a:rPr lang="tr-TR" dirty="0" smtClean="0"/>
              <a:t>su:etanol çözeltisi içinde bekletilmesiyle çıkarılabilir.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Detektörler, ışık enerjisini elektriksel sinyale çevirerek çalışır.</a:t>
            </a:r>
          </a:p>
          <a:p>
            <a:endParaRPr lang="tr-TR" dirty="0" smtClean="0"/>
          </a:p>
          <a:p>
            <a:r>
              <a:rPr lang="tr-TR" dirty="0" smtClean="0"/>
              <a:t>Elektriksel sinyalin (akımın) şiddeti, galvanometre ile ölçülür.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Beer</a:t>
            </a:r>
            <a:r>
              <a:rPr lang="tr-TR" b="1" dirty="0" smtClean="0"/>
              <a:t> </a:t>
            </a:r>
            <a:r>
              <a:rPr lang="tr-TR" b="1" dirty="0" smtClean="0"/>
              <a:t>Kanunu:</a:t>
            </a:r>
            <a:r>
              <a:rPr lang="tr-TR" dirty="0" smtClean="0"/>
              <a:t> Bir solüsyonun absorbansı (ışığı emme miktarı), konsantrasyonuyla doğrudan orantılıdır.</a:t>
            </a:r>
          </a:p>
          <a:p>
            <a:endParaRPr lang="tr-TR" dirty="0" smtClean="0"/>
          </a:p>
          <a:p>
            <a:r>
              <a:rPr lang="tr-TR" b="1" dirty="0" smtClean="0"/>
              <a:t>Lambert Kanunu: </a:t>
            </a:r>
            <a:r>
              <a:rPr lang="tr-TR" dirty="0" smtClean="0"/>
              <a:t>Bir solüsyonun absorbansı, optik yolun kalınlığıyla doğrudan orantılıdır.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Lambert-</a:t>
            </a:r>
            <a:r>
              <a:rPr lang="tr-TR" dirty="0" err="1" smtClean="0"/>
              <a:t>Beer</a:t>
            </a:r>
            <a:r>
              <a:rPr lang="tr-TR" dirty="0" smtClean="0"/>
              <a:t> Kanunu</a:t>
            </a:r>
            <a:br>
              <a:rPr lang="tr-TR" dirty="0" smtClean="0"/>
            </a:br>
            <a:r>
              <a:rPr lang="tr-TR" sz="3600" dirty="0" smtClean="0"/>
              <a:t>(</a:t>
            </a:r>
            <a:r>
              <a:rPr lang="tr-TR" sz="3600" dirty="0" err="1" smtClean="0"/>
              <a:t>Beer</a:t>
            </a:r>
            <a:r>
              <a:rPr lang="tr-TR" sz="3600" dirty="0" smtClean="0"/>
              <a:t>-Lambert Kanunu)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Absorbans</a:t>
            </a:r>
            <a:r>
              <a:rPr lang="tr-TR" dirty="0" smtClean="0"/>
              <a:t>, madde konsantrasyonu ve optik yol ile doğru orantılıdır.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-1056" t="13367"/>
          <a:stretch>
            <a:fillRect/>
          </a:stretch>
        </p:blipFill>
        <p:spPr bwMode="auto">
          <a:xfrm>
            <a:off x="1043608" y="2852936"/>
            <a:ext cx="689190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Küvetten çıkan ışığın şiddetinin (I), giren ışığın şiddetine (</a:t>
            </a:r>
            <a:r>
              <a:rPr lang="tr-TR" dirty="0" err="1" smtClean="0"/>
              <a:t>Io</a:t>
            </a:r>
            <a:r>
              <a:rPr lang="tr-TR" dirty="0" smtClean="0"/>
              <a:t>) oranına </a:t>
            </a:r>
            <a:r>
              <a:rPr lang="tr-TR" dirty="0" err="1" smtClean="0"/>
              <a:t>transmittans</a:t>
            </a:r>
            <a:r>
              <a:rPr lang="tr-TR" dirty="0" smtClean="0"/>
              <a:t> (T) denir.</a:t>
            </a:r>
          </a:p>
          <a:p>
            <a:endParaRPr lang="tr-TR" dirty="0" smtClean="0"/>
          </a:p>
          <a:p>
            <a:r>
              <a:rPr lang="tr-TR" dirty="0" err="1" smtClean="0"/>
              <a:t>Transmittansın</a:t>
            </a:r>
            <a:r>
              <a:rPr lang="tr-TR" dirty="0" smtClean="0"/>
              <a:t> negatif logaritması ise </a:t>
            </a:r>
            <a:r>
              <a:rPr lang="tr-TR" dirty="0" err="1" smtClean="0"/>
              <a:t>absorbans</a:t>
            </a:r>
            <a:r>
              <a:rPr lang="tr-TR" dirty="0" smtClean="0"/>
              <a:t> (A) olarak tanımlanır.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416" y="1268760"/>
            <a:ext cx="521558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737</Words>
  <Application>Microsoft Office PowerPoint</Application>
  <PresentationFormat>Ekran Gösterisi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Spektrofotometre</vt:lpstr>
      <vt:lpstr>Slayt 2</vt:lpstr>
      <vt:lpstr>Slayt 3</vt:lpstr>
      <vt:lpstr>Slayt 4</vt:lpstr>
      <vt:lpstr>Slayt 5</vt:lpstr>
      <vt:lpstr>Slayt 6</vt:lpstr>
      <vt:lpstr>Slayt 7</vt:lpstr>
      <vt:lpstr>Lambert-Beer Kanunu (Beer-Lambert Kanunu)</vt:lpstr>
      <vt:lpstr>Slayt 9</vt:lpstr>
      <vt:lpstr>Slayt 10</vt:lpstr>
      <vt:lpstr>Slayt 11</vt:lpstr>
      <vt:lpstr>Slayt 12</vt:lpstr>
      <vt:lpstr>Spektrofotometrik Ölçüm</vt:lpstr>
      <vt:lpstr>Slayt 14</vt:lpstr>
      <vt:lpstr>1- Tek Standart Yardımıyla Spektrofotometrik Ölçüm</vt:lpstr>
      <vt:lpstr>Slayt 16</vt:lpstr>
      <vt:lpstr>Örnek</vt:lpstr>
      <vt:lpstr>Çözüm</vt:lpstr>
      <vt:lpstr>2- Kalibrasyon Eğrisi Yardımıyla Spektrofotometrik Ölçüm</vt:lpstr>
      <vt:lpstr>Örnek</vt:lpstr>
      <vt:lpstr>Bir Seri Dilüsyon</vt:lpstr>
      <vt:lpstr>Kalibrasyon Eğrisinin Çizilmesi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Spektrofotometre</dc:title>
  <dc:creator>User</dc:creator>
  <cp:lastModifiedBy>User</cp:lastModifiedBy>
  <cp:revision>53</cp:revision>
  <dcterms:created xsi:type="dcterms:W3CDTF">2017-09-20T23:28:04Z</dcterms:created>
  <dcterms:modified xsi:type="dcterms:W3CDTF">2017-11-04T11:48:55Z</dcterms:modified>
</cp:coreProperties>
</file>