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4" r:id="rId3"/>
    <p:sldId id="257" r:id="rId4"/>
    <p:sldId id="259" r:id="rId5"/>
    <p:sldId id="258" r:id="rId6"/>
    <p:sldId id="260" r:id="rId7"/>
    <p:sldId id="261" r:id="rId8"/>
    <p:sldId id="265" r:id="rId9"/>
    <p:sldId id="303" r:id="rId10"/>
    <p:sldId id="299" r:id="rId11"/>
    <p:sldId id="300" r:id="rId12"/>
    <p:sldId id="301" r:id="rId13"/>
    <p:sldId id="302" r:id="rId14"/>
    <p:sldId id="364" r:id="rId15"/>
    <p:sldId id="366" r:id="rId16"/>
    <p:sldId id="267" r:id="rId17"/>
    <p:sldId id="304" r:id="rId18"/>
    <p:sldId id="305" r:id="rId19"/>
    <p:sldId id="306" r:id="rId20"/>
    <p:sldId id="437" r:id="rId21"/>
    <p:sldId id="307" r:id="rId22"/>
    <p:sldId id="288" r:id="rId23"/>
    <p:sldId id="308" r:id="rId24"/>
    <p:sldId id="384" r:id="rId25"/>
    <p:sldId id="385" r:id="rId26"/>
    <p:sldId id="383" r:id="rId27"/>
    <p:sldId id="386" r:id="rId28"/>
    <p:sldId id="309" r:id="rId29"/>
    <p:sldId id="310" r:id="rId30"/>
    <p:sldId id="380" r:id="rId31"/>
    <p:sldId id="381" r:id="rId32"/>
    <p:sldId id="382" r:id="rId33"/>
    <p:sldId id="287" r:id="rId34"/>
    <p:sldId id="312" r:id="rId35"/>
    <p:sldId id="431" r:id="rId36"/>
    <p:sldId id="311" r:id="rId37"/>
    <p:sldId id="313" r:id="rId38"/>
    <p:sldId id="367" r:id="rId39"/>
    <p:sldId id="292" r:id="rId40"/>
    <p:sldId id="276" r:id="rId41"/>
    <p:sldId id="286" r:id="rId42"/>
    <p:sldId id="432" r:id="rId43"/>
    <p:sldId id="368" r:id="rId44"/>
    <p:sldId id="277" r:id="rId45"/>
    <p:sldId id="378" r:id="rId46"/>
    <p:sldId id="369" r:id="rId47"/>
    <p:sldId id="278" r:id="rId48"/>
    <p:sldId id="285" r:id="rId49"/>
    <p:sldId id="314" r:id="rId50"/>
    <p:sldId id="373" r:id="rId51"/>
    <p:sldId id="374" r:id="rId52"/>
    <p:sldId id="375" r:id="rId53"/>
    <p:sldId id="376" r:id="rId54"/>
    <p:sldId id="377" r:id="rId55"/>
    <p:sldId id="291" r:id="rId56"/>
    <p:sldId id="409" r:id="rId57"/>
    <p:sldId id="408" r:id="rId58"/>
    <p:sldId id="268" r:id="rId59"/>
    <p:sldId id="422" r:id="rId60"/>
    <p:sldId id="370" r:id="rId61"/>
    <p:sldId id="363" r:id="rId62"/>
    <p:sldId id="316" r:id="rId63"/>
    <p:sldId id="317" r:id="rId64"/>
    <p:sldId id="387" r:id="rId65"/>
    <p:sldId id="388" r:id="rId66"/>
    <p:sldId id="389" r:id="rId67"/>
    <p:sldId id="320" r:id="rId68"/>
    <p:sldId id="284" r:id="rId69"/>
    <p:sldId id="321" r:id="rId70"/>
    <p:sldId id="322" r:id="rId71"/>
    <p:sldId id="403" r:id="rId72"/>
    <p:sldId id="323" r:id="rId73"/>
    <p:sldId id="324" r:id="rId74"/>
    <p:sldId id="404" r:id="rId75"/>
    <p:sldId id="405" r:id="rId76"/>
    <p:sldId id="325" r:id="rId77"/>
    <p:sldId id="326" r:id="rId78"/>
    <p:sldId id="327" r:id="rId79"/>
    <p:sldId id="402" r:id="rId80"/>
    <p:sldId id="318" r:id="rId81"/>
    <p:sldId id="319" r:id="rId82"/>
    <p:sldId id="390" r:id="rId83"/>
    <p:sldId id="391" r:id="rId84"/>
    <p:sldId id="392" r:id="rId85"/>
    <p:sldId id="393" r:id="rId86"/>
    <p:sldId id="394" r:id="rId87"/>
    <p:sldId id="395" r:id="rId88"/>
    <p:sldId id="396" r:id="rId89"/>
    <p:sldId id="398" r:id="rId90"/>
    <p:sldId id="372" r:id="rId91"/>
    <p:sldId id="330" r:id="rId92"/>
    <p:sldId id="406" r:id="rId93"/>
    <p:sldId id="407" r:id="rId94"/>
    <p:sldId id="328" r:id="rId95"/>
    <p:sldId id="329" r:id="rId96"/>
    <p:sldId id="399" r:id="rId97"/>
    <p:sldId id="400" r:id="rId98"/>
    <p:sldId id="401" r:id="rId99"/>
    <p:sldId id="430" r:id="rId100"/>
    <p:sldId id="438" r:id="rId101"/>
    <p:sldId id="439" r:id="rId102"/>
    <p:sldId id="331" r:id="rId103"/>
    <p:sldId id="440" r:id="rId104"/>
    <p:sldId id="270" r:id="rId105"/>
    <p:sldId id="427" r:id="rId106"/>
    <p:sldId id="335" r:id="rId107"/>
    <p:sldId id="428" r:id="rId108"/>
    <p:sldId id="414" r:id="rId109"/>
    <p:sldId id="415" r:id="rId110"/>
    <p:sldId id="290" r:id="rId111"/>
    <p:sldId id="295" r:id="rId112"/>
    <p:sldId id="298" r:id="rId113"/>
    <p:sldId id="336" r:id="rId114"/>
    <p:sldId id="337" r:id="rId115"/>
    <p:sldId id="425" r:id="rId116"/>
    <p:sldId id="338" r:id="rId117"/>
    <p:sldId id="349" r:id="rId118"/>
    <p:sldId id="350" r:id="rId119"/>
    <p:sldId id="341" r:id="rId120"/>
    <p:sldId id="293" r:id="rId121"/>
    <p:sldId id="426" r:id="rId122"/>
    <p:sldId id="294" r:id="rId123"/>
    <p:sldId id="342" r:id="rId124"/>
    <p:sldId id="343" r:id="rId125"/>
    <p:sldId id="333" r:id="rId126"/>
    <p:sldId id="297" r:id="rId127"/>
    <p:sldId id="334" r:id="rId128"/>
    <p:sldId id="410" r:id="rId129"/>
    <p:sldId id="411" r:id="rId130"/>
    <p:sldId id="412" r:id="rId131"/>
    <p:sldId id="417" r:id="rId132"/>
    <p:sldId id="339" r:id="rId133"/>
    <p:sldId id="340" r:id="rId134"/>
    <p:sldId id="344" r:id="rId135"/>
    <p:sldId id="345" r:id="rId136"/>
    <p:sldId id="346" r:id="rId137"/>
    <p:sldId id="351" r:id="rId138"/>
    <p:sldId id="429" r:id="rId139"/>
    <p:sldId id="347" r:id="rId140"/>
    <p:sldId id="413" r:id="rId141"/>
    <p:sldId id="348" r:id="rId142"/>
    <p:sldId id="354" r:id="rId143"/>
    <p:sldId id="416" r:id="rId144"/>
    <p:sldId id="356" r:id="rId145"/>
    <p:sldId id="355" r:id="rId146"/>
    <p:sldId id="357" r:id="rId147"/>
    <p:sldId id="358" r:id="rId148"/>
    <p:sldId id="360" r:id="rId149"/>
    <p:sldId id="359" r:id="rId150"/>
    <p:sldId id="361" r:id="rId151"/>
    <p:sldId id="362" r:id="rId152"/>
    <p:sldId id="266" r:id="rId153"/>
    <p:sldId id="275" r:id="rId154"/>
    <p:sldId id="282" r:id="rId155"/>
    <p:sldId id="418" r:id="rId156"/>
    <p:sldId id="419" r:id="rId157"/>
    <p:sldId id="264" r:id="rId158"/>
    <p:sldId id="272" r:id="rId159"/>
    <p:sldId id="271" r:id="rId160"/>
    <p:sldId id="421" r:id="rId161"/>
    <p:sldId id="436" r:id="rId162"/>
    <p:sldId id="273" r:id="rId163"/>
    <p:sldId id="420" r:id="rId164"/>
    <p:sldId id="433" r:id="rId165"/>
    <p:sldId id="434" r:id="rId16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4"/>
    <a:srgbClr val="001A2E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04.04.2016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Üriner</a:t>
            </a:r>
            <a:r>
              <a:rPr lang="tr-TR" dirty="0" smtClean="0"/>
              <a:t> Sistem Biyokimyası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İdrar </a:t>
            </a:r>
            <a:r>
              <a:rPr lang="tr-TR" dirty="0" err="1" smtClean="0"/>
              <a:t>Sedimenti</a:t>
            </a:r>
            <a:r>
              <a:rPr lang="tr-TR" dirty="0" smtClean="0"/>
              <a:t> Hazırlama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1- Alınan idrar örneği temiz bir santrifüj tüpünün 2/3 kadarına konur.</a:t>
            </a: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42169"/>
            <a:ext cx="4176464" cy="401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Geniş (</a:t>
            </a:r>
            <a:r>
              <a:rPr lang="tr-TR" dirty="0" err="1" smtClean="0"/>
              <a:t>Broad</a:t>
            </a:r>
            <a:r>
              <a:rPr lang="tr-TR" dirty="0" smtClean="0"/>
              <a:t>) Silendirler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Silendirler </a:t>
            </a:r>
            <a:r>
              <a:rPr lang="tr-TR" dirty="0" err="1" smtClean="0"/>
              <a:t>tübüllerde</a:t>
            </a:r>
            <a:r>
              <a:rPr lang="tr-TR" dirty="0" smtClean="0"/>
              <a:t> oluştuğundan dolayı, geniş silendirler; </a:t>
            </a:r>
            <a:r>
              <a:rPr lang="tr-TR" b="1" dirty="0" smtClean="0">
                <a:solidFill>
                  <a:srgbClr val="FF0000"/>
                </a:solidFill>
              </a:rPr>
              <a:t>geniş/</a:t>
            </a:r>
            <a:r>
              <a:rPr lang="tr-TR" b="1" dirty="0" err="1" smtClean="0">
                <a:solidFill>
                  <a:srgbClr val="FF0000"/>
                </a:solidFill>
              </a:rPr>
              <a:t>dilate</a:t>
            </a:r>
            <a:r>
              <a:rPr lang="tr-TR" b="1" dirty="0" smtClean="0">
                <a:solidFill>
                  <a:srgbClr val="FF0000"/>
                </a:solidFill>
              </a:rPr>
              <a:t> ve hasara uğramış </a:t>
            </a:r>
            <a:r>
              <a:rPr lang="tr-TR" b="1" dirty="0" err="1" smtClean="0">
                <a:solidFill>
                  <a:srgbClr val="FF0000"/>
                </a:solidFill>
              </a:rPr>
              <a:t>tübüler</a:t>
            </a:r>
            <a:r>
              <a:rPr lang="tr-TR" b="1" dirty="0" smtClean="0">
                <a:solidFill>
                  <a:srgbClr val="FF0000"/>
                </a:solidFill>
              </a:rPr>
              <a:t> yapı</a:t>
            </a:r>
            <a:r>
              <a:rPr lang="tr-TR" dirty="0" smtClean="0"/>
              <a:t>ya işaret eder.</a:t>
            </a:r>
          </a:p>
          <a:p>
            <a:endParaRPr lang="tr-TR" dirty="0" smtClean="0"/>
          </a:p>
          <a:p>
            <a:r>
              <a:rPr lang="tr-TR" b="1" dirty="0" smtClean="0"/>
              <a:t>Son dönem kronik böbrek hastalığında</a:t>
            </a:r>
            <a:r>
              <a:rPr lang="tr-TR" dirty="0" smtClean="0"/>
              <a:t>, geniş </a:t>
            </a:r>
            <a:r>
              <a:rPr lang="tr-TR" dirty="0" err="1" smtClean="0"/>
              <a:t>silendirlerin</a:t>
            </a:r>
            <a:r>
              <a:rPr lang="tr-TR" dirty="0" smtClean="0"/>
              <a:t> mevcudiyeti tipiktir.</a:t>
            </a:r>
            <a:endParaRPr lang="tr-TR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Geniş (</a:t>
            </a:r>
            <a:r>
              <a:rPr lang="tr-TR" dirty="0" err="1" smtClean="0"/>
              <a:t>Broad</a:t>
            </a:r>
            <a:r>
              <a:rPr lang="tr-TR" dirty="0" smtClean="0"/>
              <a:t>) Silendirler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2274" name="Picture 2" descr="http://uoitclinicalbiochemistry.weebly.com/uploads/6/9/0/0/6900764/863095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672408" cy="2754307"/>
          </a:xfrm>
          <a:prstGeom prst="rect">
            <a:avLst/>
          </a:prstGeom>
          <a:noFill/>
        </p:spPr>
      </p:pic>
      <p:pic>
        <p:nvPicPr>
          <p:cNvPr id="182276" name="Picture 4" descr="http://uoitclinicalbiochemistry.weebly.com/uploads/6/9/0/0/6900764/7591533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4127178" cy="2713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Yalancı (</a:t>
            </a:r>
            <a:r>
              <a:rPr lang="tr-TR" dirty="0" err="1" smtClean="0"/>
              <a:t>Psödo</a:t>
            </a:r>
            <a:r>
              <a:rPr lang="tr-TR" dirty="0" smtClean="0"/>
              <a:t>) Silendirler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Yalancı (</a:t>
            </a:r>
            <a:r>
              <a:rPr lang="tr-TR" dirty="0" err="1" smtClean="0"/>
              <a:t>psödo</a:t>
            </a:r>
            <a:r>
              <a:rPr lang="tr-TR" dirty="0" smtClean="0"/>
              <a:t>) silendirler mukuslar üzerine değişik maddelerin toplanması ile oluşur. </a:t>
            </a:r>
          </a:p>
          <a:p>
            <a:endParaRPr lang="tr-TR" dirty="0" smtClean="0"/>
          </a:p>
          <a:p>
            <a:r>
              <a:rPr lang="tr-TR" dirty="0" smtClean="0"/>
              <a:t>Yalancı silendirler; </a:t>
            </a:r>
            <a:r>
              <a:rPr lang="tr-TR" b="1" dirty="0" smtClean="0"/>
              <a:t>kenarlarının birbirine paralel olmayıp</a:t>
            </a:r>
            <a:r>
              <a:rPr lang="tr-TR" dirty="0" smtClean="0"/>
              <a:t> uçlarının sivri bir şekilde sonlanması ve çok uzun olmaları ile gerçek </a:t>
            </a:r>
            <a:r>
              <a:rPr lang="tr-TR" dirty="0" err="1" smtClean="0"/>
              <a:t>silendirlerden</a:t>
            </a:r>
            <a:r>
              <a:rPr lang="tr-TR" dirty="0" smtClean="0"/>
              <a:t> ayırt edilebilir.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Yalancı (</a:t>
            </a:r>
            <a:r>
              <a:rPr lang="tr-TR" dirty="0" err="1" smtClean="0"/>
              <a:t>Psödo</a:t>
            </a:r>
            <a:r>
              <a:rPr lang="tr-TR" dirty="0" smtClean="0"/>
              <a:t>) Silendirler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6" descr="E:\Suvarna\Connection\Frc_and_Src\SRC\Mundt_2e_SRC\Project SRC\PPT images\Copyright\Figure 5-54.jpg"/>
          <p:cNvPicPr>
            <a:picLocks noChangeAspect="1" noChangeArrowheads="1"/>
          </p:cNvPicPr>
          <p:nvPr/>
        </p:nvPicPr>
        <p:blipFill>
          <a:blip r:embed="rId2" cstate="print"/>
          <a:srcRect l="2020" t="2914" r="2020" b="7215"/>
          <a:stretch>
            <a:fillRect/>
          </a:stretch>
        </p:blipFill>
        <p:spPr bwMode="auto">
          <a:xfrm>
            <a:off x="1043608" y="1412776"/>
            <a:ext cx="68407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tr-TR" sz="3200" dirty="0" smtClean="0">
                <a:latin typeface="Comic Sans MS" pitchFamily="66" charset="0"/>
              </a:rPr>
              <a:t>3- </a:t>
            </a:r>
            <a:r>
              <a:rPr lang="tr-TR" sz="3200" dirty="0" smtClean="0">
                <a:latin typeface="Comic Sans MS" pitchFamily="66" charset="0"/>
              </a:rPr>
              <a:t>Kristaller</a:t>
            </a:r>
            <a:br>
              <a:rPr lang="tr-TR" sz="3200" dirty="0" smtClean="0">
                <a:latin typeface="Comic Sans MS" pitchFamily="66" charset="0"/>
              </a:rPr>
            </a:br>
            <a:r>
              <a:rPr lang="tr-TR" sz="3200" dirty="0" smtClean="0">
                <a:latin typeface="Comic Sans MS" pitchFamily="66" charset="0"/>
              </a:rPr>
              <a:t>(</a:t>
            </a:r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asidik</a:t>
            </a:r>
            <a:r>
              <a:rPr lang="tr-TR" sz="32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tr-TR" sz="3200" dirty="0" smtClean="0">
                <a:solidFill>
                  <a:schemeClr val="tx1"/>
                </a:solidFill>
                <a:latin typeface="Comic Sans MS" pitchFamily="66" charset="0"/>
              </a:rPr>
              <a:t>ve </a:t>
            </a:r>
            <a:r>
              <a:rPr lang="tr-TR" sz="3200" dirty="0" smtClean="0">
                <a:solidFill>
                  <a:schemeClr val="accent1"/>
                </a:solidFill>
                <a:latin typeface="Comic Sans MS" pitchFamily="66" charset="0"/>
              </a:rPr>
              <a:t>bazik </a:t>
            </a:r>
            <a:r>
              <a:rPr lang="tr-TR" sz="3200" dirty="0" smtClean="0">
                <a:solidFill>
                  <a:schemeClr val="tx1"/>
                </a:solidFill>
                <a:latin typeface="Comic Sans MS" pitchFamily="66" charset="0"/>
              </a:rPr>
              <a:t>idrarda oluşanlar</a:t>
            </a:r>
            <a:r>
              <a:rPr lang="tr-TR" sz="3200" dirty="0" smtClean="0">
                <a:latin typeface="Comic Sans MS" pitchFamily="66" charset="0"/>
              </a:rPr>
              <a:t>)</a:t>
            </a:r>
            <a:endParaRPr lang="tr-TR" sz="3200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Ürik asit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Amorf ürat, kalsiyum ürat, sodyum ürat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Sistin, </a:t>
            </a:r>
            <a:r>
              <a:rPr lang="tr-TR" dirty="0" err="1" smtClean="0">
                <a:solidFill>
                  <a:srgbClr val="FF0000"/>
                </a:solidFill>
              </a:rPr>
              <a:t>lösin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tirozin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>
                <a:solidFill>
                  <a:srgbClr val="FF0000"/>
                </a:solidFill>
              </a:rPr>
              <a:t>Bilirubin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Kalsiyum </a:t>
            </a:r>
            <a:r>
              <a:rPr lang="tr-TR" dirty="0" err="1" smtClean="0">
                <a:solidFill>
                  <a:srgbClr val="FF0000"/>
                </a:solidFill>
              </a:rPr>
              <a:t>sulfat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Kalsiyum oksalat</a:t>
            </a:r>
          </a:p>
          <a:p>
            <a:r>
              <a:rPr lang="tr-TR" dirty="0" smtClean="0"/>
              <a:t>Kolesterol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Kalsiyum fosfat</a:t>
            </a:r>
          </a:p>
          <a:p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Triple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fosfat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magnezyum amonyum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fosfat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Amorf fosfat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Amonyum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biürat</a:t>
            </a: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1"/>
                </a:solidFill>
              </a:rPr>
              <a:t>Kalsiyum </a:t>
            </a:r>
            <a:r>
              <a:rPr lang="tr-TR" dirty="0" smtClean="0">
                <a:solidFill>
                  <a:schemeClr val="accent1"/>
                </a:solidFill>
              </a:rPr>
              <a:t>karbonat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İdrarda kristal varlığı, klinik tablo ile birlikte değerlendirilmelidir.</a:t>
            </a:r>
          </a:p>
          <a:p>
            <a:endParaRPr lang="tr-TR" dirty="0" smtClean="0"/>
          </a:p>
          <a:p>
            <a:r>
              <a:rPr lang="tr-TR" dirty="0" smtClean="0"/>
              <a:t>Ürik asit, amorf ürat, kalsiyum oksalat gibi kristaller normal/sağlıklı kişilerin idrarında da bulunabilir. </a:t>
            </a:r>
          </a:p>
          <a:p>
            <a:endParaRPr lang="tr-TR" dirty="0" smtClean="0"/>
          </a:p>
          <a:p>
            <a:r>
              <a:rPr lang="tr-TR" dirty="0" smtClean="0"/>
              <a:t>Bununla birlikte, idrarda sistin, </a:t>
            </a:r>
            <a:r>
              <a:rPr lang="tr-TR" dirty="0" err="1" smtClean="0"/>
              <a:t>lösin</a:t>
            </a:r>
            <a:r>
              <a:rPr lang="tr-TR" dirty="0" smtClean="0"/>
              <a:t> ve </a:t>
            </a:r>
            <a:r>
              <a:rPr lang="tr-TR" dirty="0" err="1" smtClean="0"/>
              <a:t>tirozin</a:t>
            </a:r>
            <a:r>
              <a:rPr lang="tr-TR" dirty="0" smtClean="0"/>
              <a:t> kristallerinin görülmesi; bunlarla ilişkili metabolizma bozukluklarının varlığına işaret eder. </a:t>
            </a:r>
            <a:endParaRPr lang="tr-TR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Zarf şeklinde (</a:t>
            </a:r>
            <a:r>
              <a:rPr lang="tr-TR" dirty="0" err="1" smtClean="0"/>
              <a:t>dihidrat</a:t>
            </a:r>
            <a:r>
              <a:rPr lang="tr-TR" dirty="0" smtClean="0"/>
              <a:t>) veya nadiren </a:t>
            </a:r>
            <a:r>
              <a:rPr lang="tr-TR" dirty="0" smtClean="0"/>
              <a:t>halter/</a:t>
            </a:r>
            <a:r>
              <a:rPr lang="tr-TR" dirty="0" err="1" smtClean="0"/>
              <a:t>dambıl</a:t>
            </a:r>
            <a:r>
              <a:rPr lang="tr-TR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monohidrat</a:t>
            </a:r>
            <a:r>
              <a:rPr lang="tr-TR" dirty="0" smtClean="0"/>
              <a:t>) şeklinde görülür. </a:t>
            </a:r>
          </a:p>
          <a:p>
            <a:endParaRPr lang="tr-TR" dirty="0" smtClean="0"/>
          </a:p>
          <a:p>
            <a:r>
              <a:rPr lang="tr-TR" dirty="0" smtClean="0"/>
              <a:t>Taze idrarda, kümeler halinde, eritrosit ve lökosit ile beraber görülmesi taş oluşumuna işaret eder. </a:t>
            </a:r>
          </a:p>
          <a:p>
            <a:endParaRPr lang="tr-TR" dirty="0" smtClean="0"/>
          </a:p>
          <a:p>
            <a:r>
              <a:rPr lang="tr-TR" dirty="0" smtClean="0"/>
              <a:t>Ispanak, portakal, domates, sarımsak gibi oksalik asit yönünden zengin besinler </a:t>
            </a:r>
            <a:r>
              <a:rPr lang="tr-TR" dirty="0" smtClean="0"/>
              <a:t>alındığında da </a:t>
            </a:r>
            <a:r>
              <a:rPr lang="tr-TR" dirty="0" smtClean="0"/>
              <a:t>görülür.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0821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5890" name="Picture 2" descr="http://www.mustafaaltinisik.org.uk/idrar/jpg/0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95375"/>
            <a:ext cx="3733800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6914" name="Picture 2" descr="http://www.mustafaaltinisik.org.uk/idrar/jpg/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95375"/>
            <a:ext cx="3800475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/>
              <a:t>2- İçinde idrar numunesi olan tüpler, santrifüje karşılıklı/dengeli bir biçimde yerleştirilir ve </a:t>
            </a:r>
            <a:r>
              <a:rPr lang="tr-TR" sz="2400" b="1" dirty="0" smtClean="0"/>
              <a:t>maksimum</a:t>
            </a:r>
            <a:r>
              <a:rPr lang="tr-TR" sz="2400" dirty="0" smtClean="0"/>
              <a:t> 2500 </a:t>
            </a:r>
            <a:r>
              <a:rPr lang="tr-TR" sz="2400" dirty="0" err="1" smtClean="0"/>
              <a:t>rpm</a:t>
            </a:r>
            <a:r>
              <a:rPr lang="tr-TR" sz="2400" dirty="0" smtClean="0"/>
              <a:t> devirde 5 dakika süreyle santrifüj edilir (1500 – 2500 devirde, 3-5 dakika). Daha yüksek hızlar şekilli elemanları deforme edebilir.</a:t>
            </a:r>
          </a:p>
          <a:p>
            <a:pPr>
              <a:buNone/>
            </a:pPr>
            <a:endParaRPr lang="tr-TR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24100"/>
            <a:ext cx="50958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389" t="30752" r="7665" b="12869"/>
          <a:stretch>
            <a:fillRect/>
          </a:stretch>
        </p:blipFill>
        <p:spPr bwMode="auto">
          <a:xfrm>
            <a:off x="323528" y="1340768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066874" cy="51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112568" cy="486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328592" cy="485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Oksalat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384703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Kalsiyum Oksalat Kristalleri (</a:t>
            </a:r>
            <a:r>
              <a:rPr lang="tr-TR" dirty="0" err="1" smtClean="0"/>
              <a:t>monohidrat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176464" cy="489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Sülfat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İdrarda nadir olarak görülür ve klinik önemi yoktur. </a:t>
            </a:r>
          </a:p>
          <a:p>
            <a:endParaRPr lang="tr-TR" dirty="0" smtClean="0"/>
          </a:p>
          <a:p>
            <a:r>
              <a:rPr lang="tr-TR" dirty="0" smtClean="0"/>
              <a:t>Uzun iğne şeklinde görülür.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Sülfat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 descr="http://www.mustafaaltinisik.org.uk/idrar/jpg/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3829050" cy="2343151"/>
          </a:xfrm>
          <a:prstGeom prst="rect">
            <a:avLst/>
          </a:prstGeom>
          <a:noFill/>
        </p:spPr>
      </p:pic>
      <p:pic>
        <p:nvPicPr>
          <p:cNvPr id="36868" name="Picture 4" descr="http://www.mustafaaltinisik.org.uk/idrar/jpg/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382905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tr-TR" dirty="0" smtClean="0"/>
              <a:t>Altıgen </a:t>
            </a:r>
            <a:r>
              <a:rPr lang="tr-TR" dirty="0" smtClean="0"/>
              <a:t>şeklindedir.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sistinüride</a:t>
            </a:r>
            <a:r>
              <a:rPr lang="tr-TR" dirty="0" smtClean="0"/>
              <a:t> görülür.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3- Santrifüj işleminden </a:t>
            </a:r>
            <a:r>
              <a:rPr lang="tr-TR" dirty="0" smtClean="0"/>
              <a:t>sonra, </a:t>
            </a:r>
            <a:r>
              <a:rPr lang="tr-TR" dirty="0" smtClean="0"/>
              <a:t>üst </a:t>
            </a:r>
            <a:r>
              <a:rPr lang="tr-TR" dirty="0" smtClean="0"/>
              <a:t>kısım; tüp </a:t>
            </a:r>
            <a:r>
              <a:rPr lang="tr-TR" dirty="0" smtClean="0"/>
              <a:t>eğilerek dökülür </a:t>
            </a:r>
            <a:r>
              <a:rPr lang="tr-TR" dirty="0" smtClean="0"/>
              <a:t>veya bir </a:t>
            </a:r>
            <a:r>
              <a:rPr lang="tr-TR" dirty="0" err="1" smtClean="0"/>
              <a:t>pastör</a:t>
            </a:r>
            <a:r>
              <a:rPr lang="tr-TR" dirty="0" smtClean="0"/>
              <a:t> pipeti yardımıyla </a:t>
            </a:r>
            <a:r>
              <a:rPr lang="tr-TR" dirty="0" smtClean="0"/>
              <a:t>uzaklaştırılır</a:t>
            </a:r>
            <a:r>
              <a:rPr lang="tr-TR" dirty="0" smtClean="0"/>
              <a:t>.</a:t>
            </a:r>
            <a:r>
              <a:rPr lang="tr-TR" dirty="0" smtClean="0"/>
              <a:t> Ardından </a:t>
            </a:r>
            <a:r>
              <a:rPr lang="tr-TR" dirty="0" smtClean="0"/>
              <a:t>alt kısımda kalan </a:t>
            </a:r>
            <a:r>
              <a:rPr lang="tr-TR" dirty="0" err="1" smtClean="0"/>
              <a:t>sediment</a:t>
            </a:r>
            <a:r>
              <a:rPr lang="tr-TR" dirty="0" smtClean="0"/>
              <a:t> ve çok az miktardaki idrar karıştırılır.</a:t>
            </a:r>
            <a:endParaRPr lang="tr-TR" dirty="0"/>
          </a:p>
        </p:txBody>
      </p:sp>
      <p:pic>
        <p:nvPicPr>
          <p:cNvPr id="97282" name="Picture 2" descr="http://pasteur-pipette.com/wp/wp-content/uploads/2012/10/hand-pastette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068960"/>
            <a:ext cx="335280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01983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1196752"/>
            <a:ext cx="375513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049" y="1268761"/>
            <a:ext cx="66882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dirty="0" smtClean="0"/>
              <a:t>Sistin kristali ve kalsiyum oksalat kristali</a:t>
            </a:r>
            <a:endParaRPr lang="tr-TR" dirty="0"/>
          </a:p>
        </p:txBody>
      </p:sp>
      <p:pic>
        <p:nvPicPr>
          <p:cNvPr id="32770" name="Picture 2" descr="http://www.mustafaaltinisik.org.uk/idrar/jpg/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968552" cy="3992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Sistin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98449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Ürik Asit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Baklava, rozet veya altıgen tabakalar halinde görülebilir. </a:t>
            </a:r>
          </a:p>
          <a:p>
            <a:endParaRPr lang="tr-TR" dirty="0" smtClean="0"/>
          </a:p>
          <a:p>
            <a:r>
              <a:rPr lang="tr-TR" dirty="0" smtClean="0"/>
              <a:t>İdrarda kanla birlikte kümeler halinde ürik asit kristalleri görülmesi, taşa işaret eder; ayrıca </a:t>
            </a:r>
            <a:r>
              <a:rPr lang="tr-TR" dirty="0" smtClean="0"/>
              <a:t>gut </a:t>
            </a:r>
            <a:r>
              <a:rPr lang="tr-TR" dirty="0" smtClean="0"/>
              <a:t>ve</a:t>
            </a:r>
            <a:r>
              <a:rPr lang="tr-TR" dirty="0" smtClean="0"/>
              <a:t> ateşli </a:t>
            </a:r>
            <a:r>
              <a:rPr lang="tr-TR" dirty="0" smtClean="0"/>
              <a:t>hastalıklarda da görülür.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Ürik Asit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00077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Ürik Asit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b="49421"/>
          <a:stretch>
            <a:fillRect/>
          </a:stretch>
        </p:blipFill>
        <p:spPr bwMode="auto">
          <a:xfrm>
            <a:off x="0" y="1916832"/>
            <a:ext cx="9144000" cy="27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tr-TR" dirty="0" smtClean="0"/>
              <a:t>Ürik Asit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l="50787" t="50579"/>
          <a:stretch>
            <a:fillRect/>
          </a:stretch>
        </p:blipFill>
        <p:spPr bwMode="auto">
          <a:xfrm>
            <a:off x="4359282" y="2276872"/>
            <a:ext cx="478471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mustafaaltinisik.org.uk/idrar/jpg/0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5375"/>
            <a:ext cx="3829050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tr-TR" dirty="0" smtClean="0"/>
              <a:t>Ürik Asit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1794" name="Picture 2" descr="http://www.mustafaaltinisik.org.uk/idrar/jpg/0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29391"/>
            <a:ext cx="4032448" cy="6028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4- Elde edilen </a:t>
            </a:r>
            <a:r>
              <a:rPr lang="tr-TR" dirty="0" err="1" smtClean="0"/>
              <a:t>sediment</a:t>
            </a:r>
            <a:r>
              <a:rPr lang="tr-TR" dirty="0" smtClean="0"/>
              <a:t>, lam üzerine damlatılır ve lamel ile kapatılır.</a:t>
            </a:r>
            <a:endParaRPr lang="tr-TR" dirty="0"/>
          </a:p>
        </p:txBody>
      </p:sp>
      <p:pic>
        <p:nvPicPr>
          <p:cNvPr id="96258" name="Picture 2" descr="http://uguner.trakya.edu.tr/GenelBiyo-2/images/image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632848" cy="232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tr-TR" dirty="0" smtClean="0"/>
              <a:t>Ürik Asit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42" name="Picture 2" descr="http://www.mustafaaltinisik.org.uk/idrar/jpg/0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46179"/>
            <a:ext cx="4104456" cy="6011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tr-TR" dirty="0" smtClean="0"/>
              <a:t>Ürik Asit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8962" name="Picture 2" descr="http://www.mustafaaltinisik.org.uk/idrar/jpg/olg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71575"/>
            <a:ext cx="3829050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Amorf Ürat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Mikroskopta küçük tanecikler ve topluluklar halinde görülür. </a:t>
            </a:r>
          </a:p>
          <a:p>
            <a:endParaRPr lang="tr-TR" dirty="0" smtClean="0"/>
          </a:p>
          <a:p>
            <a:r>
              <a:rPr lang="tr-TR" dirty="0" smtClean="0"/>
              <a:t>Yüksek ateş ve sıvı kaybı durumunda görülebilir.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Amorf Ürat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0622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Tirozin</a:t>
            </a:r>
            <a:r>
              <a:rPr lang="tr-TR" dirty="0" smtClean="0"/>
              <a:t>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tr-TR" dirty="0" smtClean="0"/>
              <a:t>Demetlenmiş iğne ya da demetlenmiş ekin şeklinde görülür veya tek olarak bulunabilir.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Tirozinemide</a:t>
            </a:r>
            <a:r>
              <a:rPr lang="tr-TR" dirty="0" smtClean="0"/>
              <a:t> görülür.</a:t>
            </a:r>
            <a:endParaRPr lang="tr-TR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Tirozin</a:t>
            </a:r>
            <a:r>
              <a:rPr lang="tr-TR" dirty="0" smtClean="0"/>
              <a:t>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09701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Lösin</a:t>
            </a:r>
            <a:r>
              <a:rPr lang="tr-TR" dirty="0" smtClean="0"/>
              <a:t>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23928" y="2276872"/>
            <a:ext cx="4762872" cy="3849291"/>
          </a:xfrm>
        </p:spPr>
        <p:txBody>
          <a:bodyPr/>
          <a:lstStyle/>
          <a:p>
            <a:r>
              <a:rPr lang="tr-TR" dirty="0" smtClean="0"/>
              <a:t>Küre </a:t>
            </a:r>
            <a:r>
              <a:rPr lang="tr-TR" dirty="0" smtClean="0"/>
              <a:t>şeklindedir.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Amino asit metabolizması bozukluklarında görülür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3554" name="Picture 2" descr="http://www.mustafaaltinisik.org.uk/idrar/jpg/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382905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Bilirubin</a:t>
            </a:r>
            <a:r>
              <a:rPr lang="tr-TR" dirty="0" smtClean="0"/>
              <a:t>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47864" y="1340768"/>
            <a:ext cx="5338936" cy="4785395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Karaciğer hastalıklarında (kanser, siroz vb.) görülür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  <p:pic>
        <p:nvPicPr>
          <p:cNvPr id="22530" name="Picture 2" descr="http://www.mustafaaltinisik.org.uk/idrar/jpg/0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257550" cy="472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3860"/>
            <a:ext cx="5232857" cy="388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Kolesterol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r>
              <a:rPr lang="tr-TR" dirty="0" smtClean="0"/>
              <a:t>Bir ya da birkaç köşesi kesik veya çentikli dikdörtgen tabakalar şeklinde görülür.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Nefrotik</a:t>
            </a:r>
            <a:r>
              <a:rPr lang="tr-TR" dirty="0" smtClean="0"/>
              <a:t> </a:t>
            </a:r>
            <a:r>
              <a:rPr lang="tr-TR" dirty="0" smtClean="0"/>
              <a:t>sendromda görülmesi tipiktir.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Genellikle silendirler </a:t>
            </a:r>
            <a:r>
              <a:rPr lang="tr-TR" dirty="0" smtClean="0"/>
              <a:t>/LPF birimiyle; diğerleri (eritrositler, lökositler, </a:t>
            </a:r>
            <a:r>
              <a:rPr lang="tr-TR" dirty="0" err="1" smtClean="0"/>
              <a:t>epitel</a:t>
            </a:r>
            <a:r>
              <a:rPr lang="tr-TR" dirty="0" smtClean="0"/>
              <a:t> hücreleri ve kristaller) /HPF birimiyle ifade edilir.</a:t>
            </a:r>
          </a:p>
          <a:p>
            <a:endParaRPr lang="tr-TR" dirty="0" smtClean="0"/>
          </a:p>
          <a:p>
            <a:r>
              <a:rPr lang="tr-TR" dirty="0" smtClean="0"/>
              <a:t>LPF (x10’lukta bakılır): </a:t>
            </a:r>
            <a:r>
              <a:rPr lang="en-US" dirty="0" smtClean="0"/>
              <a:t>per low power field</a:t>
            </a:r>
            <a:r>
              <a:rPr lang="tr-TR" dirty="0" smtClean="0"/>
              <a:t> (küçük saha başına)</a:t>
            </a:r>
            <a:r>
              <a:rPr lang="en-US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HPF (x40’lıkta bakılır): </a:t>
            </a:r>
            <a:r>
              <a:rPr lang="en-US" dirty="0" smtClean="0"/>
              <a:t>per high power field</a:t>
            </a:r>
            <a:r>
              <a:rPr lang="tr-TR" dirty="0" smtClean="0"/>
              <a:t> (büyük saha başına)</a:t>
            </a:r>
          </a:p>
          <a:p>
            <a:endParaRPr lang="tr-TR" dirty="0" smtClean="0"/>
          </a:p>
          <a:p>
            <a:r>
              <a:rPr lang="tr-TR" dirty="0" smtClean="0"/>
              <a:t>15-20 </a:t>
            </a:r>
            <a:r>
              <a:rPr lang="tr-TR" dirty="0" smtClean="0"/>
              <a:t>saha tarandıktan sonra, saha başına düşen ortalama sayı not edilir.</a:t>
            </a:r>
            <a:endParaRPr lang="tr-TR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Kolesterol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4866" name="Picture 2" descr="http://www.mustafaaltinisik.org.uk/idrar/jpg/0197.jpg"/>
          <p:cNvPicPr>
            <a:picLocks noChangeAspect="1" noChangeArrowheads="1"/>
          </p:cNvPicPr>
          <p:nvPr/>
        </p:nvPicPr>
        <p:blipFill>
          <a:blip r:embed="rId2" cstate="print"/>
          <a:srcRect l="45133" t="37807" b="11026"/>
          <a:stretch>
            <a:fillRect/>
          </a:stretch>
        </p:blipFill>
        <p:spPr bwMode="auto">
          <a:xfrm>
            <a:off x="2267744" y="1484784"/>
            <a:ext cx="3600400" cy="4936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Kolesterol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 l="50787"/>
          <a:stretch>
            <a:fillRect/>
          </a:stretch>
        </p:blipFill>
        <p:spPr bwMode="auto">
          <a:xfrm>
            <a:off x="2195736" y="1412776"/>
            <a:ext cx="4499992" cy="513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232248"/>
          </a:xfrm>
        </p:spPr>
        <p:txBody>
          <a:bodyPr>
            <a:normAutofit/>
          </a:bodyPr>
          <a:lstStyle/>
          <a:p>
            <a:r>
              <a:rPr lang="tr-TR" dirty="0" err="1" smtClean="0"/>
              <a:t>Triple</a:t>
            </a:r>
            <a:r>
              <a:rPr lang="tr-TR" dirty="0" smtClean="0"/>
              <a:t> Fosfat </a:t>
            </a:r>
            <a:r>
              <a:rPr lang="tr-TR" dirty="0" smtClean="0"/>
              <a:t>Kristalleri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Struvit</a:t>
            </a:r>
            <a:r>
              <a:rPr lang="tr-TR" dirty="0" smtClean="0"/>
              <a:t> Kristalleri)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(Magnezyum-amonyum-</a:t>
            </a:r>
            <a:r>
              <a:rPr lang="tr-TR" dirty="0" smtClean="0"/>
              <a:t>fosfat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528392"/>
          </a:xfrm>
        </p:spPr>
        <p:txBody>
          <a:bodyPr>
            <a:normAutofit/>
          </a:bodyPr>
          <a:lstStyle/>
          <a:p>
            <a:r>
              <a:rPr lang="tr-TR" dirty="0" smtClean="0"/>
              <a:t>Tabut kapağı, çatı, üçgen prizma biçimindedir. </a:t>
            </a:r>
          </a:p>
          <a:p>
            <a:endParaRPr lang="tr-TR" dirty="0" smtClean="0"/>
          </a:p>
          <a:p>
            <a:r>
              <a:rPr lang="tr-TR" dirty="0" smtClean="0"/>
              <a:t>İdrar yolu enfeksiyonları, taş ve prostat </a:t>
            </a:r>
            <a:r>
              <a:rPr lang="tr-TR" dirty="0" err="1" smtClean="0"/>
              <a:t>hipertrofisinde</a:t>
            </a:r>
            <a:r>
              <a:rPr lang="tr-TR" dirty="0" smtClean="0"/>
              <a:t> görülür.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Triple</a:t>
            </a:r>
            <a:r>
              <a:rPr lang="tr-TR" dirty="0" smtClean="0"/>
              <a:t> Fosfat Kristali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7938" name="Picture 2" descr="http://www.mustafaaltinisik.org.uk/idrar/jpg/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6824"/>
            <a:ext cx="3829050" cy="559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Triple</a:t>
            </a:r>
            <a:r>
              <a:rPr lang="tr-TR" dirty="0" smtClean="0"/>
              <a:t> Fosfat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 l="34250"/>
          <a:stretch>
            <a:fillRect/>
          </a:stretch>
        </p:blipFill>
        <p:spPr bwMode="auto">
          <a:xfrm>
            <a:off x="0" y="1268759"/>
            <a:ext cx="9144000" cy="49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Triple</a:t>
            </a:r>
            <a:r>
              <a:rPr lang="tr-TR" dirty="0" smtClean="0"/>
              <a:t> Fosfat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533" t="34247" r="6146" b="14362"/>
          <a:stretch>
            <a:fillRect/>
          </a:stretch>
        </p:blipFill>
        <p:spPr bwMode="auto">
          <a:xfrm>
            <a:off x="827584" y="1412776"/>
            <a:ext cx="79928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Amorf Fosfat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Genelde alkali idrarda görülürlerse de </a:t>
            </a:r>
            <a:r>
              <a:rPr lang="tr-TR" dirty="0" err="1" smtClean="0"/>
              <a:t>nötral</a:t>
            </a:r>
            <a:r>
              <a:rPr lang="tr-TR" dirty="0" smtClean="0"/>
              <a:t> idrarda da görülmeleri mümkündür. </a:t>
            </a:r>
          </a:p>
          <a:p>
            <a:endParaRPr lang="tr-TR" dirty="0" smtClean="0"/>
          </a:p>
          <a:p>
            <a:r>
              <a:rPr lang="tr-TR" dirty="0" smtClean="0"/>
              <a:t>Amorf (şekilsiz) büyük kümeler halinde görülür. </a:t>
            </a:r>
          </a:p>
          <a:p>
            <a:endParaRPr lang="tr-TR" dirty="0" smtClean="0"/>
          </a:p>
          <a:p>
            <a:r>
              <a:rPr lang="tr-TR" dirty="0" smtClean="0"/>
              <a:t>Yüksek ateş ve sıvı kaybı durumlarında görülür.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Amorf Fosfat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08229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Fosfat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Geniş plaklar veya uzun ince prizmalar şeklindedir. Ayrıca prizmalar birleşerek rozet veya yıldız şeklinde de görülebilir.</a:t>
            </a:r>
          </a:p>
          <a:p>
            <a:endParaRPr lang="tr-TR" dirty="0" smtClean="0"/>
          </a:p>
          <a:p>
            <a:r>
              <a:rPr lang="tr-TR" dirty="0" smtClean="0"/>
              <a:t>Kronik sistit ve prostat </a:t>
            </a:r>
            <a:r>
              <a:rPr lang="tr-TR" dirty="0" err="1" smtClean="0"/>
              <a:t>hipertrofisinde</a:t>
            </a:r>
            <a:r>
              <a:rPr lang="tr-TR" dirty="0" smtClean="0"/>
              <a:t> görülebilir.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Fosfat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384603" cy="491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İdrarın Mikroskobik Analizinde Bakılan Parametreler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1- Hücresel Elemanlar</a:t>
            </a:r>
          </a:p>
          <a:p>
            <a:pPr>
              <a:buNone/>
            </a:pPr>
            <a:r>
              <a:rPr lang="tr-TR" dirty="0" smtClean="0"/>
              <a:t>	Eritrosit</a:t>
            </a:r>
          </a:p>
          <a:p>
            <a:pPr>
              <a:buNone/>
            </a:pPr>
            <a:r>
              <a:rPr lang="tr-TR" dirty="0" smtClean="0"/>
              <a:t>	Lökosit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Epitel</a:t>
            </a:r>
            <a:r>
              <a:rPr lang="tr-TR" dirty="0" smtClean="0"/>
              <a:t> hücreleri (</a:t>
            </a:r>
            <a:r>
              <a:rPr lang="tr-TR" dirty="0" err="1" smtClean="0"/>
              <a:t>renal</a:t>
            </a:r>
            <a:r>
              <a:rPr lang="tr-TR" dirty="0" smtClean="0"/>
              <a:t>, </a:t>
            </a:r>
            <a:r>
              <a:rPr lang="tr-TR" dirty="0" err="1" smtClean="0"/>
              <a:t>transizyonel</a:t>
            </a:r>
            <a:r>
              <a:rPr lang="tr-TR" dirty="0" smtClean="0"/>
              <a:t>, yassı) </a:t>
            </a:r>
            <a:r>
              <a:rPr lang="tr-TR" dirty="0" err="1" smtClean="0"/>
              <a:t>vd</a:t>
            </a:r>
            <a:r>
              <a:rPr lang="tr-TR" dirty="0" smtClean="0"/>
              <a:t>. hücresel elemanlar</a:t>
            </a:r>
          </a:p>
          <a:p>
            <a:pPr>
              <a:buNone/>
            </a:pPr>
            <a:r>
              <a:rPr lang="tr-TR" dirty="0" smtClean="0"/>
              <a:t>2- Silendirler</a:t>
            </a:r>
          </a:p>
          <a:p>
            <a:pPr>
              <a:buNone/>
            </a:pPr>
            <a:r>
              <a:rPr lang="tr-TR" dirty="0" smtClean="0"/>
              <a:t>3- Kristaller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Amonyum </a:t>
            </a:r>
            <a:r>
              <a:rPr lang="tr-TR" dirty="0" err="1" smtClean="0"/>
              <a:t>Biürat</a:t>
            </a:r>
            <a:r>
              <a:rPr lang="tr-TR" dirty="0" smtClean="0"/>
              <a:t>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 olarak alkali idrarda görülür; ancak </a:t>
            </a:r>
            <a:r>
              <a:rPr lang="tr-TR" dirty="0" err="1" smtClean="0"/>
              <a:t>nötral</a:t>
            </a:r>
            <a:r>
              <a:rPr lang="tr-TR" dirty="0" smtClean="0"/>
              <a:t> veya asidik idrarda da görülebilir. </a:t>
            </a:r>
          </a:p>
          <a:p>
            <a:endParaRPr lang="tr-TR" dirty="0" smtClean="0"/>
          </a:p>
          <a:p>
            <a:r>
              <a:rPr lang="tr-TR" dirty="0" smtClean="0"/>
              <a:t>Klinik önemi yoktur.</a:t>
            </a:r>
          </a:p>
          <a:p>
            <a:endParaRPr lang="tr-TR" dirty="0" smtClean="0"/>
          </a:p>
          <a:p>
            <a:r>
              <a:rPr lang="tr-TR" dirty="0" smtClean="0"/>
              <a:t>Genellikle dikenli elma kümeleri şeklinde görülür.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Amonyum </a:t>
            </a:r>
            <a:r>
              <a:rPr lang="tr-TR" dirty="0" err="1" smtClean="0"/>
              <a:t>Biürat</a:t>
            </a:r>
            <a:r>
              <a:rPr lang="tr-TR" dirty="0" smtClean="0"/>
              <a:t> Kristalleri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4896544" cy="392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tr-TR" dirty="0" smtClean="0"/>
              <a:t>C- İdrarın Kimyasal Analizi</a:t>
            </a:r>
            <a:endParaRPr lang="tr-TR"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-528" b="16091"/>
          <a:stretch>
            <a:fillRect/>
          </a:stretch>
        </p:blipFill>
        <p:spPr bwMode="auto">
          <a:xfrm>
            <a:off x="0" y="954741"/>
            <a:ext cx="9144000" cy="413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tr-TR" dirty="0" smtClean="0"/>
              <a:t>1- </a:t>
            </a:r>
            <a:r>
              <a:rPr lang="tr-TR" dirty="0" smtClean="0"/>
              <a:t>Hemoglobin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tr-TR" dirty="0" smtClean="0"/>
              <a:t>İdrarda </a:t>
            </a:r>
            <a:r>
              <a:rPr lang="tr-TR" dirty="0" smtClean="0"/>
              <a:t>eritrositlerin varlığına işaret eder; ancak </a:t>
            </a:r>
            <a:r>
              <a:rPr lang="tr-TR" dirty="0" err="1" smtClean="0"/>
              <a:t>hemoglobinüride</a:t>
            </a:r>
            <a:r>
              <a:rPr lang="tr-TR" dirty="0" smtClean="0"/>
              <a:t> de pozitif olarak saptanır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Askorbik</a:t>
            </a:r>
            <a:r>
              <a:rPr lang="tr-TR" dirty="0" smtClean="0"/>
              <a:t> asit, idrar </a:t>
            </a:r>
            <a:r>
              <a:rPr lang="tr-TR" dirty="0" err="1" smtClean="0"/>
              <a:t>mikroskobisinde</a:t>
            </a:r>
            <a:r>
              <a:rPr lang="tr-TR" dirty="0" smtClean="0"/>
              <a:t> belirgin eritrosit varlığına rağmen, </a:t>
            </a:r>
            <a:r>
              <a:rPr lang="tr-TR" dirty="0" err="1" smtClean="0"/>
              <a:t>strip</a:t>
            </a:r>
            <a:r>
              <a:rPr lang="tr-TR" dirty="0" smtClean="0"/>
              <a:t> sonucunun negatif çıkmasına yol açabilir.</a:t>
            </a:r>
            <a:endParaRPr lang="tr-TR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 Lökosit </a:t>
            </a:r>
            <a:r>
              <a:rPr lang="tr-TR" dirty="0" err="1" smtClean="0"/>
              <a:t>Esteraz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Lökosit </a:t>
            </a:r>
            <a:r>
              <a:rPr lang="tr-TR" dirty="0" err="1" smtClean="0"/>
              <a:t>esteraz</a:t>
            </a:r>
            <a:r>
              <a:rPr lang="tr-TR" dirty="0" smtClean="0"/>
              <a:t>, granüllü lökositlerin granüllerinde bulunan bir enzimdir.</a:t>
            </a:r>
          </a:p>
          <a:p>
            <a:endParaRPr lang="tr-TR" dirty="0" smtClean="0"/>
          </a:p>
          <a:p>
            <a:r>
              <a:rPr lang="tr-TR" dirty="0" smtClean="0"/>
              <a:t>Bu test; idrarda lökosit varlığına ve dolayısıyla </a:t>
            </a:r>
            <a:r>
              <a:rPr lang="tr-TR" b="1" dirty="0" smtClean="0"/>
              <a:t>idrar yolu enfeksiyonuna </a:t>
            </a:r>
            <a:r>
              <a:rPr lang="tr-TR" dirty="0" smtClean="0"/>
              <a:t>işaret eder.</a:t>
            </a:r>
            <a:endParaRPr lang="tr-TR"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 </a:t>
            </a:r>
            <a:r>
              <a:rPr lang="tr-TR" dirty="0" err="1" smtClean="0"/>
              <a:t>Nitrit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tr-TR" u="sng" dirty="0" smtClean="0"/>
              <a:t>Normalde idrarda bakteri bulunmaz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E.</a:t>
            </a:r>
            <a:r>
              <a:rPr lang="tr-TR" dirty="0" err="1" smtClean="0"/>
              <a:t>coli</a:t>
            </a:r>
            <a:r>
              <a:rPr lang="tr-TR" dirty="0" smtClean="0"/>
              <a:t> </a:t>
            </a:r>
            <a:r>
              <a:rPr lang="tr-TR" dirty="0" smtClean="0"/>
              <a:t>gibi </a:t>
            </a:r>
            <a:r>
              <a:rPr lang="tr-TR" b="1" dirty="0" smtClean="0">
                <a:solidFill>
                  <a:srgbClr val="FF0000"/>
                </a:solidFill>
              </a:rPr>
              <a:t>gram negatif </a:t>
            </a:r>
            <a:r>
              <a:rPr lang="tr-TR" dirty="0" smtClean="0"/>
              <a:t>bakterilerin çoğu ve nadiren de gram pozitif bakteriler,  nitrat </a:t>
            </a:r>
            <a:r>
              <a:rPr lang="tr-TR" dirty="0" err="1" smtClean="0"/>
              <a:t>redüktaz</a:t>
            </a:r>
            <a:r>
              <a:rPr lang="tr-TR" dirty="0" smtClean="0"/>
              <a:t> aktivitesine sahiptir.</a:t>
            </a:r>
          </a:p>
          <a:p>
            <a:endParaRPr lang="tr-TR" dirty="0" smtClean="0"/>
          </a:p>
          <a:p>
            <a:r>
              <a:rPr lang="tr-TR" dirty="0" smtClean="0"/>
              <a:t>Bu bakteriler idrardaki nitratı </a:t>
            </a:r>
            <a:r>
              <a:rPr lang="tr-TR" dirty="0" err="1" smtClean="0"/>
              <a:t>nitrite</a:t>
            </a:r>
            <a:r>
              <a:rPr lang="tr-TR" dirty="0" smtClean="0"/>
              <a:t> dönüştürebilir.</a:t>
            </a:r>
          </a:p>
          <a:p>
            <a:endParaRPr lang="tr-TR" dirty="0" smtClean="0"/>
          </a:p>
          <a:p>
            <a:r>
              <a:rPr lang="tr-TR" dirty="0" smtClean="0"/>
              <a:t>İdrarda </a:t>
            </a:r>
            <a:r>
              <a:rPr lang="tr-TR" dirty="0" err="1" smtClean="0"/>
              <a:t>nitrit</a:t>
            </a:r>
            <a:r>
              <a:rPr lang="tr-TR" dirty="0" smtClean="0"/>
              <a:t> </a:t>
            </a:r>
            <a:r>
              <a:rPr lang="tr-TR" dirty="0" smtClean="0"/>
              <a:t>pozitifliği, idrarda </a:t>
            </a:r>
            <a:r>
              <a:rPr lang="tr-TR" b="1" dirty="0" smtClean="0"/>
              <a:t>bakteri</a:t>
            </a:r>
            <a:r>
              <a:rPr lang="tr-TR" dirty="0" smtClean="0"/>
              <a:t> mevcudiyetine, dolayısıyla </a:t>
            </a:r>
            <a:r>
              <a:rPr lang="tr-TR" b="1" dirty="0" smtClean="0"/>
              <a:t>idrar yolu enfeksiyonuna</a:t>
            </a:r>
            <a:r>
              <a:rPr lang="tr-TR" dirty="0" smtClean="0"/>
              <a:t> işaret eder.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4- </a:t>
            </a:r>
            <a:r>
              <a:rPr lang="tr-TR" dirty="0" err="1" smtClean="0"/>
              <a:t>Glukoz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Diyabetes</a:t>
            </a:r>
            <a:r>
              <a:rPr lang="tr-TR" dirty="0" smtClean="0"/>
              <a:t> </a:t>
            </a:r>
            <a:r>
              <a:rPr lang="tr-TR" dirty="0" err="1" smtClean="0"/>
              <a:t>mellitus’ta</a:t>
            </a:r>
            <a:r>
              <a:rPr lang="tr-TR" dirty="0" smtClean="0"/>
              <a:t> idrara </a:t>
            </a:r>
            <a:r>
              <a:rPr lang="tr-TR" dirty="0" err="1" smtClean="0"/>
              <a:t>glukoz</a:t>
            </a:r>
            <a:r>
              <a:rPr lang="tr-TR" dirty="0" smtClean="0"/>
              <a:t> çıkışı olabilir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Kan </a:t>
            </a:r>
            <a:r>
              <a:rPr lang="tr-TR" dirty="0" err="1" smtClean="0"/>
              <a:t>glukoz</a:t>
            </a:r>
            <a:r>
              <a:rPr lang="tr-TR" dirty="0" smtClean="0"/>
              <a:t> düzeyi </a:t>
            </a:r>
            <a:r>
              <a:rPr lang="tr-TR" b="1" dirty="0" smtClean="0">
                <a:solidFill>
                  <a:srgbClr val="FF0000"/>
                </a:solidFill>
              </a:rPr>
              <a:t>180 mg/</a:t>
            </a:r>
            <a:r>
              <a:rPr lang="tr-TR" b="1" dirty="0" err="1" smtClean="0">
                <a:solidFill>
                  <a:srgbClr val="FF0000"/>
                </a:solidFill>
              </a:rPr>
              <a:t>dL</a:t>
            </a:r>
            <a:r>
              <a:rPr lang="tr-TR" dirty="0" err="1" smtClean="0"/>
              <a:t>’yi</a:t>
            </a:r>
            <a:r>
              <a:rPr lang="tr-TR" dirty="0" smtClean="0"/>
              <a:t> aştığında, idrara </a:t>
            </a:r>
            <a:r>
              <a:rPr lang="tr-TR" dirty="0" err="1" smtClean="0"/>
              <a:t>glukoz</a:t>
            </a:r>
            <a:r>
              <a:rPr lang="tr-TR" dirty="0" smtClean="0"/>
              <a:t> çıkabilir (</a:t>
            </a:r>
            <a:r>
              <a:rPr lang="tr-TR" dirty="0" smtClean="0"/>
              <a:t>b</a:t>
            </a:r>
            <a:r>
              <a:rPr lang="tr-TR" dirty="0" smtClean="0"/>
              <a:t>öbreğin </a:t>
            </a:r>
            <a:r>
              <a:rPr lang="tr-TR" dirty="0" err="1" smtClean="0"/>
              <a:t>glukoz</a:t>
            </a:r>
            <a:r>
              <a:rPr lang="tr-TR" dirty="0" smtClean="0"/>
              <a:t> eşiği</a:t>
            </a:r>
            <a:r>
              <a:rPr lang="tr-TR" dirty="0" smtClean="0"/>
              <a:t>).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dirty="0" smtClean="0"/>
          </a:p>
          <a:p>
            <a:r>
              <a:rPr lang="tr-TR" dirty="0" smtClean="0"/>
              <a:t>Çok nadiren, kan </a:t>
            </a:r>
            <a:r>
              <a:rPr lang="tr-TR" dirty="0" err="1" smtClean="0"/>
              <a:t>glukozu</a:t>
            </a:r>
            <a:r>
              <a:rPr lang="tr-TR" dirty="0" smtClean="0"/>
              <a:t> artmadığı halde, böbreklerde </a:t>
            </a:r>
            <a:r>
              <a:rPr lang="tr-TR" dirty="0" err="1" smtClean="0"/>
              <a:t>tubüllerin</a:t>
            </a:r>
            <a:r>
              <a:rPr lang="tr-TR" dirty="0" smtClean="0"/>
              <a:t> fonksiyon bozukluğuna bağlı olarak,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glukozüri</a:t>
            </a:r>
            <a:r>
              <a:rPr lang="tr-TR" dirty="0" smtClean="0"/>
              <a:t> görülebilir.</a:t>
            </a:r>
          </a:p>
          <a:p>
            <a:endParaRPr lang="tr-TR" dirty="0" smtClean="0"/>
          </a:p>
          <a:p>
            <a:r>
              <a:rPr lang="tr-TR" dirty="0" smtClean="0"/>
              <a:t>İdrarda </a:t>
            </a:r>
            <a:r>
              <a:rPr lang="tr-TR" dirty="0" err="1" smtClean="0"/>
              <a:t>askorbik</a:t>
            </a:r>
            <a:r>
              <a:rPr lang="tr-TR" dirty="0" smtClean="0"/>
              <a:t> asit varlığı yanlış negatif sonuçlara yol açabilir.</a:t>
            </a:r>
            <a:endParaRPr lang="tr-TR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1143000"/>
          </a:xfrm>
        </p:spPr>
        <p:txBody>
          <a:bodyPr/>
          <a:lstStyle/>
          <a:p>
            <a:r>
              <a:rPr lang="tr-TR" dirty="0" smtClean="0"/>
              <a:t>5- Keton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Kontrolsüz </a:t>
            </a:r>
            <a:r>
              <a:rPr lang="tr-TR" dirty="0" smtClean="0"/>
              <a:t>diyabet ve uzun süreli açlık gibi durumlarda, idrarda </a:t>
            </a:r>
            <a:r>
              <a:rPr lang="tr-TR" dirty="0" smtClean="0"/>
              <a:t>keton pozitifliği saptanabilir. </a:t>
            </a:r>
            <a:endParaRPr lang="tr-TR" dirty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tr-TR" dirty="0" smtClean="0"/>
              <a:t>6- Protein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536" y="2420888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İdrar </a:t>
                      </a:r>
                      <a:r>
                        <a:rPr lang="tr-TR" dirty="0" err="1" smtClean="0"/>
                        <a:t>stribi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Otoanalizör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Negatif (-)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&lt;15 mg/</a:t>
                      </a:r>
                      <a:r>
                        <a:rPr lang="tr-TR" dirty="0" err="1" smtClean="0"/>
                        <a:t>dL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Eser (+/-)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15-30 mg/</a:t>
                      </a:r>
                      <a:r>
                        <a:rPr lang="tr-TR" dirty="0" err="1" smtClean="0"/>
                        <a:t>dL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30-100 mg/</a:t>
                      </a:r>
                      <a:r>
                        <a:rPr lang="tr-TR" dirty="0" err="1" smtClean="0"/>
                        <a:t>dL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100-300</a:t>
                      </a:r>
                      <a:r>
                        <a:rPr lang="tr-TR" baseline="0" dirty="0" smtClean="0"/>
                        <a:t> mg/</a:t>
                      </a:r>
                      <a:r>
                        <a:rPr lang="tr-TR" baseline="0" dirty="0" err="1" smtClean="0"/>
                        <a:t>dL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+++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300-1000</a:t>
                      </a:r>
                      <a:r>
                        <a:rPr lang="tr-TR" baseline="0" dirty="0" smtClean="0"/>
                        <a:t> mg/</a:t>
                      </a:r>
                      <a:r>
                        <a:rPr lang="tr-TR" baseline="0" dirty="0" err="1" smtClean="0"/>
                        <a:t>dL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++++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&gt;1000 mg/</a:t>
                      </a:r>
                      <a:r>
                        <a:rPr lang="tr-TR" dirty="0" err="1" smtClean="0"/>
                        <a:t>dL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1- Hücresel Elemanlar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tr-TR" dirty="0" smtClean="0"/>
              <a:t>Eritrosit</a:t>
            </a:r>
          </a:p>
          <a:p>
            <a:r>
              <a:rPr lang="tr-TR" dirty="0" smtClean="0"/>
              <a:t>Lökosit</a:t>
            </a:r>
          </a:p>
          <a:p>
            <a:r>
              <a:rPr lang="tr-TR" dirty="0" err="1" smtClean="0"/>
              <a:t>Epitel</a:t>
            </a:r>
            <a:r>
              <a:rPr lang="tr-TR" dirty="0" smtClean="0"/>
              <a:t> hücreleri (</a:t>
            </a:r>
            <a:r>
              <a:rPr lang="tr-TR" dirty="0" err="1" smtClean="0"/>
              <a:t>renal</a:t>
            </a:r>
            <a:r>
              <a:rPr lang="tr-TR" dirty="0" smtClean="0"/>
              <a:t>, </a:t>
            </a:r>
            <a:r>
              <a:rPr lang="tr-TR" dirty="0" err="1" smtClean="0"/>
              <a:t>transizyonel</a:t>
            </a:r>
            <a:r>
              <a:rPr lang="tr-TR" dirty="0" smtClean="0"/>
              <a:t>, </a:t>
            </a:r>
            <a:r>
              <a:rPr lang="tr-TR" dirty="0" smtClean="0"/>
              <a:t>yassı)</a:t>
            </a:r>
          </a:p>
          <a:p>
            <a:r>
              <a:rPr lang="tr-TR" dirty="0" smtClean="0"/>
              <a:t>Mikroorganizmalar (bakteri, maya vb.)</a:t>
            </a:r>
            <a:endParaRPr lang="tr-TR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Normalde idrarda protein negatif olarak saptanır (&lt;15 mg/</a:t>
            </a:r>
            <a:r>
              <a:rPr lang="tr-TR" dirty="0" err="1" smtClean="0"/>
              <a:t>dL</a:t>
            </a:r>
            <a:r>
              <a:rPr lang="tr-TR" dirty="0" smtClean="0"/>
              <a:t>) ve günlük idrar atılımı 150 mg/gün’ün altındadır.</a:t>
            </a:r>
          </a:p>
          <a:p>
            <a:endParaRPr lang="tr-TR" dirty="0" smtClean="0"/>
          </a:p>
          <a:p>
            <a:r>
              <a:rPr lang="tr-TR" dirty="0" smtClean="0"/>
              <a:t>İdrar yolu enfeksiyonlarında </a:t>
            </a:r>
            <a:r>
              <a:rPr lang="tr-TR" dirty="0" err="1" smtClean="0"/>
              <a:t>proteinüri</a:t>
            </a:r>
            <a:r>
              <a:rPr lang="tr-TR" dirty="0" smtClean="0"/>
              <a:t> saptanması beklenen bir durumdur.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Strip</a:t>
            </a:r>
            <a:r>
              <a:rPr lang="tr-TR" dirty="0" smtClean="0"/>
              <a:t> ölçümleri özellikle albümine karşı duyarlıdır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Nefrotik</a:t>
            </a:r>
            <a:r>
              <a:rPr lang="tr-TR" dirty="0" smtClean="0"/>
              <a:t> sendromda &gt;3.5 g/gün </a:t>
            </a:r>
            <a:r>
              <a:rPr lang="tr-TR" dirty="0" err="1" smtClean="0"/>
              <a:t>proteinüri</a:t>
            </a:r>
            <a:r>
              <a:rPr lang="tr-TR" dirty="0" smtClean="0"/>
              <a:t> saptanır.</a:t>
            </a:r>
            <a:endParaRPr lang="tr-TR" dirty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Başlıca </a:t>
            </a:r>
            <a:r>
              <a:rPr lang="tr-TR" dirty="0" err="1" smtClean="0"/>
              <a:t>Proteinüri</a:t>
            </a:r>
            <a:r>
              <a:rPr lang="tr-TR" dirty="0" smtClean="0"/>
              <a:t> Sebepleri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tr-TR" dirty="0" smtClean="0"/>
              <a:t>Ağır egzersiz</a:t>
            </a:r>
          </a:p>
          <a:p>
            <a:r>
              <a:rPr lang="tr-TR" dirty="0" smtClean="0"/>
              <a:t>İdrar yolu enfeksiyonu</a:t>
            </a:r>
          </a:p>
          <a:p>
            <a:r>
              <a:rPr lang="tr-TR" dirty="0" smtClean="0"/>
              <a:t>Akut ve kronik </a:t>
            </a:r>
            <a:r>
              <a:rPr lang="tr-TR" dirty="0" err="1" smtClean="0"/>
              <a:t>glomerulonefrit</a:t>
            </a:r>
            <a:endParaRPr lang="tr-TR" dirty="0" smtClean="0"/>
          </a:p>
          <a:p>
            <a:r>
              <a:rPr lang="tr-TR" dirty="0" err="1" smtClean="0"/>
              <a:t>Nefrotik</a:t>
            </a:r>
            <a:r>
              <a:rPr lang="tr-TR" dirty="0" smtClean="0"/>
              <a:t> sendrom</a:t>
            </a:r>
          </a:p>
          <a:p>
            <a:r>
              <a:rPr lang="tr-TR" dirty="0" smtClean="0"/>
              <a:t>Akut </a:t>
            </a:r>
            <a:r>
              <a:rPr lang="tr-TR" dirty="0" err="1" smtClean="0"/>
              <a:t>tübüler</a:t>
            </a:r>
            <a:r>
              <a:rPr lang="tr-TR" dirty="0" smtClean="0"/>
              <a:t> nekroz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7- </a:t>
            </a:r>
            <a:r>
              <a:rPr lang="tr-TR" dirty="0" err="1" smtClean="0"/>
              <a:t>Bilirubin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tr-TR" b="1" dirty="0" smtClean="0"/>
              <a:t>Direkt </a:t>
            </a:r>
            <a:r>
              <a:rPr lang="tr-TR" b="1" dirty="0" err="1" smtClean="0"/>
              <a:t>bilirubin</a:t>
            </a:r>
            <a:r>
              <a:rPr lang="tr-TR" b="1" dirty="0" smtClean="0"/>
              <a:t> </a:t>
            </a:r>
            <a:r>
              <a:rPr lang="tr-TR" dirty="0" smtClean="0"/>
              <a:t>idrara geçebilir.</a:t>
            </a:r>
          </a:p>
          <a:p>
            <a:endParaRPr lang="tr-TR" dirty="0" smtClean="0"/>
          </a:p>
          <a:p>
            <a:r>
              <a:rPr lang="tr-TR" dirty="0" smtClean="0"/>
              <a:t>Kanda direkt </a:t>
            </a:r>
            <a:r>
              <a:rPr lang="tr-TR" dirty="0" err="1" smtClean="0"/>
              <a:t>bilirubin</a:t>
            </a:r>
            <a:r>
              <a:rPr lang="tr-TR" dirty="0" smtClean="0"/>
              <a:t> artışına yol açan sebepler; idrarda </a:t>
            </a:r>
            <a:r>
              <a:rPr lang="tr-TR" dirty="0" err="1" smtClean="0"/>
              <a:t>bilirubin</a:t>
            </a:r>
            <a:r>
              <a:rPr lang="tr-TR" dirty="0" smtClean="0"/>
              <a:t> pozitifliğine yol </a:t>
            </a:r>
            <a:r>
              <a:rPr lang="tr-TR" dirty="0" smtClean="0"/>
              <a:t>açar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tr-TR" dirty="0" smtClean="0"/>
              <a:t>8- </a:t>
            </a:r>
            <a:r>
              <a:rPr lang="tr-TR" dirty="0" err="1" smtClean="0"/>
              <a:t>Ürobilinojen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r>
              <a:rPr lang="tr-TR" dirty="0" err="1" smtClean="0"/>
              <a:t>Bilirubin</a:t>
            </a:r>
            <a:r>
              <a:rPr lang="tr-TR" dirty="0" smtClean="0"/>
              <a:t> metabolizmasının, bakteriler tarafından bağırsakta oluşturulan son ürünüdür.</a:t>
            </a:r>
          </a:p>
          <a:p>
            <a:endParaRPr lang="tr-TR" dirty="0" smtClean="0"/>
          </a:p>
          <a:p>
            <a:r>
              <a:rPr lang="tr-TR" dirty="0" smtClean="0"/>
              <a:t>Normalde idrarda az miktarda </a:t>
            </a:r>
            <a:r>
              <a:rPr lang="tr-TR" dirty="0" err="1" smtClean="0"/>
              <a:t>ürobilinojen</a:t>
            </a:r>
            <a:r>
              <a:rPr lang="tr-TR" dirty="0" smtClean="0"/>
              <a:t> vardır. </a:t>
            </a:r>
            <a:r>
              <a:rPr lang="tr-TR" dirty="0" err="1" smtClean="0"/>
              <a:t>Bilirubin</a:t>
            </a:r>
            <a:r>
              <a:rPr lang="tr-TR" dirty="0" smtClean="0"/>
              <a:t> oluşumunda artışa yol açan durumlarda (</a:t>
            </a:r>
            <a:r>
              <a:rPr lang="tr-TR" dirty="0" err="1" smtClean="0"/>
              <a:t>hemolitik</a:t>
            </a:r>
            <a:r>
              <a:rPr lang="tr-TR" dirty="0" smtClean="0"/>
              <a:t> anemiler) ve hepatit gibi karaciğer </a:t>
            </a:r>
            <a:r>
              <a:rPr lang="tr-TR" dirty="0" smtClean="0"/>
              <a:t>hastalıklarında idrarda </a:t>
            </a:r>
            <a:r>
              <a:rPr lang="tr-TR" dirty="0" err="1" smtClean="0"/>
              <a:t>ürobilinojen</a:t>
            </a:r>
            <a:r>
              <a:rPr lang="tr-TR" dirty="0" smtClean="0"/>
              <a:t> seviyeleri </a:t>
            </a:r>
            <a:r>
              <a:rPr lang="tr-TR" dirty="0" smtClean="0"/>
              <a:t>artabilir.</a:t>
            </a:r>
            <a:endParaRPr lang="tr-TR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9</a:t>
            </a:r>
            <a:r>
              <a:rPr lang="tr-TR" dirty="0" smtClean="0"/>
              <a:t>- </a:t>
            </a:r>
            <a:r>
              <a:rPr lang="tr-TR" dirty="0" err="1" smtClean="0"/>
              <a:t>pH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Normal aralığı: 5-8 (ortalama: 6 –hafif </a:t>
            </a:r>
            <a:r>
              <a:rPr lang="tr-TR" dirty="0" smtClean="0"/>
              <a:t>asidik-)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Kusma gibi </a:t>
            </a:r>
            <a:r>
              <a:rPr lang="tr-TR" dirty="0" err="1" smtClean="0"/>
              <a:t>alkaloz</a:t>
            </a:r>
            <a:r>
              <a:rPr lang="tr-TR" dirty="0" smtClean="0"/>
              <a:t> oluşturan durumlarda ve bazı idrar yolu enfeksiyonlarında </a:t>
            </a:r>
            <a:r>
              <a:rPr lang="tr-TR" dirty="0" smtClean="0"/>
              <a:t>artar; </a:t>
            </a:r>
            <a:r>
              <a:rPr lang="tr-TR" dirty="0" err="1" smtClean="0"/>
              <a:t>asidoz</a:t>
            </a:r>
            <a:r>
              <a:rPr lang="tr-TR" dirty="0" smtClean="0"/>
              <a:t> </a:t>
            </a:r>
            <a:r>
              <a:rPr lang="tr-TR" dirty="0" smtClean="0"/>
              <a:t>durumlarında azalır.</a:t>
            </a:r>
            <a:endParaRPr lang="tr-TR" dirty="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10</a:t>
            </a:r>
            <a:r>
              <a:rPr lang="tr-TR" dirty="0" smtClean="0"/>
              <a:t>- </a:t>
            </a:r>
            <a:r>
              <a:rPr lang="tr-TR" dirty="0" err="1" smtClean="0"/>
              <a:t>Dansite</a:t>
            </a:r>
            <a:r>
              <a:rPr lang="tr-TR" dirty="0" smtClean="0"/>
              <a:t> – Spesifik </a:t>
            </a:r>
            <a:r>
              <a:rPr lang="tr-TR" dirty="0" err="1" smtClean="0"/>
              <a:t>Gravite</a:t>
            </a:r>
            <a:r>
              <a:rPr lang="tr-TR" dirty="0" smtClean="0"/>
              <a:t> (SG)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62500" lnSpcReduction="20000"/>
          </a:bodyPr>
          <a:lstStyle/>
          <a:p>
            <a:r>
              <a:rPr lang="tr-TR" dirty="0" err="1" smtClean="0"/>
              <a:t>Dansite</a:t>
            </a:r>
            <a:r>
              <a:rPr lang="tr-TR" dirty="0" smtClean="0"/>
              <a:t>=Kütle/Hacim </a:t>
            </a:r>
          </a:p>
          <a:p>
            <a:endParaRPr lang="tr-TR" dirty="0" smtClean="0"/>
          </a:p>
          <a:p>
            <a:r>
              <a:rPr lang="tr-TR" dirty="0" smtClean="0"/>
              <a:t>Saf suyun </a:t>
            </a:r>
            <a:r>
              <a:rPr lang="tr-TR" dirty="0" err="1" smtClean="0"/>
              <a:t>dansitesi</a:t>
            </a:r>
            <a:r>
              <a:rPr lang="tr-TR" dirty="0" smtClean="0"/>
              <a:t>: 1 gram/cm</a:t>
            </a:r>
            <a:r>
              <a:rPr lang="tr-TR" baseline="30000" dirty="0" smtClean="0"/>
              <a:t>3 </a:t>
            </a:r>
            <a:r>
              <a:rPr lang="tr-TR" dirty="0" smtClean="0"/>
              <a:t>(g/mL) = 1000 mg/mL</a:t>
            </a:r>
          </a:p>
          <a:p>
            <a:endParaRPr lang="tr-TR" baseline="30000" dirty="0" smtClean="0"/>
          </a:p>
          <a:p>
            <a:r>
              <a:rPr lang="tr-TR" dirty="0" smtClean="0"/>
              <a:t>Spesifik </a:t>
            </a:r>
            <a:r>
              <a:rPr lang="tr-TR" dirty="0" err="1" smtClean="0"/>
              <a:t>Gravite</a:t>
            </a:r>
            <a:r>
              <a:rPr lang="tr-TR" dirty="0" smtClean="0"/>
              <a:t> (SG) = Maddenin yoğunluğu / referans yoğunluk (rutin idrar </a:t>
            </a:r>
            <a:r>
              <a:rPr lang="tr-TR" dirty="0" smtClean="0"/>
              <a:t>analizlerinde, idrarın yoğunluğu </a:t>
            </a:r>
            <a:r>
              <a:rPr lang="tr-TR" dirty="0" smtClean="0"/>
              <a:t>saf suyun </a:t>
            </a:r>
            <a:r>
              <a:rPr lang="tr-TR" dirty="0" smtClean="0"/>
              <a:t>yoğunluğuna (1000 </a:t>
            </a:r>
            <a:r>
              <a:rPr lang="tr-TR" dirty="0" smtClean="0"/>
              <a:t>g/L</a:t>
            </a:r>
            <a:r>
              <a:rPr lang="tr-TR" dirty="0" smtClean="0"/>
              <a:t>) bölünür).</a:t>
            </a:r>
            <a:endParaRPr lang="tr-TR" baseline="30000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SG (normali): 1.010 – 1.025 (1.005 – 1.030)</a:t>
            </a:r>
          </a:p>
          <a:p>
            <a:endParaRPr lang="tr-TR" dirty="0" smtClean="0"/>
          </a:p>
          <a:p>
            <a:r>
              <a:rPr lang="tr-TR" dirty="0" smtClean="0"/>
              <a:t>Ateş, ishal, aşırı terleme, kusma gibi sorunlara bağlı olarak </a:t>
            </a:r>
            <a:r>
              <a:rPr lang="tr-TR" dirty="0" err="1" smtClean="0"/>
              <a:t>dehidratasyon</a:t>
            </a:r>
            <a:r>
              <a:rPr lang="tr-TR" dirty="0" smtClean="0"/>
              <a:t> geliştiğinde; hipotansiyon ve kalp yetmezliği gibi böbrek kan akımının azaldığı durumlarda; SIADH ve </a:t>
            </a:r>
            <a:r>
              <a:rPr lang="tr-TR" dirty="0" err="1" smtClean="0"/>
              <a:t>diyabetes</a:t>
            </a:r>
            <a:r>
              <a:rPr lang="tr-TR" dirty="0" smtClean="0"/>
              <a:t> </a:t>
            </a:r>
            <a:r>
              <a:rPr lang="tr-TR" dirty="0" err="1" smtClean="0"/>
              <a:t>mellitus</a:t>
            </a:r>
            <a:r>
              <a:rPr lang="tr-TR" dirty="0" smtClean="0"/>
              <a:t> gibi hastalıklarda ve </a:t>
            </a:r>
            <a:r>
              <a:rPr lang="tr-TR" dirty="0" err="1" smtClean="0"/>
              <a:t>proteinüride</a:t>
            </a:r>
            <a:r>
              <a:rPr lang="tr-TR" dirty="0" smtClean="0"/>
              <a:t> </a:t>
            </a:r>
            <a:r>
              <a:rPr lang="tr-TR" dirty="0" err="1" smtClean="0"/>
              <a:t>dansite</a:t>
            </a:r>
            <a:r>
              <a:rPr lang="tr-TR" dirty="0" smtClean="0"/>
              <a:t> artar (</a:t>
            </a:r>
            <a:r>
              <a:rPr lang="tr-TR" dirty="0" err="1" smtClean="0"/>
              <a:t>hiperstenüri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err="1" smtClean="0"/>
              <a:t>Diabetes</a:t>
            </a:r>
            <a:r>
              <a:rPr lang="tr-TR" dirty="0" smtClean="0"/>
              <a:t> </a:t>
            </a:r>
            <a:r>
              <a:rPr lang="tr-TR" dirty="0" err="1" smtClean="0"/>
              <a:t>insipidus</a:t>
            </a:r>
            <a:r>
              <a:rPr lang="tr-TR" dirty="0" smtClean="0"/>
              <a:t> (ADH </a:t>
            </a:r>
            <a:r>
              <a:rPr lang="tr-TR" dirty="0" smtClean="0"/>
              <a:t>eksikliği veya direnci), akut </a:t>
            </a:r>
            <a:r>
              <a:rPr lang="tr-TR" dirty="0" err="1" smtClean="0"/>
              <a:t>tübüler</a:t>
            </a:r>
            <a:r>
              <a:rPr lang="tr-TR" dirty="0" smtClean="0"/>
              <a:t> nekroz ve kronik </a:t>
            </a:r>
            <a:r>
              <a:rPr lang="tr-TR" dirty="0" err="1" smtClean="0"/>
              <a:t>piyelonefrit</a:t>
            </a:r>
            <a:r>
              <a:rPr lang="tr-TR" dirty="0" smtClean="0"/>
              <a:t> </a:t>
            </a:r>
            <a:r>
              <a:rPr lang="tr-TR" dirty="0" smtClean="0"/>
              <a:t>durumunda </a:t>
            </a:r>
            <a:r>
              <a:rPr lang="tr-TR" dirty="0" err="1" smtClean="0"/>
              <a:t>dansite</a:t>
            </a:r>
            <a:r>
              <a:rPr lang="tr-TR" dirty="0" smtClean="0"/>
              <a:t> azalır (</a:t>
            </a:r>
            <a:r>
              <a:rPr lang="tr-TR" dirty="0" err="1" smtClean="0"/>
              <a:t>hipostenüri</a:t>
            </a:r>
            <a:r>
              <a:rPr lang="tr-TR" dirty="0" smtClean="0"/>
              <a:t>). 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Lökositlere göre; daha küçük, çekirdeksiz, ortaları soluk, kenarları belirgin hücrelerdir. </a:t>
            </a:r>
          </a:p>
          <a:p>
            <a:endParaRPr lang="tr-TR" dirty="0" smtClean="0"/>
          </a:p>
          <a:p>
            <a:r>
              <a:rPr lang="tr-TR" dirty="0" smtClean="0"/>
              <a:t>Orta kısımlarında bazen küçük bir lekelenme görülebilir.</a:t>
            </a:r>
          </a:p>
          <a:p>
            <a:endParaRPr lang="tr-TR" dirty="0" smtClean="0"/>
          </a:p>
          <a:p>
            <a:r>
              <a:rPr lang="tr-TR" dirty="0" smtClean="0"/>
              <a:t>&gt;5/HPF (x40’lık büyütme alanında) anlamlı kabul edilir.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tr-TR" dirty="0" smtClean="0"/>
              <a:t>Eritrositler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u="sng" dirty="0" smtClean="0">
                <a:solidFill>
                  <a:srgbClr val="FF0000"/>
                </a:solidFill>
              </a:rPr>
              <a:t>taş</a:t>
            </a:r>
            <a:r>
              <a:rPr lang="tr-TR" dirty="0" smtClean="0"/>
              <a:t>, kum dökme</a:t>
            </a:r>
          </a:p>
          <a:p>
            <a:r>
              <a:rPr lang="tr-TR" dirty="0" smtClean="0"/>
              <a:t>Kadınlarda </a:t>
            </a:r>
            <a:r>
              <a:rPr lang="tr-TR" dirty="0" err="1" smtClean="0">
                <a:solidFill>
                  <a:srgbClr val="FF0000"/>
                </a:solidFill>
              </a:rPr>
              <a:t>menstrüasyon</a:t>
            </a:r>
            <a:r>
              <a:rPr lang="tr-TR" dirty="0" err="1" smtClean="0"/>
              <a:t>a</a:t>
            </a:r>
            <a:r>
              <a:rPr lang="tr-TR" dirty="0" smtClean="0"/>
              <a:t> ve </a:t>
            </a:r>
            <a:r>
              <a:rPr lang="tr-TR" dirty="0" err="1" smtClean="0"/>
              <a:t>hemoroide</a:t>
            </a:r>
            <a:r>
              <a:rPr lang="tr-TR" dirty="0" smtClean="0"/>
              <a:t> bağlı bulaş</a:t>
            </a:r>
            <a:endParaRPr lang="tr-TR" dirty="0" smtClean="0"/>
          </a:p>
          <a:p>
            <a:r>
              <a:rPr lang="tr-TR" dirty="0" smtClean="0"/>
              <a:t>Akut ve kronik </a:t>
            </a:r>
            <a:r>
              <a:rPr lang="tr-TR" dirty="0" err="1" smtClean="0"/>
              <a:t>glomerulonefrit</a:t>
            </a:r>
            <a:endParaRPr lang="tr-TR" dirty="0" smtClean="0"/>
          </a:p>
          <a:p>
            <a:r>
              <a:rPr lang="tr-TR" dirty="0" smtClean="0"/>
              <a:t>İdrar yolu </a:t>
            </a:r>
            <a:r>
              <a:rPr lang="tr-TR" dirty="0" smtClean="0"/>
              <a:t>enfeksiyonu</a:t>
            </a:r>
          </a:p>
          <a:p>
            <a:r>
              <a:rPr lang="tr-TR" dirty="0" err="1" smtClean="0"/>
              <a:t>Nefrotik</a:t>
            </a:r>
            <a:r>
              <a:rPr lang="tr-TR" dirty="0" smtClean="0"/>
              <a:t> sendrom</a:t>
            </a:r>
          </a:p>
          <a:p>
            <a:r>
              <a:rPr lang="tr-TR" dirty="0" smtClean="0"/>
              <a:t>Akut </a:t>
            </a:r>
            <a:r>
              <a:rPr lang="tr-TR" dirty="0" err="1" smtClean="0"/>
              <a:t>tübüler</a:t>
            </a:r>
            <a:r>
              <a:rPr lang="tr-TR" dirty="0" smtClean="0"/>
              <a:t> nekroz</a:t>
            </a:r>
            <a:endParaRPr lang="tr-TR" dirty="0" smtClean="0"/>
          </a:p>
          <a:p>
            <a:r>
              <a:rPr lang="tr-TR" dirty="0" err="1" smtClean="0"/>
              <a:t>Üriner</a:t>
            </a:r>
            <a:r>
              <a:rPr lang="tr-TR" dirty="0" smtClean="0"/>
              <a:t> tümörler</a:t>
            </a:r>
          </a:p>
          <a:p>
            <a:r>
              <a:rPr lang="tr-TR" dirty="0" err="1" smtClean="0"/>
              <a:t>Künt</a:t>
            </a:r>
            <a:r>
              <a:rPr lang="tr-TR" dirty="0" smtClean="0"/>
              <a:t> </a:t>
            </a:r>
            <a:r>
              <a:rPr lang="tr-TR" dirty="0" smtClean="0"/>
              <a:t>böbrek travmaları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7" y="1340768"/>
            <a:ext cx="9155838" cy="55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İdrarın Fiziksel, Mikroskobik ve Kimyasal Analizi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7154" name="Picture 2" descr="http://www.udel.edu/mls/mclane/UA42j.jpg"/>
          <p:cNvPicPr>
            <a:picLocks noChangeAspect="1" noChangeArrowheads="1"/>
          </p:cNvPicPr>
          <p:nvPr/>
        </p:nvPicPr>
        <p:blipFill>
          <a:blip r:embed="rId2" cstate="print"/>
          <a:srcRect l="5845" b="14989"/>
          <a:stretch>
            <a:fillRect/>
          </a:stretch>
        </p:blipFill>
        <p:spPr bwMode="auto">
          <a:xfrm>
            <a:off x="1403647" y="1556792"/>
            <a:ext cx="6337981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tr-TR" dirty="0" smtClean="0"/>
              <a:t>Eritrositler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843360"/>
            <a:ext cx="3240360" cy="601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88832" cy="49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51920" y="2492896"/>
            <a:ext cx="4546848" cy="1143000"/>
          </a:xfrm>
        </p:spPr>
        <p:txBody>
          <a:bodyPr/>
          <a:lstStyle/>
          <a:p>
            <a:r>
              <a:rPr lang="tr-TR" dirty="0" smtClean="0"/>
              <a:t>Eritrositler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864" cy="67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0290" name="Picture 2" descr="http://www.mustafaaltinisik.org.uk/idrar/jpg/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84630" cy="6858000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4355976" y="2852936"/>
            <a:ext cx="4546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Eritrositler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355976" y="2852936"/>
            <a:ext cx="4546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Eritrositler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36871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355976" y="2852936"/>
            <a:ext cx="4546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Eritrositler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0292" name="Picture 4" descr="http://www.mustafaaltinisik.org.uk/idrar/jpg/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863"/>
            <a:ext cx="4355976" cy="6898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5410" name="Picture 2" descr="http://www.mustafaaltinisik.org.uk/idrar/jpg/0046.jpg"/>
          <p:cNvPicPr>
            <a:picLocks noChangeAspect="1" noChangeArrowheads="1"/>
          </p:cNvPicPr>
          <p:nvPr/>
        </p:nvPicPr>
        <p:blipFill>
          <a:blip r:embed="rId2" cstate="print"/>
          <a:srcRect t="9257" r="1551"/>
          <a:stretch>
            <a:fillRect/>
          </a:stretch>
        </p:blipFill>
        <p:spPr bwMode="auto">
          <a:xfrm>
            <a:off x="-1" y="0"/>
            <a:ext cx="5026969" cy="6858000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4355976" y="2852936"/>
            <a:ext cx="4546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Eritrositler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Eritrositlere göre daha büyük ve çekirdekli hücrelerdir (çekirdekleri nedeniyle sitoplazmaları </a:t>
            </a:r>
            <a:r>
              <a:rPr lang="tr-TR" b="1" dirty="0" err="1" smtClean="0">
                <a:solidFill>
                  <a:srgbClr val="FF0000"/>
                </a:solidFill>
              </a:rPr>
              <a:t>granüler</a:t>
            </a:r>
            <a:r>
              <a:rPr lang="tr-TR" dirty="0" smtClean="0"/>
              <a:t> yapıda görülür).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Normalde her sahada, erkeklerde 2-3 adet, kadınlarda 4-5 adet görülebilir.</a:t>
            </a:r>
          </a:p>
          <a:p>
            <a:endParaRPr lang="tr-TR" dirty="0" smtClean="0"/>
          </a:p>
          <a:p>
            <a:r>
              <a:rPr lang="tr-TR" dirty="0" smtClean="0"/>
              <a:t>Genel olarak &gt;5/HPF (x40’lık büyütme alanında) anlamlı kabul edilir.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İdrarda </a:t>
            </a:r>
            <a:r>
              <a:rPr lang="tr-TR" dirty="0" smtClean="0"/>
              <a:t>lökosit görülmesi, </a:t>
            </a:r>
            <a:r>
              <a:rPr lang="tr-TR" b="1" dirty="0" smtClean="0">
                <a:solidFill>
                  <a:srgbClr val="FF0000"/>
                </a:solidFill>
              </a:rPr>
              <a:t>idrar yolu enfeksiyonu</a:t>
            </a:r>
            <a:r>
              <a:rPr lang="tr-TR" dirty="0" smtClean="0"/>
              <a:t>nun en önemli bulgusudur</a:t>
            </a:r>
            <a:r>
              <a:rPr lang="tr-TR" dirty="0" smtClean="0"/>
              <a:t>. Akut </a:t>
            </a:r>
            <a:r>
              <a:rPr lang="tr-TR" dirty="0" err="1" smtClean="0"/>
              <a:t>glomerulonefrit</a:t>
            </a:r>
            <a:r>
              <a:rPr lang="tr-TR" dirty="0" err="1" smtClean="0"/>
              <a:t>te</a:t>
            </a:r>
            <a:r>
              <a:rPr lang="tr-TR" dirty="0" smtClean="0"/>
              <a:t> de idrara lökosit çıkışı olur.</a:t>
            </a: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88024" y="2564904"/>
            <a:ext cx="3682752" cy="1143000"/>
          </a:xfrm>
        </p:spPr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pic>
        <p:nvPicPr>
          <p:cNvPr id="93186" name="Picture 2" descr="http://www.mustafaaltinisik.org.uk/idrar/jpg/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tr-TR" dirty="0" smtClean="0"/>
              <a:t>A- İdrarın Fiziksel Analizi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88024" y="2564904"/>
            <a:ext cx="3682752" cy="1143000"/>
          </a:xfrm>
        </p:spPr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1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88024" y="2564904"/>
            <a:ext cx="3682752" cy="1143000"/>
          </a:xfrm>
        </p:spPr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pic>
        <p:nvPicPr>
          <p:cNvPr id="138242" name="Picture 2" descr="http://www.mustafaaltinisik.org.uk/idrar/jpg/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42848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88024" y="2564904"/>
            <a:ext cx="3682752" cy="1143000"/>
          </a:xfrm>
        </p:spPr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pic>
        <p:nvPicPr>
          <p:cNvPr id="137218" name="Picture 2" descr="http://www.mustafaaltinisik.org.uk/idrar/jpg/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745"/>
            <a:ext cx="4572000" cy="6880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488832" cy="510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2737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Lökositler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0120" t="34078" r="41616" b="39344"/>
          <a:stretch>
            <a:fillRect/>
          </a:stretch>
        </p:blipFill>
        <p:spPr bwMode="auto">
          <a:xfrm>
            <a:off x="2195736" y="1772816"/>
            <a:ext cx="4608512" cy="377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Eritrosit-Lökosit Ayrımı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5004048" cy="392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4" descr="ramazan pidesi p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486" name="AutoShape 6" descr="ramazan pidesi p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488" name="Picture 8" descr="https://www.diyetkolik.com/site_media/media/foodrecipe_images/pide.210x2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6"/>
            <a:ext cx="2808312" cy="2808313"/>
          </a:xfrm>
          <a:prstGeom prst="rect">
            <a:avLst/>
          </a:prstGeom>
          <a:noFill/>
        </p:spPr>
      </p:pic>
      <p:pic>
        <p:nvPicPr>
          <p:cNvPr id="20490" name="Picture 10" descr="http://www.pileki.com/imgup/image/Sabah-urunleri/simit-pileki-su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44824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Epitel</a:t>
            </a:r>
            <a:r>
              <a:rPr lang="tr-TR" dirty="0" smtClean="0"/>
              <a:t> Hücreleri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Lökositlerden büyük hücrelerdir. </a:t>
            </a:r>
          </a:p>
          <a:p>
            <a:endParaRPr lang="tr-TR" dirty="0" smtClean="0"/>
          </a:p>
          <a:p>
            <a:r>
              <a:rPr lang="tr-TR" dirty="0" smtClean="0"/>
              <a:t>Kadın idrarında, erkeklere göre daha fazla sayıda </a:t>
            </a:r>
            <a:r>
              <a:rPr lang="tr-TR" dirty="0" err="1" smtClean="0"/>
              <a:t>epitel</a:t>
            </a:r>
            <a:r>
              <a:rPr lang="tr-TR" dirty="0" smtClean="0"/>
              <a:t> hücresi bulunur. </a:t>
            </a:r>
          </a:p>
          <a:p>
            <a:endParaRPr lang="tr-TR" dirty="0" smtClean="0"/>
          </a:p>
          <a:p>
            <a:r>
              <a:rPr lang="tr-TR" dirty="0" smtClean="0"/>
              <a:t>İdrarda 3 tip </a:t>
            </a:r>
            <a:r>
              <a:rPr lang="tr-TR" dirty="0" err="1" smtClean="0"/>
              <a:t>epitel</a:t>
            </a:r>
            <a:r>
              <a:rPr lang="tr-TR" dirty="0" smtClean="0"/>
              <a:t> hücresi bulunabilir:</a:t>
            </a:r>
          </a:p>
          <a:p>
            <a:endParaRPr lang="tr-TR" dirty="0" smtClean="0"/>
          </a:p>
          <a:p>
            <a:pPr lvl="1"/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(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</a:t>
            </a:r>
            <a:r>
              <a:rPr lang="tr-TR" dirty="0" smtClean="0"/>
              <a:t> kaynaklı)</a:t>
            </a:r>
          </a:p>
          <a:p>
            <a:endParaRPr lang="tr-TR" dirty="0" smtClean="0"/>
          </a:p>
          <a:p>
            <a:pPr lvl="1"/>
            <a:r>
              <a:rPr lang="tr-TR" dirty="0" err="1" smtClean="0"/>
              <a:t>Transizyonel</a:t>
            </a:r>
            <a:r>
              <a:rPr lang="tr-TR" dirty="0" smtClean="0"/>
              <a:t> (geçici) </a:t>
            </a:r>
            <a:r>
              <a:rPr lang="tr-TR" dirty="0" err="1" smtClean="0"/>
              <a:t>epitel</a:t>
            </a:r>
            <a:r>
              <a:rPr lang="tr-TR" dirty="0" smtClean="0"/>
              <a:t> (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pelvis</a:t>
            </a:r>
            <a:r>
              <a:rPr lang="tr-TR" dirty="0" smtClean="0"/>
              <a:t>, </a:t>
            </a:r>
            <a:r>
              <a:rPr lang="tr-TR" dirty="0" err="1" smtClean="0"/>
              <a:t>üreter</a:t>
            </a:r>
            <a:r>
              <a:rPr lang="tr-TR" dirty="0" smtClean="0"/>
              <a:t>, mesane kaynaklı)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Yassı (</a:t>
            </a:r>
            <a:r>
              <a:rPr lang="tr-TR" dirty="0" err="1" smtClean="0"/>
              <a:t>squamoz</a:t>
            </a:r>
            <a:r>
              <a:rPr lang="tr-TR" dirty="0" smtClean="0"/>
              <a:t>) </a:t>
            </a:r>
            <a:r>
              <a:rPr lang="tr-TR" dirty="0" err="1" smtClean="0"/>
              <a:t>epitel</a:t>
            </a:r>
            <a:r>
              <a:rPr lang="tr-TR" dirty="0" smtClean="0"/>
              <a:t> (</a:t>
            </a:r>
            <a:r>
              <a:rPr lang="tr-TR" dirty="0" err="1" smtClean="0"/>
              <a:t>üretra</a:t>
            </a:r>
            <a:r>
              <a:rPr lang="tr-TR" dirty="0" smtClean="0"/>
              <a:t> ve vajina kaynaklı)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Büyüklüklerine Göre Hücresel Elemanlar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600200"/>
            <a:ext cx="8748464" cy="4525963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1400" dirty="0" smtClean="0"/>
              <a:t>               Eritrosit</a:t>
            </a:r>
            <a:r>
              <a:rPr lang="tr-TR" sz="2400" dirty="0" smtClean="0"/>
              <a:t> &lt; </a:t>
            </a:r>
            <a:r>
              <a:rPr lang="tr-TR" sz="1600" dirty="0" smtClean="0"/>
              <a:t>Lökosit</a:t>
            </a:r>
            <a:r>
              <a:rPr lang="tr-TR" sz="2400" dirty="0" smtClean="0"/>
              <a:t> &lt; </a:t>
            </a:r>
            <a:r>
              <a:rPr lang="tr-TR" sz="1800" dirty="0" err="1" smtClean="0"/>
              <a:t>Renal</a:t>
            </a:r>
            <a:r>
              <a:rPr lang="tr-TR" sz="1800" dirty="0" smtClean="0"/>
              <a:t> </a:t>
            </a:r>
            <a:r>
              <a:rPr lang="tr-TR" sz="1800" dirty="0" err="1" smtClean="0"/>
              <a:t>ep</a:t>
            </a:r>
            <a:r>
              <a:rPr lang="tr-TR" sz="1800" dirty="0" smtClean="0"/>
              <a:t>. </a:t>
            </a:r>
            <a:r>
              <a:rPr lang="tr-TR" sz="2400" dirty="0" smtClean="0"/>
              <a:t>&lt; </a:t>
            </a:r>
            <a:r>
              <a:rPr lang="tr-TR" sz="2000" dirty="0" err="1" smtClean="0"/>
              <a:t>Transizyonel</a:t>
            </a:r>
            <a:r>
              <a:rPr lang="tr-TR" sz="2000" dirty="0" smtClean="0"/>
              <a:t> </a:t>
            </a:r>
            <a:r>
              <a:rPr lang="tr-TR" sz="2000" dirty="0" err="1" smtClean="0"/>
              <a:t>ep</a:t>
            </a:r>
            <a:r>
              <a:rPr lang="tr-TR" sz="2000" dirty="0" smtClean="0"/>
              <a:t>. </a:t>
            </a:r>
            <a:r>
              <a:rPr lang="tr-TR" sz="2400" dirty="0" smtClean="0"/>
              <a:t>&lt; Yassı </a:t>
            </a:r>
            <a:r>
              <a:rPr lang="tr-TR" sz="2400" dirty="0" err="1" smtClean="0"/>
              <a:t>ep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tr-TR" dirty="0" smtClean="0"/>
              <a:t>Lökositten biraz daha </a:t>
            </a:r>
            <a:r>
              <a:rPr lang="tr-TR" dirty="0" smtClean="0"/>
              <a:t>büyüktür.</a:t>
            </a:r>
          </a:p>
          <a:p>
            <a:endParaRPr lang="tr-TR" dirty="0" smtClean="0"/>
          </a:p>
          <a:p>
            <a:r>
              <a:rPr lang="tr-TR" dirty="0" smtClean="0"/>
              <a:t>Merkezi, geniş, oval </a:t>
            </a:r>
            <a:r>
              <a:rPr lang="tr-TR" dirty="0" smtClean="0"/>
              <a:t>bir çekirdek taşır.</a:t>
            </a:r>
          </a:p>
          <a:p>
            <a:endParaRPr lang="tr-TR" dirty="0" smtClean="0"/>
          </a:p>
          <a:p>
            <a:r>
              <a:rPr lang="tr-TR" dirty="0" smtClean="0"/>
              <a:t>Akut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smtClean="0"/>
              <a:t>nekroz ve akut </a:t>
            </a:r>
            <a:r>
              <a:rPr lang="tr-TR" dirty="0" err="1" smtClean="0"/>
              <a:t>glomerülonefritte</a:t>
            </a:r>
            <a:r>
              <a:rPr lang="tr-TR" dirty="0" smtClean="0"/>
              <a:t> idrara çıkar.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1- Miktar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&gt;2000 mL : </a:t>
            </a:r>
            <a:r>
              <a:rPr lang="tr-TR" dirty="0" err="1" smtClean="0"/>
              <a:t>poliüri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diyabetes</a:t>
            </a:r>
            <a:r>
              <a:rPr lang="tr-TR" dirty="0" smtClean="0"/>
              <a:t> </a:t>
            </a:r>
            <a:r>
              <a:rPr lang="tr-TR" dirty="0" err="1" smtClean="0"/>
              <a:t>mellitus</a:t>
            </a:r>
            <a:r>
              <a:rPr lang="tr-TR" dirty="0" smtClean="0"/>
              <a:t>, ilaçlar, alkol, </a:t>
            </a:r>
            <a:r>
              <a:rPr lang="tr-TR" dirty="0" err="1" smtClean="0"/>
              <a:t>diyabetes</a:t>
            </a:r>
            <a:r>
              <a:rPr lang="tr-TR" dirty="0" smtClean="0"/>
              <a:t> </a:t>
            </a:r>
            <a:r>
              <a:rPr lang="tr-TR" dirty="0" err="1" smtClean="0"/>
              <a:t>insipidus</a:t>
            </a:r>
            <a:r>
              <a:rPr lang="tr-TR" dirty="0" smtClean="0"/>
              <a:t> (ADH eksikliği veya direnci)</a:t>
            </a:r>
          </a:p>
          <a:p>
            <a:endParaRPr lang="tr-TR" dirty="0" smtClean="0"/>
          </a:p>
          <a:p>
            <a:r>
              <a:rPr lang="tr-TR" dirty="0" smtClean="0"/>
              <a:t>&lt;400 mL : </a:t>
            </a:r>
            <a:r>
              <a:rPr lang="tr-TR" dirty="0" err="1" smtClean="0"/>
              <a:t>oligüri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&lt;100 mL : anüri</a:t>
            </a: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1071563"/>
            <a:ext cx="68294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8546" name="Picture 2" descr="image KHH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524500" cy="517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   A: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B: Lökosit</a:t>
            </a:r>
            <a:endParaRPr lang="tr-TR" dirty="0"/>
          </a:p>
        </p:txBody>
      </p:sp>
      <p:pic>
        <p:nvPicPr>
          <p:cNvPr id="5122" name="Picture 2" descr="http://uoitclinicalbiochemistry.weebly.com/uploads/6/9/0/0/6900764/895499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06809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Transizyonel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hücrelerden daha büyük ve daha silindirik bir yapısı vardır ve bazen kuyruklu (armudumsu) bir görüntü oluşturur. Ayrıca çekirdeğinin kapladığı alan,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hücrelerininkine göre daha azdır.</a:t>
            </a:r>
          </a:p>
          <a:p>
            <a:endParaRPr lang="tr-TR" dirty="0" smtClean="0"/>
          </a:p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pelvis</a:t>
            </a:r>
            <a:r>
              <a:rPr lang="tr-TR" dirty="0" smtClean="0"/>
              <a:t>, </a:t>
            </a:r>
            <a:r>
              <a:rPr lang="tr-TR" dirty="0" err="1" smtClean="0"/>
              <a:t>üreter</a:t>
            </a:r>
            <a:r>
              <a:rPr lang="tr-TR" dirty="0" smtClean="0"/>
              <a:t> ve mesane kaynaklıdır.</a:t>
            </a:r>
          </a:p>
          <a:p>
            <a:endParaRPr lang="tr-TR" dirty="0" smtClean="0"/>
          </a:p>
          <a:p>
            <a:r>
              <a:rPr lang="tr-TR" dirty="0" smtClean="0"/>
              <a:t>&gt;5/HPF anlamlı kabul edilir. </a:t>
            </a:r>
          </a:p>
          <a:p>
            <a:endParaRPr lang="tr-TR" dirty="0" smtClean="0"/>
          </a:p>
          <a:p>
            <a:r>
              <a:rPr lang="tr-TR" dirty="0" err="1" smtClean="0"/>
              <a:t>Pelvis</a:t>
            </a:r>
            <a:r>
              <a:rPr lang="tr-TR" dirty="0" smtClean="0"/>
              <a:t>-</a:t>
            </a:r>
            <a:r>
              <a:rPr lang="tr-TR" dirty="0" err="1" smtClean="0"/>
              <a:t>üretra</a:t>
            </a:r>
            <a:r>
              <a:rPr lang="tr-TR" dirty="0" smtClean="0"/>
              <a:t> arasında oluşan enfeksiyonlarda bol miktarda idrara çıkabilir.</a:t>
            </a: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071563"/>
            <a:ext cx="8829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292080" y="1844824"/>
            <a:ext cx="3528392" cy="3384376"/>
          </a:xfrm>
        </p:spPr>
        <p:txBody>
          <a:bodyPr>
            <a:normAutofit/>
          </a:bodyPr>
          <a:lstStyle/>
          <a:p>
            <a:r>
              <a:rPr lang="tr-TR" dirty="0" err="1" smtClean="0"/>
              <a:t>Transizyonel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1"/>
            <a:ext cx="5220072" cy="686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Yassı </a:t>
            </a:r>
            <a:r>
              <a:rPr lang="tr-TR" dirty="0" err="1" smtClean="0"/>
              <a:t>Epitel</a:t>
            </a:r>
            <a:r>
              <a:rPr lang="tr-TR" dirty="0" smtClean="0"/>
              <a:t> Hücreleri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Genellikle dikdörtgenimsi/yamuk veya yaprak şeklinde görülür.</a:t>
            </a:r>
          </a:p>
          <a:p>
            <a:endParaRPr lang="tr-TR" dirty="0" smtClean="0"/>
          </a:p>
          <a:p>
            <a:r>
              <a:rPr lang="tr-TR" dirty="0" err="1" smtClean="0"/>
              <a:t>Transizyonel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hücrelerine göre daha büyüktür; çekirdekleri ise nispeten küçüktür.</a:t>
            </a:r>
          </a:p>
          <a:p>
            <a:endParaRPr lang="tr-TR" dirty="0" smtClean="0"/>
          </a:p>
          <a:p>
            <a:r>
              <a:rPr lang="tr-TR" dirty="0" smtClean="0"/>
              <a:t>&gt;5/HPF anlamlı kabul edilir.</a:t>
            </a:r>
          </a:p>
          <a:p>
            <a:endParaRPr lang="tr-TR" dirty="0" smtClean="0"/>
          </a:p>
          <a:p>
            <a:r>
              <a:rPr lang="tr-TR" dirty="0" err="1" smtClean="0"/>
              <a:t>Vajinit</a:t>
            </a:r>
            <a:r>
              <a:rPr lang="tr-TR" dirty="0" smtClean="0"/>
              <a:t>, </a:t>
            </a:r>
            <a:r>
              <a:rPr lang="tr-TR" dirty="0" err="1" smtClean="0"/>
              <a:t>üretrit</a:t>
            </a:r>
            <a:r>
              <a:rPr lang="tr-TR" dirty="0" smtClean="0"/>
              <a:t> gibi durumlarda ve doğum sonrası bol miktarda idrara çıkabilir.</a:t>
            </a:r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409700"/>
            <a:ext cx="76295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Yassı </a:t>
            </a:r>
            <a:r>
              <a:rPr lang="tr-TR" dirty="0" err="1" smtClean="0"/>
              <a:t>Epitel</a:t>
            </a:r>
            <a:r>
              <a:rPr lang="tr-TR" dirty="0" smtClean="0"/>
              <a:t> Hücresi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548425" cy="50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Yassı </a:t>
            </a:r>
            <a:r>
              <a:rPr lang="tr-TR" dirty="0" err="1" smtClean="0"/>
              <a:t>Epitel</a:t>
            </a:r>
            <a:r>
              <a:rPr lang="tr-TR" dirty="0" smtClean="0"/>
              <a:t> Hücresi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800895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 Koku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Keton kokusu (ekşi elma kokusu): diyabetik </a:t>
            </a:r>
            <a:r>
              <a:rPr lang="tr-TR" dirty="0" err="1" smtClean="0"/>
              <a:t>ketoasidoz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Taze idrarda amonyak kokusu: idrar yolu enfeksiyonu, </a:t>
            </a:r>
            <a:r>
              <a:rPr lang="tr-TR" dirty="0" err="1" smtClean="0"/>
              <a:t>hiperammonemiler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Çemen/yanmış şeker kokusu: akçaağaç şurubu idrar hastalığı</a:t>
            </a:r>
          </a:p>
          <a:p>
            <a:endParaRPr lang="tr-TR" dirty="0" smtClean="0"/>
          </a:p>
          <a:p>
            <a:r>
              <a:rPr lang="tr-TR" dirty="0" smtClean="0"/>
              <a:t>Ö</a:t>
            </a:r>
            <a:r>
              <a:rPr lang="nb-NO" dirty="0" smtClean="0"/>
              <a:t>lü fare</a:t>
            </a:r>
            <a:r>
              <a:rPr lang="tr-TR" dirty="0" smtClean="0"/>
              <a:t> kokusu:</a:t>
            </a:r>
            <a:r>
              <a:rPr lang="nb-NO" dirty="0" smtClean="0"/>
              <a:t> </a:t>
            </a:r>
            <a:r>
              <a:rPr lang="tr-TR" dirty="0" smtClean="0"/>
              <a:t>f</a:t>
            </a:r>
            <a:r>
              <a:rPr lang="nb-NO" dirty="0" smtClean="0"/>
              <a:t>enilketonüri</a:t>
            </a:r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09120" y="2492896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Yassı </a:t>
            </a:r>
            <a:r>
              <a:rPr lang="tr-TR" dirty="0" err="1" smtClean="0"/>
              <a:t>Epitel</a:t>
            </a:r>
            <a:r>
              <a:rPr lang="tr-TR" dirty="0" smtClean="0"/>
              <a:t> Hücresi</a:t>
            </a:r>
            <a:endParaRPr lang="tr-TR" dirty="0"/>
          </a:p>
        </p:txBody>
      </p:sp>
      <p:pic>
        <p:nvPicPr>
          <p:cNvPr id="1026" name="Picture 2" descr="http://www.mustafaaltinisik.org.uk/idrar/jpg/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77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1074" name="Picture 2" descr="http://www.mustafaaltinisik.org.uk/idrar/jpg/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823"/>
            <a:ext cx="4572000" cy="6909823"/>
          </a:xfrm>
          <a:prstGeom prst="rect">
            <a:avLst/>
          </a:prstGeom>
          <a:noFill/>
        </p:spPr>
      </p:pic>
      <p:sp>
        <p:nvSpPr>
          <p:cNvPr id="6" name="1 Başlık"/>
          <p:cNvSpPr>
            <a:spLocks noGrp="1"/>
          </p:cNvSpPr>
          <p:nvPr>
            <p:ph idx="1"/>
          </p:nvPr>
        </p:nvSpPr>
        <p:spPr>
          <a:xfrm>
            <a:off x="4860032" y="2492897"/>
            <a:ext cx="2376264" cy="1152128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tr-TR" dirty="0" smtClean="0"/>
              <a:t>Yassı </a:t>
            </a:r>
            <a:r>
              <a:rPr lang="tr-TR" dirty="0" err="1" smtClean="0"/>
              <a:t>Epitel</a:t>
            </a:r>
            <a:r>
              <a:rPr lang="tr-TR" dirty="0" smtClean="0"/>
              <a:t> Hücresi</a:t>
            </a:r>
            <a:endParaRPr lang="tr-T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2098" name="Picture 2" descr="http://www.mustafaaltinisik.org.uk/idrar/jpg/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824"/>
            <a:ext cx="4572000" cy="6909824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4860032" y="2492897"/>
            <a:ext cx="237626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Yassı Epitel Hücresi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22" name="Picture 2" descr="http://www.mustafaaltinisik.org.uk/idrar/jpg/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390"/>
            <a:ext cx="4788024" cy="6887390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4860032" y="2492897"/>
            <a:ext cx="237626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Yassı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Epitel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Hücresi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4146" name="Picture 2" descr="http://www.mustafaaltinisik.org.uk/idrar/jpg/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83545" cy="6858000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4860032" y="2492897"/>
            <a:ext cx="237626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Yassı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Epitel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Hücresi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dirty="0" smtClean="0"/>
              <a:t>A: </a:t>
            </a:r>
            <a:r>
              <a:rPr lang="tr-TR" dirty="0" err="1" smtClean="0"/>
              <a:t>Skuamöz</a:t>
            </a:r>
            <a:r>
              <a:rPr lang="tr-TR" dirty="0" smtClean="0"/>
              <a:t> (yassı) </a:t>
            </a:r>
            <a:r>
              <a:rPr lang="tr-TR" dirty="0" err="1" smtClean="0"/>
              <a:t>epitel</a:t>
            </a:r>
            <a:endParaRPr lang="tr-TR" dirty="0" smtClean="0"/>
          </a:p>
          <a:p>
            <a:pPr algn="ctr">
              <a:buNone/>
            </a:pPr>
            <a:r>
              <a:rPr lang="tr-TR" dirty="0" smtClean="0"/>
              <a:t>B: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4701" t="32908" r="48039" b="11872"/>
          <a:stretch>
            <a:fillRect/>
          </a:stretch>
        </p:blipFill>
        <p:spPr bwMode="auto">
          <a:xfrm>
            <a:off x="1979712" y="0"/>
            <a:ext cx="4752528" cy="525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 smtClean="0"/>
              <a:t>Maya Hücreleri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95936" y="2708920"/>
            <a:ext cx="4690864" cy="3888432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Diyabetes</a:t>
            </a:r>
            <a:r>
              <a:rPr lang="tr-TR" dirty="0" smtClean="0"/>
              <a:t> </a:t>
            </a:r>
            <a:r>
              <a:rPr lang="tr-TR" dirty="0" err="1" smtClean="0"/>
              <a:t>mellitus</a:t>
            </a:r>
            <a:r>
              <a:rPr lang="tr-TR" dirty="0" smtClean="0"/>
              <a:t> ve </a:t>
            </a:r>
            <a:r>
              <a:rPr lang="tr-TR" dirty="0" err="1" smtClean="0"/>
              <a:t>vajinal</a:t>
            </a:r>
            <a:r>
              <a:rPr lang="tr-TR" dirty="0" smtClean="0"/>
              <a:t> </a:t>
            </a:r>
            <a:r>
              <a:rPr lang="tr-TR" dirty="0" err="1" smtClean="0"/>
              <a:t>kandidiazis</a:t>
            </a:r>
            <a:r>
              <a:rPr lang="tr-TR" dirty="0" smtClean="0"/>
              <a:t> durumunda idrarda </a:t>
            </a:r>
            <a:r>
              <a:rPr lang="tr-TR" dirty="0" smtClean="0"/>
              <a:t>görülebilir.</a:t>
            </a:r>
          </a:p>
          <a:p>
            <a:endParaRPr lang="tr-TR" dirty="0" smtClean="0"/>
          </a:p>
          <a:p>
            <a:r>
              <a:rPr lang="tr-TR" dirty="0" smtClean="0"/>
              <a:t>Tomurcuk/dallanma gösterme özellikleri ile eritrositlerden ayrılabilir.</a:t>
            </a:r>
            <a:endParaRPr lang="tr-TR" dirty="0"/>
          </a:p>
        </p:txBody>
      </p:sp>
      <p:pic>
        <p:nvPicPr>
          <p:cNvPr id="7" name="Picture 2" descr="http://www.mustafaaltinisik.org.uk/idrar/jpg/0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80728"/>
            <a:ext cx="3929005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Maya Hücreleri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95936" y="1556792"/>
            <a:ext cx="4690864" cy="504056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" name="Picture 2" descr="http://www.mustafaaltinisik.org.uk/idrar/jpg/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03200"/>
            <a:ext cx="3635896" cy="565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 Silendirler (</a:t>
            </a:r>
            <a:r>
              <a:rPr lang="tr-TR" dirty="0" err="1" smtClean="0"/>
              <a:t>Cast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/>
          </a:bodyPr>
          <a:lstStyle/>
          <a:p>
            <a:r>
              <a:rPr lang="tr-TR" dirty="0" smtClean="0"/>
              <a:t>Silendirler </a:t>
            </a:r>
            <a:r>
              <a:rPr lang="tr-TR" b="1" dirty="0" smtClean="0">
                <a:solidFill>
                  <a:srgbClr val="FF0000"/>
                </a:solidFill>
              </a:rPr>
              <a:t>böbreğin </a:t>
            </a:r>
            <a:r>
              <a:rPr lang="tr-TR" b="1" dirty="0" err="1" smtClean="0">
                <a:solidFill>
                  <a:srgbClr val="FF0000"/>
                </a:solidFill>
              </a:rPr>
              <a:t>tubuluslarında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meydana </a:t>
            </a:r>
            <a:r>
              <a:rPr lang="tr-TR" dirty="0" smtClean="0"/>
              <a:t>gelir</a:t>
            </a:r>
            <a:r>
              <a:rPr lang="tr-TR" dirty="0" smtClean="0"/>
              <a:t>;</a:t>
            </a:r>
            <a:r>
              <a:rPr lang="tr-TR" dirty="0" smtClean="0"/>
              <a:t> </a:t>
            </a:r>
            <a:r>
              <a:rPr lang="tr-TR" dirty="0" smtClean="0"/>
              <a:t>b</a:t>
            </a:r>
            <a:r>
              <a:rPr lang="tr-TR" dirty="0" smtClean="0"/>
              <a:t>u nedenle, </a:t>
            </a:r>
            <a:r>
              <a:rPr lang="tr-TR" dirty="0" err="1" smtClean="0"/>
              <a:t>silendirlerin</a:t>
            </a:r>
            <a:r>
              <a:rPr lang="tr-TR" dirty="0" smtClean="0"/>
              <a:t> </a:t>
            </a:r>
            <a:r>
              <a:rPr lang="tr-TR" dirty="0" err="1" smtClean="0"/>
              <a:t>renal</a:t>
            </a:r>
            <a:r>
              <a:rPr lang="tr-TR" dirty="0" smtClean="0"/>
              <a:t> hastalık belirteçleri oldukları söylenebilir.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Esas maddeleri, </a:t>
            </a:r>
            <a:r>
              <a:rPr lang="tr-TR" dirty="0" err="1" smtClean="0"/>
              <a:t>tübülerTamm</a:t>
            </a:r>
            <a:r>
              <a:rPr lang="tr-TR" dirty="0" smtClean="0"/>
              <a:t>-</a:t>
            </a:r>
            <a:r>
              <a:rPr lang="tr-TR" dirty="0" err="1" smtClean="0"/>
              <a:t>Horsfall</a:t>
            </a:r>
            <a:r>
              <a:rPr lang="tr-TR" dirty="0" smtClean="0"/>
              <a:t> </a:t>
            </a:r>
            <a:r>
              <a:rPr lang="tr-TR" dirty="0" err="1" smtClean="0"/>
              <a:t>glikoproteinidir</a:t>
            </a:r>
            <a:r>
              <a:rPr lang="tr-TR" dirty="0" smtClean="0"/>
              <a:t> (</a:t>
            </a:r>
            <a:r>
              <a:rPr lang="tr-TR" dirty="0" err="1" smtClean="0"/>
              <a:t>üromodulin</a:t>
            </a:r>
            <a:r>
              <a:rPr lang="tr-TR" dirty="0" smtClean="0"/>
              <a:t>). 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Sağlıklı kişilerde de, 1-5/LPF </a:t>
            </a:r>
            <a:r>
              <a:rPr lang="tr-TR" dirty="0" err="1" smtClean="0"/>
              <a:t>hiyalen</a:t>
            </a:r>
            <a:r>
              <a:rPr lang="tr-TR" dirty="0" smtClean="0"/>
              <a:t> silendir görülebilmektedir.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Genel </a:t>
            </a:r>
            <a:r>
              <a:rPr lang="tr-TR" dirty="0" smtClean="0"/>
              <a:t>olarak, eritrosit içeren silendirler </a:t>
            </a:r>
            <a:r>
              <a:rPr lang="tr-TR" dirty="0" err="1" smtClean="0"/>
              <a:t>glomerül</a:t>
            </a:r>
            <a:r>
              <a:rPr lang="tr-TR" dirty="0" smtClean="0"/>
              <a:t> </a:t>
            </a:r>
            <a:r>
              <a:rPr lang="tr-TR" dirty="0" smtClean="0"/>
              <a:t>hasarını; lökosit içerenler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enflamasyonu</a:t>
            </a:r>
            <a:r>
              <a:rPr lang="tr-TR" dirty="0" smtClean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epitel</a:t>
            </a:r>
            <a:r>
              <a:rPr lang="tr-TR" dirty="0" smtClean="0"/>
              <a:t> hücre içerenler de </a:t>
            </a:r>
            <a:r>
              <a:rPr lang="tr-TR" dirty="0" err="1" smtClean="0"/>
              <a:t>tübül</a:t>
            </a:r>
            <a:r>
              <a:rPr lang="tr-TR" dirty="0" smtClean="0"/>
              <a:t> hasarını gösterir. 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 Görünüm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Normalde berraktır.</a:t>
            </a:r>
          </a:p>
          <a:p>
            <a:endParaRPr lang="tr-TR" dirty="0" smtClean="0"/>
          </a:p>
          <a:p>
            <a:r>
              <a:rPr lang="tr-TR" dirty="0" smtClean="0"/>
              <a:t>Bulanıklık; hücresel </a:t>
            </a:r>
            <a:r>
              <a:rPr lang="tr-TR" dirty="0" smtClean="0"/>
              <a:t>elemanlar ve/veya </a:t>
            </a:r>
            <a:r>
              <a:rPr lang="tr-TR" dirty="0" smtClean="0"/>
              <a:t>kristallerin mevcudiyetine işaret eder.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silendir: Silendir sadece proteinden oluşur. </a:t>
            </a:r>
            <a:r>
              <a:rPr lang="tr-TR" dirty="0" err="1" smtClean="0"/>
              <a:t>Tübüllerde</a:t>
            </a:r>
            <a:r>
              <a:rPr lang="tr-TR" dirty="0" smtClean="0"/>
              <a:t> ilk oluşan </a:t>
            </a:r>
            <a:r>
              <a:rPr lang="tr-TR" dirty="0" err="1" smtClean="0"/>
              <a:t>silendirdir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Eritrosit </a:t>
            </a:r>
            <a:r>
              <a:rPr lang="tr-TR" dirty="0" err="1" smtClean="0"/>
              <a:t>silendiri</a:t>
            </a:r>
            <a:r>
              <a:rPr lang="tr-TR" dirty="0" smtClean="0"/>
              <a:t>: </a:t>
            </a:r>
            <a:r>
              <a:rPr lang="tr-TR" dirty="0" err="1" smtClean="0"/>
              <a:t>Hiyalen</a:t>
            </a:r>
            <a:r>
              <a:rPr lang="tr-TR" dirty="0" smtClean="0"/>
              <a:t> </a:t>
            </a:r>
            <a:r>
              <a:rPr lang="tr-TR" dirty="0" err="1" smtClean="0"/>
              <a:t>silendire</a:t>
            </a:r>
            <a:r>
              <a:rPr lang="tr-TR" dirty="0" smtClean="0"/>
              <a:t> eritrosit girmesiyle oluşur. </a:t>
            </a:r>
            <a:r>
              <a:rPr lang="tr-TR" dirty="0" err="1" smtClean="0"/>
              <a:t>Glomerüler</a:t>
            </a:r>
            <a:r>
              <a:rPr lang="tr-TR" dirty="0" smtClean="0"/>
              <a:t> hasarın </a:t>
            </a:r>
            <a:r>
              <a:rPr lang="tr-TR" dirty="0" smtClean="0"/>
              <a:t>işaretidir.</a:t>
            </a:r>
          </a:p>
          <a:p>
            <a:r>
              <a:rPr lang="tr-TR" dirty="0" smtClean="0"/>
              <a:t>Lökosit </a:t>
            </a:r>
            <a:r>
              <a:rPr lang="tr-TR" dirty="0" err="1" smtClean="0"/>
              <a:t>silendiri</a:t>
            </a:r>
            <a:r>
              <a:rPr lang="tr-TR" dirty="0" smtClean="0"/>
              <a:t>: </a:t>
            </a:r>
            <a:r>
              <a:rPr lang="tr-TR" dirty="0" err="1" smtClean="0"/>
              <a:t>Hiyalen</a:t>
            </a:r>
            <a:r>
              <a:rPr lang="tr-TR" dirty="0" smtClean="0"/>
              <a:t> </a:t>
            </a:r>
            <a:r>
              <a:rPr lang="tr-TR" dirty="0" err="1" smtClean="0"/>
              <a:t>silendire</a:t>
            </a:r>
            <a:r>
              <a:rPr lang="tr-TR" dirty="0" smtClean="0"/>
              <a:t> lökosit girmesiyle oluşur. Yapısı kolayca bozulup, </a:t>
            </a:r>
            <a:r>
              <a:rPr lang="tr-TR" dirty="0" err="1" smtClean="0"/>
              <a:t>granüler</a:t>
            </a:r>
            <a:r>
              <a:rPr lang="tr-TR" dirty="0" smtClean="0"/>
              <a:t> </a:t>
            </a:r>
            <a:r>
              <a:rPr lang="tr-TR" dirty="0" err="1" smtClean="0"/>
              <a:t>silendire</a:t>
            </a:r>
            <a:r>
              <a:rPr lang="tr-TR" dirty="0" smtClean="0"/>
              <a:t> dönüşebilir.</a:t>
            </a:r>
          </a:p>
          <a:p>
            <a:r>
              <a:rPr lang="tr-TR" dirty="0" err="1" smtClean="0"/>
              <a:t>Epitel</a:t>
            </a:r>
            <a:r>
              <a:rPr lang="tr-TR" dirty="0" smtClean="0"/>
              <a:t> </a:t>
            </a:r>
            <a:r>
              <a:rPr lang="tr-TR" dirty="0" err="1" smtClean="0"/>
              <a:t>silendiri</a:t>
            </a:r>
            <a:r>
              <a:rPr lang="tr-TR" dirty="0" smtClean="0"/>
              <a:t>: </a:t>
            </a:r>
            <a:r>
              <a:rPr lang="tr-TR" dirty="0" err="1" smtClean="0"/>
              <a:t>Hiyalen</a:t>
            </a:r>
            <a:r>
              <a:rPr lang="tr-TR" dirty="0" smtClean="0"/>
              <a:t> </a:t>
            </a:r>
            <a:r>
              <a:rPr lang="tr-TR" dirty="0" err="1" smtClean="0"/>
              <a:t>silendire</a:t>
            </a:r>
            <a:r>
              <a:rPr lang="tr-TR" dirty="0" smtClean="0"/>
              <a:t>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girmesiyle oluşur.</a:t>
            </a:r>
          </a:p>
          <a:p>
            <a:r>
              <a:rPr lang="tr-TR" dirty="0" smtClean="0"/>
              <a:t>Yağ </a:t>
            </a:r>
            <a:r>
              <a:rPr lang="tr-TR" dirty="0" err="1" smtClean="0"/>
              <a:t>silendiri</a:t>
            </a:r>
            <a:r>
              <a:rPr lang="tr-TR" dirty="0" smtClean="0"/>
              <a:t>: Özellikle </a:t>
            </a:r>
            <a:r>
              <a:rPr lang="tr-TR" dirty="0" err="1" smtClean="0"/>
              <a:t>nefrotik</a:t>
            </a:r>
            <a:r>
              <a:rPr lang="tr-TR" dirty="0" smtClean="0"/>
              <a:t> </a:t>
            </a:r>
            <a:r>
              <a:rPr lang="tr-TR" dirty="0" smtClean="0"/>
              <a:t>sendromda </a:t>
            </a:r>
            <a:r>
              <a:rPr lang="tr-TR" dirty="0" smtClean="0"/>
              <a:t>görülür.</a:t>
            </a:r>
          </a:p>
          <a:p>
            <a:r>
              <a:rPr lang="tr-TR" dirty="0" err="1" smtClean="0"/>
              <a:t>Granüler</a:t>
            </a:r>
            <a:r>
              <a:rPr lang="tr-TR" dirty="0" smtClean="0"/>
              <a:t> silendir: Hücre </a:t>
            </a:r>
            <a:r>
              <a:rPr lang="tr-TR" dirty="0" err="1" smtClean="0"/>
              <a:t>silendirlerindeki</a:t>
            </a:r>
            <a:r>
              <a:rPr lang="tr-TR" dirty="0" smtClean="0"/>
              <a:t> hücrelerin (eritrosit, lökosit ve </a:t>
            </a:r>
            <a:r>
              <a:rPr lang="tr-TR" dirty="0" err="1" smtClean="0"/>
              <a:t>epitel</a:t>
            </a:r>
            <a:r>
              <a:rPr lang="tr-TR" dirty="0" smtClean="0"/>
              <a:t>) dejenere olup parçalanmasıyla veya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hücrelerinden idrara salınan </a:t>
            </a:r>
            <a:r>
              <a:rPr lang="tr-TR" dirty="0" err="1" smtClean="0"/>
              <a:t>lizozomal</a:t>
            </a:r>
            <a:r>
              <a:rPr lang="tr-TR" dirty="0" smtClean="0"/>
              <a:t> partiküllerin </a:t>
            </a:r>
            <a:r>
              <a:rPr lang="tr-TR" dirty="0" err="1" smtClean="0"/>
              <a:t>hiyalen</a:t>
            </a:r>
            <a:r>
              <a:rPr lang="tr-TR" dirty="0" smtClean="0"/>
              <a:t> silendir </a:t>
            </a:r>
            <a:r>
              <a:rPr lang="tr-TR" dirty="0" err="1" smtClean="0"/>
              <a:t>matriksi</a:t>
            </a:r>
            <a:r>
              <a:rPr lang="tr-TR" dirty="0" smtClean="0"/>
              <a:t> ile birleşmesi sonucu oluşur.</a:t>
            </a:r>
          </a:p>
          <a:p>
            <a:r>
              <a:rPr lang="tr-TR" dirty="0" smtClean="0"/>
              <a:t>Mum </a:t>
            </a:r>
            <a:r>
              <a:rPr lang="tr-TR" dirty="0" err="1" smtClean="0"/>
              <a:t>silendiri</a:t>
            </a:r>
            <a:r>
              <a:rPr lang="tr-TR" dirty="0" smtClean="0"/>
              <a:t> (</a:t>
            </a:r>
            <a:r>
              <a:rPr lang="tr-TR" dirty="0" err="1" smtClean="0"/>
              <a:t>waxy</a:t>
            </a:r>
            <a:r>
              <a:rPr lang="tr-TR" dirty="0" smtClean="0"/>
              <a:t> </a:t>
            </a:r>
            <a:r>
              <a:rPr lang="tr-TR" dirty="0" err="1" smtClean="0"/>
              <a:t>cast</a:t>
            </a:r>
            <a:r>
              <a:rPr lang="tr-TR" dirty="0" smtClean="0"/>
              <a:t>): </a:t>
            </a:r>
            <a:r>
              <a:rPr lang="tr-TR" dirty="0" err="1" smtClean="0"/>
              <a:t>Granüler</a:t>
            </a:r>
            <a:r>
              <a:rPr lang="tr-TR" dirty="0" smtClean="0"/>
              <a:t> </a:t>
            </a:r>
            <a:r>
              <a:rPr lang="tr-TR" dirty="0" err="1" smtClean="0"/>
              <a:t>silendirlerin</a:t>
            </a:r>
            <a:r>
              <a:rPr lang="tr-TR" dirty="0" smtClean="0"/>
              <a:t> dejenere olmasıyla oluşur.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Silendir ararken dikkat edilmesi gereken hususlar: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Mikroskop sahasının aydınlatması az olmalıdır.</a:t>
            </a:r>
          </a:p>
          <a:p>
            <a:r>
              <a:rPr lang="tr-TR" dirty="0" smtClean="0"/>
              <a:t> </a:t>
            </a:r>
          </a:p>
          <a:p>
            <a:r>
              <a:rPr lang="tr-TR" dirty="0" smtClean="0"/>
              <a:t>Saha, x10’luk objektifle incelenmelidir (/LPF).</a:t>
            </a:r>
          </a:p>
          <a:p>
            <a:endParaRPr lang="tr-TR" dirty="0" smtClean="0"/>
          </a:p>
          <a:p>
            <a:r>
              <a:rPr lang="tr-TR" dirty="0" smtClean="0"/>
              <a:t>Daha ziyade lamelin kenarında </a:t>
            </a:r>
            <a:r>
              <a:rPr lang="tr-TR" dirty="0" smtClean="0"/>
              <a:t>toplanır.</a:t>
            </a:r>
            <a:endParaRPr lang="tr-TR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P</a:t>
            </a:r>
            <a:r>
              <a:rPr lang="tr-TR" dirty="0" smtClean="0"/>
              <a:t>arlak</a:t>
            </a:r>
            <a:r>
              <a:rPr lang="tr-TR" dirty="0" smtClean="0"/>
              <a:t>, şeffaf, </a:t>
            </a:r>
            <a:r>
              <a:rPr lang="tr-TR" b="1" dirty="0" smtClean="0"/>
              <a:t>kenarları birbirine paralel</a:t>
            </a:r>
            <a:r>
              <a:rPr lang="tr-TR" dirty="0" smtClean="0"/>
              <a:t>, uçları yuvarlaktır.</a:t>
            </a:r>
          </a:p>
          <a:p>
            <a:endParaRPr lang="tr-TR" dirty="0" smtClean="0"/>
          </a:p>
          <a:p>
            <a:r>
              <a:rPr lang="tr-TR" dirty="0" smtClean="0"/>
              <a:t>Sadece proteinden oluşur ve </a:t>
            </a:r>
            <a:r>
              <a:rPr lang="tr-TR" dirty="0" err="1" smtClean="0"/>
              <a:t>tübüllerde</a:t>
            </a:r>
            <a:r>
              <a:rPr lang="tr-TR" dirty="0" smtClean="0"/>
              <a:t> ilk oluşan </a:t>
            </a:r>
            <a:r>
              <a:rPr lang="tr-TR" dirty="0" err="1" smtClean="0"/>
              <a:t>silendirdir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&gt;5/LPF </a:t>
            </a:r>
            <a:r>
              <a:rPr lang="tr-TR" dirty="0" smtClean="0"/>
              <a:t>anlamlı kabul edilir.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Aşırı </a:t>
            </a:r>
            <a:r>
              <a:rPr lang="tr-TR" dirty="0" smtClean="0"/>
              <a:t>egzersiz, akut </a:t>
            </a:r>
            <a:r>
              <a:rPr lang="tr-TR" dirty="0" err="1" smtClean="0"/>
              <a:t>glomerulonefrit</a:t>
            </a:r>
            <a:r>
              <a:rPr lang="tr-TR" dirty="0" smtClean="0"/>
              <a:t> ve</a:t>
            </a:r>
            <a:r>
              <a:rPr lang="tr-TR" dirty="0" smtClean="0"/>
              <a:t> </a:t>
            </a:r>
            <a:r>
              <a:rPr lang="tr-TR" dirty="0" err="1" smtClean="0"/>
              <a:t>piyelonefrit</a:t>
            </a:r>
            <a:r>
              <a:rPr lang="tr-TR" dirty="0" smtClean="0"/>
              <a:t> gibi </a:t>
            </a:r>
            <a:r>
              <a:rPr lang="tr-TR" dirty="0" smtClean="0"/>
              <a:t>durumlarda görülür.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8509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91880" y="2492896"/>
            <a:ext cx="4906888" cy="1143000"/>
          </a:xfrm>
        </p:spPr>
        <p:txBody>
          <a:bodyPr/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http://www.mustafaaltinisik.org.uk/idrar/jpg/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294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764704"/>
          </a:xfrm>
        </p:spPr>
        <p:txBody>
          <a:bodyPr>
            <a:normAutofit/>
          </a:bodyPr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ttp://www.mustafaaltinisik.org.uk/idrar/jpg/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0548"/>
            <a:ext cx="4104456" cy="6027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76056" y="2564904"/>
            <a:ext cx="3610744" cy="1503040"/>
          </a:xfrm>
        </p:spPr>
        <p:txBody>
          <a:bodyPr>
            <a:normAutofit/>
          </a:bodyPr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</a:t>
            </a:r>
            <a:endParaRPr lang="tr-TR" dirty="0"/>
          </a:p>
        </p:txBody>
      </p:sp>
      <p:pic>
        <p:nvPicPr>
          <p:cNvPr id="1026" name="Picture 2" descr="http://www.mustafaaltinisik.org.uk/idrar/jpg/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618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Lökosit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 üzerine oturmuş lökositlerden meydana gelmiş </a:t>
            </a:r>
            <a:r>
              <a:rPr lang="tr-TR" dirty="0" err="1" smtClean="0"/>
              <a:t>silendirdir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Böbreğin </a:t>
            </a:r>
            <a:r>
              <a:rPr lang="tr-TR" dirty="0" err="1" smtClean="0"/>
              <a:t>enflamatuar</a:t>
            </a:r>
            <a:r>
              <a:rPr lang="tr-TR" dirty="0" smtClean="0"/>
              <a:t> hastalıklarında </a:t>
            </a:r>
            <a:r>
              <a:rPr lang="tr-TR" dirty="0" smtClean="0"/>
              <a:t>görülür.</a:t>
            </a:r>
          </a:p>
          <a:p>
            <a:endParaRPr lang="tr-TR" dirty="0" smtClean="0"/>
          </a:p>
          <a:p>
            <a:r>
              <a:rPr lang="tr-TR" dirty="0" smtClean="0"/>
              <a:t>İdrarında lökos</a:t>
            </a:r>
            <a:r>
              <a:rPr lang="tr-TR" dirty="0" smtClean="0"/>
              <a:t>it, bakteri ve </a:t>
            </a:r>
            <a:r>
              <a:rPr lang="tr-TR" dirty="0" err="1" smtClean="0"/>
              <a:t>nitrit</a:t>
            </a:r>
            <a:r>
              <a:rPr lang="tr-TR" dirty="0" smtClean="0"/>
              <a:t> pozitifliği saptanan bir kişide, lökosit </a:t>
            </a:r>
            <a:r>
              <a:rPr lang="tr-TR" dirty="0" err="1" smtClean="0"/>
              <a:t>silendirlerinin</a:t>
            </a:r>
            <a:r>
              <a:rPr lang="tr-TR" dirty="0" smtClean="0"/>
              <a:t> varlığı; enfeksiyonun alt değil, </a:t>
            </a:r>
            <a:r>
              <a:rPr lang="tr-TR" b="1" dirty="0" smtClean="0">
                <a:solidFill>
                  <a:srgbClr val="FF0000"/>
                </a:solidFill>
              </a:rPr>
              <a:t>üst </a:t>
            </a:r>
            <a:r>
              <a:rPr lang="tr-TR" b="1" dirty="0" err="1" smtClean="0">
                <a:solidFill>
                  <a:srgbClr val="FF0000"/>
                </a:solidFill>
              </a:rPr>
              <a:t>üriner</a:t>
            </a:r>
            <a:r>
              <a:rPr lang="tr-TR" b="1" dirty="0" smtClean="0">
                <a:solidFill>
                  <a:srgbClr val="FF0000"/>
                </a:solidFill>
              </a:rPr>
              <a:t> sistemle</a:t>
            </a:r>
            <a:r>
              <a:rPr lang="tr-TR" b="1" dirty="0" smtClean="0"/>
              <a:t> </a:t>
            </a:r>
            <a:r>
              <a:rPr lang="tr-TR" dirty="0" smtClean="0"/>
              <a:t>ilgili olduğunu gösterir! Zira, silendirler böbreğin </a:t>
            </a:r>
            <a:r>
              <a:rPr lang="tr-TR" dirty="0" err="1" smtClean="0"/>
              <a:t>tubuluslarında</a:t>
            </a:r>
            <a:r>
              <a:rPr lang="tr-TR" dirty="0" smtClean="0"/>
              <a:t> meydana gelir.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tr-TR" dirty="0" smtClean="0"/>
              <a:t>Lökosit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201" t="1435" r="27232" b="13904"/>
          <a:stretch>
            <a:fillRect/>
          </a:stretch>
        </p:blipFill>
        <p:spPr bwMode="auto">
          <a:xfrm>
            <a:off x="3131840" y="1124744"/>
            <a:ext cx="3096344" cy="553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Lökosit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772816"/>
            <a:ext cx="611395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003232" cy="778098"/>
          </a:xfrm>
        </p:spPr>
        <p:txBody>
          <a:bodyPr/>
          <a:lstStyle/>
          <a:p>
            <a:r>
              <a:rPr lang="tr-TR" dirty="0" smtClean="0"/>
              <a:t>4- Renk</a:t>
            </a: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539552" y="836712"/>
          <a:ext cx="8229600" cy="5526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5800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Renk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Patolojik Sebep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Besin ve İlaç Alımı</a:t>
                      </a:r>
                      <a:endParaRPr lang="tr-TR" dirty="0"/>
                    </a:p>
                  </a:txBody>
                  <a:tcPr/>
                </a:tc>
              </a:tr>
              <a:tr h="9631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Koyu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Sarı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Konsantre idrar,</a:t>
                      </a:r>
                      <a:r>
                        <a:rPr lang="tr-TR" baseline="0" dirty="0" smtClean="0"/>
                        <a:t> ateşli hastalıklar, </a:t>
                      </a:r>
                      <a:r>
                        <a:rPr lang="tr-TR" baseline="0" dirty="0" err="1" smtClean="0"/>
                        <a:t>dehidrasyon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Havuç</a:t>
                      </a:r>
                      <a:endParaRPr lang="tr-TR" dirty="0"/>
                    </a:p>
                  </a:txBody>
                  <a:tcPr/>
                </a:tc>
              </a:tr>
              <a:tr h="9631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Yeşil-Mavi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Psödomonas</a:t>
                      </a:r>
                      <a:r>
                        <a:rPr lang="tr-TR" dirty="0" smtClean="0"/>
                        <a:t> enfeksiyonu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Amitriptilin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simetidin</a:t>
                      </a:r>
                      <a:r>
                        <a:rPr lang="tr-TR" dirty="0" smtClean="0"/>
                        <a:t>, metilen mavisi</a:t>
                      </a:r>
                      <a:endParaRPr lang="tr-TR" dirty="0"/>
                    </a:p>
                  </a:txBody>
                  <a:tcPr/>
                </a:tc>
              </a:tr>
              <a:tr h="9631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Kırmızı-Kahverengi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Hematüri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hemoglobinüri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miyoglobinüri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Pancar, böğürtlen, </a:t>
                      </a:r>
                      <a:r>
                        <a:rPr lang="tr-TR" dirty="0" err="1" smtClean="0"/>
                        <a:t>rifampin</a:t>
                      </a:r>
                      <a:endParaRPr lang="tr-TR" dirty="0"/>
                    </a:p>
                  </a:txBody>
                  <a:tcPr/>
                </a:tc>
              </a:tr>
              <a:tr h="9631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Turuncu-Kahverengi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Safra pigmenti, tıkayıcı sarılık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Metronidazol</a:t>
                      </a:r>
                      <a:r>
                        <a:rPr lang="tr-TR" dirty="0" smtClean="0"/>
                        <a:t>, bakla, </a:t>
                      </a:r>
                      <a:r>
                        <a:rPr lang="tr-TR" dirty="0" err="1" smtClean="0"/>
                        <a:t>levodopa</a:t>
                      </a:r>
                      <a:endParaRPr lang="tr-TR" dirty="0"/>
                    </a:p>
                  </a:txBody>
                  <a:tcPr/>
                </a:tc>
              </a:tr>
              <a:tr h="55800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Kirli Beyazımsı Bulanıklık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İdrar yolu enfeksiyonu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</a:tr>
              <a:tr h="55800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Soluk/Renksiz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Dilüe</a:t>
                      </a:r>
                      <a:r>
                        <a:rPr lang="tr-TR" dirty="0" smtClean="0"/>
                        <a:t> idrar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Lökosit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837194" cy="474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44008" y="2564904"/>
            <a:ext cx="4499992" cy="1296144"/>
          </a:xfrm>
        </p:spPr>
        <p:txBody>
          <a:bodyPr>
            <a:normAutofit/>
          </a:bodyPr>
          <a:lstStyle/>
          <a:p>
            <a:r>
              <a:rPr lang="tr-TR" dirty="0" smtClean="0"/>
              <a:t>Lökosit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pic>
        <p:nvPicPr>
          <p:cNvPr id="161794" name="Picture 2" descr="http://www.mustafaaltinisik.org.uk/idrar/jpg/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3641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tr-TR" dirty="0" err="1" smtClean="0"/>
              <a:t>Hiyalen</a:t>
            </a:r>
            <a:r>
              <a:rPr lang="tr-TR" dirty="0" smtClean="0"/>
              <a:t> silendir üzerine oturmuş eritrositlerden meydana gelmiş </a:t>
            </a:r>
            <a:r>
              <a:rPr lang="tr-TR" dirty="0" err="1" smtClean="0"/>
              <a:t>silendirdir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b="1" dirty="0" smtClean="0"/>
              <a:t>Akut </a:t>
            </a:r>
            <a:r>
              <a:rPr lang="tr-TR" b="1" dirty="0" err="1" smtClean="0"/>
              <a:t>g</a:t>
            </a:r>
            <a:r>
              <a:rPr lang="tr-TR" b="1" dirty="0" err="1" smtClean="0"/>
              <a:t>lomerulonefrit</a:t>
            </a:r>
            <a:r>
              <a:rPr lang="tr-TR" dirty="0" err="1" smtClean="0"/>
              <a:t>te</a:t>
            </a:r>
            <a:r>
              <a:rPr lang="tr-TR" dirty="0" smtClean="0"/>
              <a:t> tipik olarak eritrosit </a:t>
            </a:r>
            <a:r>
              <a:rPr lang="tr-TR" dirty="0" err="1" smtClean="0"/>
              <a:t>silendirleri</a:t>
            </a:r>
            <a:r>
              <a:rPr lang="tr-TR" dirty="0" smtClean="0"/>
              <a:t> görülür.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Eritrosit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06862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91472" y="2492896"/>
            <a:ext cx="4752528" cy="1930226"/>
          </a:xfrm>
        </p:spPr>
        <p:txBody>
          <a:bodyPr>
            <a:normAutofit/>
          </a:bodyPr>
          <a:lstStyle/>
          <a:p>
            <a:r>
              <a:rPr lang="tr-TR" dirty="0" smtClean="0"/>
              <a:t>Eritrosit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42" name="Picture 2" descr="http://www.mustafaaltinisik.org.uk/idrar/jpg/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63"/>
            <a:ext cx="4644008" cy="6838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tr-TR" dirty="0" smtClean="0"/>
              <a:t>Eritrosit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2818" name="Picture 2" descr="http://www.mustafaaltinisik.org.uk/idrar/jpg/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34081"/>
            <a:ext cx="3960440" cy="5723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Epitel</a:t>
            </a:r>
            <a:r>
              <a:rPr lang="tr-TR" dirty="0" smtClean="0"/>
              <a:t>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Hiyalen</a:t>
            </a:r>
            <a:r>
              <a:rPr lang="tr-TR" dirty="0" smtClean="0"/>
              <a:t> </a:t>
            </a:r>
            <a:r>
              <a:rPr lang="tr-TR" dirty="0" err="1" smtClean="0"/>
              <a:t>silendire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</a:t>
            </a:r>
            <a:r>
              <a:rPr lang="tr-TR" dirty="0" smtClean="0"/>
              <a:t>girmesiyle </a:t>
            </a:r>
            <a:r>
              <a:rPr lang="tr-TR" dirty="0" smtClean="0"/>
              <a:t>oluşan silendir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Hiyalen</a:t>
            </a:r>
            <a:r>
              <a:rPr lang="tr-TR" dirty="0" smtClean="0"/>
              <a:t> </a:t>
            </a:r>
            <a:r>
              <a:rPr lang="tr-TR" dirty="0" err="1" smtClean="0"/>
              <a:t>silendire</a:t>
            </a:r>
            <a:r>
              <a:rPr lang="tr-TR" dirty="0" smtClean="0"/>
              <a:t> eklenen </a:t>
            </a:r>
            <a:r>
              <a:rPr lang="tr-TR" dirty="0" err="1" smtClean="0"/>
              <a:t>epitel</a:t>
            </a:r>
            <a:r>
              <a:rPr lang="tr-TR" dirty="0" smtClean="0"/>
              <a:t> hücreleri ancak böbreğin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 olabilir; zira, silendirler böbreğin </a:t>
            </a:r>
            <a:r>
              <a:rPr lang="tr-TR" dirty="0" err="1" smtClean="0"/>
              <a:t>tubuluslarında</a:t>
            </a:r>
            <a:r>
              <a:rPr lang="tr-TR" dirty="0" smtClean="0"/>
              <a:t> meydana gelir.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Akut </a:t>
            </a:r>
            <a:r>
              <a:rPr lang="tr-TR" dirty="0" err="1" smtClean="0"/>
              <a:t>tübüler</a:t>
            </a:r>
            <a:r>
              <a:rPr lang="tr-TR" dirty="0" smtClean="0"/>
              <a:t> nekroz, </a:t>
            </a:r>
            <a:r>
              <a:rPr lang="tr-TR" dirty="0" err="1" smtClean="0"/>
              <a:t>eklampsi</a:t>
            </a:r>
            <a:r>
              <a:rPr lang="tr-TR" dirty="0" smtClean="0"/>
              <a:t> ve ağır metal </a:t>
            </a:r>
            <a:r>
              <a:rPr lang="tr-TR" dirty="0" smtClean="0"/>
              <a:t>zehirlenmesi gibi durumlarda </a:t>
            </a:r>
            <a:r>
              <a:rPr lang="tr-TR" dirty="0" smtClean="0"/>
              <a:t>görülebilir.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Epitel</a:t>
            </a:r>
            <a:r>
              <a:rPr lang="tr-TR" dirty="0" smtClean="0"/>
              <a:t>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44628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Epitel</a:t>
            </a:r>
            <a:r>
              <a:rPr lang="tr-TR" dirty="0" smtClean="0"/>
              <a:t>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416824" cy="414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41168" y="2780928"/>
            <a:ext cx="4402832" cy="1143000"/>
          </a:xfrm>
        </p:spPr>
        <p:txBody>
          <a:bodyPr/>
          <a:lstStyle/>
          <a:p>
            <a:r>
              <a:rPr lang="tr-TR" dirty="0" err="1" smtClean="0"/>
              <a:t>Epitel</a:t>
            </a:r>
            <a:r>
              <a:rPr lang="tr-TR" dirty="0" smtClean="0"/>
              <a:t>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0770" name="Picture 2" descr="http://www.mustafaaltinisik.org.uk/idrar/jpg/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213"/>
            <a:ext cx="3923928" cy="6921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tr-TR" dirty="0" smtClean="0"/>
              <a:t>B- İdrarın Mikroskobik Analizi</a:t>
            </a:r>
            <a:endParaRPr lang="tr-T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Hücre </a:t>
            </a:r>
            <a:r>
              <a:rPr lang="tr-TR" dirty="0" err="1" smtClean="0"/>
              <a:t>silendirlerindeki</a:t>
            </a:r>
            <a:r>
              <a:rPr lang="tr-TR" dirty="0" smtClean="0"/>
              <a:t> hücrelerin (eritrosit, lökosit, </a:t>
            </a:r>
            <a:r>
              <a:rPr lang="tr-TR" dirty="0" err="1" smtClean="0"/>
              <a:t>epitel</a:t>
            </a:r>
            <a:r>
              <a:rPr lang="tr-TR" dirty="0" smtClean="0"/>
              <a:t> hücresi) dejenere olup parçalanmasıyla veya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hücrelerinden idrara salınan </a:t>
            </a:r>
            <a:r>
              <a:rPr lang="tr-TR" dirty="0" err="1" smtClean="0"/>
              <a:t>lizozomal</a:t>
            </a:r>
            <a:r>
              <a:rPr lang="tr-TR" dirty="0" smtClean="0"/>
              <a:t> partiküllerin </a:t>
            </a:r>
            <a:r>
              <a:rPr lang="tr-TR" dirty="0" err="1" smtClean="0"/>
              <a:t>hiyalen</a:t>
            </a:r>
            <a:r>
              <a:rPr lang="tr-TR" dirty="0" smtClean="0"/>
              <a:t> silendir </a:t>
            </a:r>
            <a:r>
              <a:rPr lang="tr-TR" dirty="0" err="1" smtClean="0"/>
              <a:t>matriksi</a:t>
            </a:r>
            <a:r>
              <a:rPr lang="tr-TR" dirty="0" smtClean="0"/>
              <a:t> ile birleşmesi sonucu oluşur.</a:t>
            </a:r>
          </a:p>
          <a:p>
            <a:endParaRPr lang="tr-TR" dirty="0" smtClean="0"/>
          </a:p>
          <a:p>
            <a:r>
              <a:rPr lang="tr-TR" dirty="0" smtClean="0"/>
              <a:t>&gt;2/LPF anlamlı kabul edilir.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Genel olarak</a:t>
            </a:r>
            <a:r>
              <a:rPr lang="tr-TR" dirty="0" smtClean="0"/>
              <a:t>, </a:t>
            </a:r>
            <a:r>
              <a:rPr lang="tr-TR" dirty="0" err="1" smtClean="0"/>
              <a:t>glomerulonefrit</a:t>
            </a:r>
            <a:r>
              <a:rPr lang="tr-TR" dirty="0" smtClean="0"/>
              <a:t>, </a:t>
            </a:r>
            <a:r>
              <a:rPr lang="tr-TR" dirty="0" err="1" smtClean="0"/>
              <a:t>piyelonefrit</a:t>
            </a:r>
            <a:r>
              <a:rPr lang="tr-TR" dirty="0" smtClean="0"/>
              <a:t> ve akut </a:t>
            </a:r>
            <a:r>
              <a:rPr lang="tr-TR" dirty="0" err="1" smtClean="0"/>
              <a:t>tübüler</a:t>
            </a:r>
            <a:r>
              <a:rPr lang="tr-TR" dirty="0" smtClean="0"/>
              <a:t> nekroz gibi </a:t>
            </a:r>
            <a:r>
              <a:rPr lang="tr-TR" dirty="0" smtClean="0"/>
              <a:t>durumlarda ortaya </a:t>
            </a:r>
            <a:r>
              <a:rPr lang="tr-TR" dirty="0" smtClean="0"/>
              <a:t>çıkar</a:t>
            </a:r>
            <a:r>
              <a:rPr lang="tr-TR" dirty="0" smtClean="0"/>
              <a:t>.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11279"/>
            <a:ext cx="4824536" cy="534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16016" y="2780928"/>
            <a:ext cx="4427984" cy="100811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9506" name="Picture 2" descr="http://www.mustafaaltinisik.org.uk/idrar/jpg/0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775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8482" name="Picture 2" descr="http://www.mustafaaltinisik.org.uk/idrar/jpg/0062.jpg"/>
          <p:cNvPicPr>
            <a:picLocks noChangeAspect="1" noChangeArrowheads="1"/>
          </p:cNvPicPr>
          <p:nvPr/>
        </p:nvPicPr>
        <p:blipFill>
          <a:blip r:embed="rId2" cstate="print"/>
          <a:srcRect l="30089" t="19031" r="17255" b="32606"/>
          <a:stretch>
            <a:fillRect/>
          </a:stretch>
        </p:blipFill>
        <p:spPr bwMode="auto">
          <a:xfrm>
            <a:off x="2555776" y="1340767"/>
            <a:ext cx="3888432" cy="5277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69160" y="2708920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pic>
        <p:nvPicPr>
          <p:cNvPr id="147458" name="Picture 2" descr="http://www.mustafaaltinisik.org.uk/idrar/jpg/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44735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6434" name="Picture 2" descr="http://www.mustafaaltinisik.org.uk/idrar/jpg/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23975"/>
            <a:ext cx="3752850" cy="553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1554" name="Picture 2" descr="http://www.mustafaaltinisik.org.uk/idrar/jpg/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95375"/>
            <a:ext cx="3829050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02" name="Picture 2" descr="http://www.mustafaaltinisik.org.uk/idrar/jpg/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98483"/>
            <a:ext cx="4176464" cy="5859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2578" name="Picture 2" descr="http://www.mustafaaltinisik.org.uk/idrar/jpg/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95375"/>
            <a:ext cx="3829050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dirty="0" err="1" smtClean="0"/>
              <a:t>Granüler</a:t>
            </a:r>
            <a:r>
              <a:rPr lang="tr-TR" dirty="0" smtClean="0"/>
              <a:t>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4626" name="Picture 2" descr="http://www.mustafaaltinisik.org.uk/idrar/jpg/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52524"/>
            <a:ext cx="3781425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İdrar </a:t>
            </a:r>
            <a:r>
              <a:rPr lang="tr-TR" dirty="0" err="1" smtClean="0"/>
              <a:t>sedimentinde</a:t>
            </a:r>
            <a:r>
              <a:rPr lang="tr-TR" dirty="0" smtClean="0"/>
              <a:t> özellikle hücresel elemanların net olarak görülebilmesi için, </a:t>
            </a:r>
            <a:r>
              <a:rPr lang="tr-TR" b="1" dirty="0" smtClean="0">
                <a:solidFill>
                  <a:srgbClr val="FF0000"/>
                </a:solidFill>
              </a:rPr>
              <a:t>sabah alınan taze idrar</a:t>
            </a:r>
            <a:r>
              <a:rPr lang="tr-TR" dirty="0" smtClean="0"/>
              <a:t>ın kullanılması ve hızlı bir şekilde incelenmesi gerekir.</a:t>
            </a:r>
          </a:p>
          <a:p>
            <a:endParaRPr lang="tr-TR" dirty="0" smtClean="0"/>
          </a:p>
          <a:p>
            <a:r>
              <a:rPr lang="tr-TR" dirty="0" smtClean="0"/>
              <a:t>Acil durumlarda, herhangi bir zamanda alınan idrar numuneleri de incelenebilir.</a:t>
            </a:r>
            <a:endParaRPr lang="tr-TR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Yağ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tr-TR" dirty="0" err="1" smtClean="0"/>
              <a:t>Hiyalen</a:t>
            </a:r>
            <a:r>
              <a:rPr lang="tr-TR" dirty="0" smtClean="0"/>
              <a:t> </a:t>
            </a:r>
            <a:r>
              <a:rPr lang="tr-TR" dirty="0" err="1" smtClean="0"/>
              <a:t>silendire</a:t>
            </a:r>
            <a:r>
              <a:rPr lang="tr-TR" dirty="0" smtClean="0"/>
              <a:t> yağ damlacıklarının girmesiyle oluşur.</a:t>
            </a:r>
          </a:p>
          <a:p>
            <a:endParaRPr lang="tr-TR" dirty="0" smtClean="0"/>
          </a:p>
          <a:p>
            <a:r>
              <a:rPr lang="tr-TR" dirty="0" smtClean="0"/>
              <a:t>Özellikle </a:t>
            </a:r>
            <a:r>
              <a:rPr lang="tr-TR" dirty="0" err="1" smtClean="0"/>
              <a:t>nefrotik</a:t>
            </a:r>
            <a:r>
              <a:rPr lang="tr-TR" dirty="0" smtClean="0"/>
              <a:t> sendromda </a:t>
            </a:r>
            <a:r>
              <a:rPr lang="tr-TR" dirty="0" smtClean="0"/>
              <a:t>görülmesi tipiktir.</a:t>
            </a:r>
            <a:endParaRPr lang="tr-TR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Yağ </a:t>
            </a:r>
            <a:r>
              <a:rPr lang="tr-TR" dirty="0" err="1" smtClean="0"/>
              <a:t>Silendirleri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5"/>
            <a:ext cx="9144000" cy="232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Yağ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4866" name="Picture 2" descr="http://www.mustafaaltinisik.org.uk/idrar/jpg/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95" y="1412776"/>
            <a:ext cx="738081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Yağ </a:t>
            </a:r>
            <a:r>
              <a:rPr lang="tr-TR" dirty="0" err="1" smtClean="0"/>
              <a:t>Silendiri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4866" name="Picture 2" descr="http://www.mustafaaltinisik.org.uk/idrar/jpg/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95" y="1412776"/>
            <a:ext cx="738081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Mum (</a:t>
            </a:r>
            <a:r>
              <a:rPr lang="tr-TR" dirty="0" err="1" smtClean="0"/>
              <a:t>Waxy</a:t>
            </a:r>
            <a:r>
              <a:rPr lang="tr-TR" dirty="0" smtClean="0"/>
              <a:t>)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tr-TR" dirty="0" smtClean="0"/>
              <a:t>Granüllü </a:t>
            </a:r>
            <a:r>
              <a:rPr lang="tr-TR" dirty="0" err="1" smtClean="0"/>
              <a:t>silendirlerin</a:t>
            </a:r>
            <a:r>
              <a:rPr lang="tr-TR" dirty="0" smtClean="0"/>
              <a:t> dejenere olmasıyla oluşur. En belirgin özelliği; uzun kenarlarından içeri doğru yarıkların olmasıdır.</a:t>
            </a:r>
          </a:p>
          <a:p>
            <a:endParaRPr lang="tr-TR" dirty="0" smtClean="0"/>
          </a:p>
          <a:p>
            <a:r>
              <a:rPr lang="tr-TR" dirty="0" smtClean="0"/>
              <a:t>Kronik </a:t>
            </a:r>
            <a:r>
              <a:rPr lang="tr-TR" dirty="0" err="1" smtClean="0"/>
              <a:t>glomerulonefrit</a:t>
            </a:r>
            <a:r>
              <a:rPr lang="tr-TR" dirty="0" smtClean="0"/>
              <a:t>, kronik </a:t>
            </a:r>
            <a:r>
              <a:rPr lang="tr-TR" dirty="0" err="1" smtClean="0"/>
              <a:t>piyelonefrit</a:t>
            </a:r>
            <a:r>
              <a:rPr lang="tr-TR" dirty="0" smtClean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nefrotik</a:t>
            </a:r>
            <a:r>
              <a:rPr lang="tr-TR" dirty="0" smtClean="0"/>
              <a:t> </a:t>
            </a:r>
            <a:r>
              <a:rPr lang="tr-TR" dirty="0" smtClean="0"/>
              <a:t>sendrom gibi durumlarda görülür.</a:t>
            </a:r>
            <a:endParaRPr lang="tr-TR" dirty="0" smtClean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Mum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8419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Mum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6674" name="Picture 2" descr="http://www.mustafaaltinisik.org.uk/idrar/jpg/0071.jpg"/>
          <p:cNvPicPr>
            <a:picLocks noChangeAspect="1" noChangeArrowheads="1"/>
          </p:cNvPicPr>
          <p:nvPr/>
        </p:nvPicPr>
        <p:blipFill>
          <a:blip r:embed="rId2" cstate="print"/>
          <a:srcRect t="22156" r="-1461" b="20394"/>
          <a:stretch>
            <a:fillRect/>
          </a:stretch>
        </p:blipFill>
        <p:spPr bwMode="auto">
          <a:xfrm>
            <a:off x="1475656" y="1916831"/>
            <a:ext cx="5647718" cy="4872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Mum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8722" name="Picture 2" descr="http://www.mustafaaltinisik.org.uk/idrar/jpg/0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17747"/>
            <a:ext cx="3888432" cy="5640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2002234"/>
          </a:xfrm>
        </p:spPr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Mum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16016" y="1772816"/>
            <a:ext cx="3970784" cy="4353347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Bazen uzun uçları bu şekilde kıvrımlı olur.</a:t>
            </a:r>
            <a:endParaRPr lang="tr-TR" dirty="0"/>
          </a:p>
        </p:txBody>
      </p:sp>
      <p:pic>
        <p:nvPicPr>
          <p:cNvPr id="157698" name="Picture 2" descr="http://www.mustafaaltinisik.org.uk/idrar/jpg/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748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Mum Silendir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22266" r="31101" b="31469"/>
          <a:stretch>
            <a:fillRect/>
          </a:stretch>
        </p:blipFill>
        <p:spPr bwMode="auto">
          <a:xfrm>
            <a:off x="1331640" y="1556792"/>
            <a:ext cx="6264696" cy="414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2355</Words>
  <Application>Microsoft Office PowerPoint</Application>
  <PresentationFormat>Ekran Gösterisi (4:3)</PresentationFormat>
  <Paragraphs>506</Paragraphs>
  <Slides>165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165</vt:i4>
      </vt:variant>
    </vt:vector>
  </HeadingPairs>
  <TitlesOfParts>
    <vt:vector size="166" baseType="lpstr">
      <vt:lpstr>Ofis Teması</vt:lpstr>
      <vt:lpstr>Üriner Sistem Biyokimyası</vt:lpstr>
      <vt:lpstr>İdrarın Fiziksel, Mikroskobik ve Kimyasal Analizi</vt:lpstr>
      <vt:lpstr>A- İdrarın Fiziksel Analizi</vt:lpstr>
      <vt:lpstr>1- Miktar</vt:lpstr>
      <vt:lpstr>2- Koku</vt:lpstr>
      <vt:lpstr>3- Görünüm</vt:lpstr>
      <vt:lpstr>4- Renk</vt:lpstr>
      <vt:lpstr>B- İdrarın Mikroskobik Analizi</vt:lpstr>
      <vt:lpstr>Slayt 9</vt:lpstr>
      <vt:lpstr>İdrar Sedimenti Hazırlama</vt:lpstr>
      <vt:lpstr>Slayt 11</vt:lpstr>
      <vt:lpstr>Slayt 12</vt:lpstr>
      <vt:lpstr>Slayt 13</vt:lpstr>
      <vt:lpstr>Slayt 14</vt:lpstr>
      <vt:lpstr>İdrarın Mikroskobik Analizinde Bakılan Parametreler</vt:lpstr>
      <vt:lpstr>1- Hücresel Elemanlar</vt:lpstr>
      <vt:lpstr>Eritrositler</vt:lpstr>
      <vt:lpstr>Eritrositler</vt:lpstr>
      <vt:lpstr>Eritrositler</vt:lpstr>
      <vt:lpstr>Eritrositler</vt:lpstr>
      <vt:lpstr>Eritrositler</vt:lpstr>
      <vt:lpstr>Eritrositler</vt:lpstr>
      <vt:lpstr>Eritrositler</vt:lpstr>
      <vt:lpstr>Slayt 24</vt:lpstr>
      <vt:lpstr>Slayt 25</vt:lpstr>
      <vt:lpstr>Slayt 26</vt:lpstr>
      <vt:lpstr>Slayt 27</vt:lpstr>
      <vt:lpstr>Lökositler</vt:lpstr>
      <vt:lpstr>Lökositler</vt:lpstr>
      <vt:lpstr>Lökositler</vt:lpstr>
      <vt:lpstr>Lökositler</vt:lpstr>
      <vt:lpstr>Lökositler</vt:lpstr>
      <vt:lpstr>Lökositler</vt:lpstr>
      <vt:lpstr>Lökositler</vt:lpstr>
      <vt:lpstr>Lökositler</vt:lpstr>
      <vt:lpstr>Eritrosit-Lökosit Ayrımı </vt:lpstr>
      <vt:lpstr>Epitel Hücreleri</vt:lpstr>
      <vt:lpstr>Büyüklüklerine Göre Hücresel Elemanlar</vt:lpstr>
      <vt:lpstr>Renal Tübüler Epitel Hücreleri</vt:lpstr>
      <vt:lpstr>Slayt 40</vt:lpstr>
      <vt:lpstr>Renal Epitel Hücresi</vt:lpstr>
      <vt:lpstr>Slayt 42</vt:lpstr>
      <vt:lpstr>Transizyonel Epitel Hücreleri</vt:lpstr>
      <vt:lpstr>Slayt 44</vt:lpstr>
      <vt:lpstr>Transizyonel Epitel Hücreleri</vt:lpstr>
      <vt:lpstr>Yassı Epitel Hücreleri</vt:lpstr>
      <vt:lpstr>Slayt 47</vt:lpstr>
      <vt:lpstr>Yassı Epitel Hücresi</vt:lpstr>
      <vt:lpstr>Yassı Epitel Hücresi</vt:lpstr>
      <vt:lpstr>Yassı Epitel Hücresi</vt:lpstr>
      <vt:lpstr>Slayt 51</vt:lpstr>
      <vt:lpstr>Slayt 52</vt:lpstr>
      <vt:lpstr>Slayt 53</vt:lpstr>
      <vt:lpstr>Slayt 54</vt:lpstr>
      <vt:lpstr>Slayt 55</vt:lpstr>
      <vt:lpstr>Maya Hücreleri</vt:lpstr>
      <vt:lpstr>Maya Hücreleri</vt:lpstr>
      <vt:lpstr>2- Silendirler (Cast)</vt:lpstr>
      <vt:lpstr>Slayt 59</vt:lpstr>
      <vt:lpstr>Slayt 60</vt:lpstr>
      <vt:lpstr>Silendir ararken dikkat edilmesi gereken hususlar:</vt:lpstr>
      <vt:lpstr>Hiyalen Silendir</vt:lpstr>
      <vt:lpstr>Hiyalen Silendir</vt:lpstr>
      <vt:lpstr>Hiyalen Silendir</vt:lpstr>
      <vt:lpstr>Hiyalen Silendir</vt:lpstr>
      <vt:lpstr>Hiyalen Silendir</vt:lpstr>
      <vt:lpstr>Lökosit Silendiri</vt:lpstr>
      <vt:lpstr>Lökosit Silendiri</vt:lpstr>
      <vt:lpstr>Lökosit Silendiri</vt:lpstr>
      <vt:lpstr>Lökosit Silendiri</vt:lpstr>
      <vt:lpstr>Lökosit Silendiri</vt:lpstr>
      <vt:lpstr>Eritrosit Silendiri</vt:lpstr>
      <vt:lpstr>Eritrosit Silendiri</vt:lpstr>
      <vt:lpstr>Eritrosit Silendiri</vt:lpstr>
      <vt:lpstr>Eritrosit Silendiri</vt:lpstr>
      <vt:lpstr>Epitel Silendiri</vt:lpstr>
      <vt:lpstr>Epitel Silendiri</vt:lpstr>
      <vt:lpstr>Epitel Silendiri</vt:lpstr>
      <vt:lpstr>Epitel Silendiri</vt:lpstr>
      <vt:lpstr>Granüler Silendir</vt:lpstr>
      <vt:lpstr>Granüler Silendir</vt:lpstr>
      <vt:lpstr>Granüler Silendir</vt:lpstr>
      <vt:lpstr>Granüler Silendir</vt:lpstr>
      <vt:lpstr>Granüler Silendir</vt:lpstr>
      <vt:lpstr>Granüler Silendir</vt:lpstr>
      <vt:lpstr>Granüler Silendir</vt:lpstr>
      <vt:lpstr>Granüler Silendir</vt:lpstr>
      <vt:lpstr>Granüler Silendir</vt:lpstr>
      <vt:lpstr>Granüler Silendir</vt:lpstr>
      <vt:lpstr>Yağ Silendiri</vt:lpstr>
      <vt:lpstr>Yağ Silendirleri</vt:lpstr>
      <vt:lpstr>Yağ Silendiri</vt:lpstr>
      <vt:lpstr>Yağ Silendiri</vt:lpstr>
      <vt:lpstr>Mum (Waxy) Silendir</vt:lpstr>
      <vt:lpstr>Mum Silendir</vt:lpstr>
      <vt:lpstr>Mum Silendir</vt:lpstr>
      <vt:lpstr>Mum Silendir</vt:lpstr>
      <vt:lpstr> Mum Silendir</vt:lpstr>
      <vt:lpstr>Mum Silendir</vt:lpstr>
      <vt:lpstr>Geniş (Broad) Silendirler</vt:lpstr>
      <vt:lpstr>Geniş (Broad) Silendirler</vt:lpstr>
      <vt:lpstr>Yalancı (Psödo) Silendirler</vt:lpstr>
      <vt:lpstr>Yalancı (Psödo) Silendirler</vt:lpstr>
      <vt:lpstr>3- Kristaller (asidik ve bazik idrarda oluşanlar)</vt:lpstr>
      <vt:lpstr>Slayt 105</vt:lpstr>
      <vt:lpstr>Kalsiyum Oksalat Kristalleri</vt:lpstr>
      <vt:lpstr>Kalsiyum Oksalat Kristalleri</vt:lpstr>
      <vt:lpstr>Kalsiyum Oksalat Kristalleri</vt:lpstr>
      <vt:lpstr>Kalsiyum Oksalat Kristalleri</vt:lpstr>
      <vt:lpstr>Kalsiyum Oksalat Kristalleri</vt:lpstr>
      <vt:lpstr>Kalsiyum Oksalat Kristalleri</vt:lpstr>
      <vt:lpstr>Kalsiyum Oksalat Kristalleri</vt:lpstr>
      <vt:lpstr>Kalsiyum Oksalat Kristalleri</vt:lpstr>
      <vt:lpstr>Kalsiyum Oksalat Kristalleri</vt:lpstr>
      <vt:lpstr>Kalsiyum Oksalat Kristalleri</vt:lpstr>
      <vt:lpstr>Kalsiyum Oksalat Kristalleri (monohidrat)</vt:lpstr>
      <vt:lpstr>Kalsiyum Sülfat Kristali</vt:lpstr>
      <vt:lpstr>Kalsiyum Sülfat Kristali</vt:lpstr>
      <vt:lpstr>Sistin Kristali</vt:lpstr>
      <vt:lpstr>Sistin Kristalleri</vt:lpstr>
      <vt:lpstr>Sistin Kristalleri</vt:lpstr>
      <vt:lpstr>Sistin Kristalleri</vt:lpstr>
      <vt:lpstr>Sistin Kristali</vt:lpstr>
      <vt:lpstr>Sistin Kristalleri</vt:lpstr>
      <vt:lpstr>Ürik Asit Kristalleri</vt:lpstr>
      <vt:lpstr>Ürik Asit Kristalleri</vt:lpstr>
      <vt:lpstr>Ürik Asit Kristalleri</vt:lpstr>
      <vt:lpstr>Ürik Asit Kristalleri</vt:lpstr>
      <vt:lpstr>Ürik Asit Kristalleri</vt:lpstr>
      <vt:lpstr>Ürik Asit Kristalleri</vt:lpstr>
      <vt:lpstr>Ürik Asit Kristalleri</vt:lpstr>
      <vt:lpstr>Amorf Ürat Kristalleri</vt:lpstr>
      <vt:lpstr>Amorf Ürat Kristalleri</vt:lpstr>
      <vt:lpstr>Tirozin Kristali</vt:lpstr>
      <vt:lpstr>Tirozin Kristali</vt:lpstr>
      <vt:lpstr>Lösin Kristali</vt:lpstr>
      <vt:lpstr>Bilirubin Kristali</vt:lpstr>
      <vt:lpstr>Slayt 138</vt:lpstr>
      <vt:lpstr>Kolesterol Kristali</vt:lpstr>
      <vt:lpstr>Kolesterol Kristali</vt:lpstr>
      <vt:lpstr>Kolesterol Kristali</vt:lpstr>
      <vt:lpstr>Triple Fosfat Kristalleri (Struvit Kristalleri) (Magnezyum-amonyum-fosfat)</vt:lpstr>
      <vt:lpstr>Triple Fosfat Kristali</vt:lpstr>
      <vt:lpstr>Triple Fosfat Kristalleri</vt:lpstr>
      <vt:lpstr>Triple Fosfat Kristalleri</vt:lpstr>
      <vt:lpstr>Amorf Fosfat Kristalleri</vt:lpstr>
      <vt:lpstr>Amorf Fosfat Kristalleri</vt:lpstr>
      <vt:lpstr>Kalsiyum Fosfat Kristalleri</vt:lpstr>
      <vt:lpstr>Kalsiyum Fosfat Kristalleri</vt:lpstr>
      <vt:lpstr>Amonyum Biürat Kristalleri</vt:lpstr>
      <vt:lpstr>Amonyum Biürat Kristalleri</vt:lpstr>
      <vt:lpstr>C- İdrarın Kimyasal Analizi</vt:lpstr>
      <vt:lpstr>Slayt 153</vt:lpstr>
      <vt:lpstr>1- Hemoglobin</vt:lpstr>
      <vt:lpstr>2- Lökosit Esteraz</vt:lpstr>
      <vt:lpstr>3- Nitrit</vt:lpstr>
      <vt:lpstr>4- Glukoz</vt:lpstr>
      <vt:lpstr>5- Keton</vt:lpstr>
      <vt:lpstr>6- Protein</vt:lpstr>
      <vt:lpstr>Slayt 160</vt:lpstr>
      <vt:lpstr>Başlıca Proteinüri Sebepleri</vt:lpstr>
      <vt:lpstr>7- Bilirubin</vt:lpstr>
      <vt:lpstr>8- Ürobilinojen</vt:lpstr>
      <vt:lpstr>9- pH</vt:lpstr>
      <vt:lpstr>10- Dansite – Spesifik Gravite (SG)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Üriner Sistem Biyokimyası</dc:title>
  <dc:creator>Fujitsu</dc:creator>
  <cp:lastModifiedBy>Mükremin Özkan Arsla</cp:lastModifiedBy>
  <cp:revision>334</cp:revision>
  <dcterms:created xsi:type="dcterms:W3CDTF">2016-03-22T16:05:24Z</dcterms:created>
  <dcterms:modified xsi:type="dcterms:W3CDTF">2016-04-04T19:45:32Z</dcterms:modified>
</cp:coreProperties>
</file>