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48" r:id="rId3"/>
    <p:sldId id="347" r:id="rId4"/>
    <p:sldId id="349" r:id="rId5"/>
    <p:sldId id="257" r:id="rId6"/>
    <p:sldId id="307" r:id="rId7"/>
    <p:sldId id="308" r:id="rId8"/>
    <p:sldId id="353" r:id="rId9"/>
    <p:sldId id="403" r:id="rId10"/>
    <p:sldId id="404" r:id="rId11"/>
    <p:sldId id="351" r:id="rId12"/>
    <p:sldId id="356" r:id="rId13"/>
    <p:sldId id="400" r:id="rId14"/>
    <p:sldId id="401" r:id="rId15"/>
    <p:sldId id="364" r:id="rId16"/>
    <p:sldId id="405" r:id="rId17"/>
    <p:sldId id="406" r:id="rId18"/>
    <p:sldId id="407" r:id="rId19"/>
    <p:sldId id="355" r:id="rId20"/>
    <p:sldId id="354" r:id="rId21"/>
    <p:sldId id="399" r:id="rId22"/>
    <p:sldId id="362" r:id="rId23"/>
    <p:sldId id="398" r:id="rId24"/>
    <p:sldId id="408" r:id="rId25"/>
    <p:sldId id="258" r:id="rId26"/>
    <p:sldId id="368" r:id="rId27"/>
    <p:sldId id="290" r:id="rId28"/>
    <p:sldId id="392" r:id="rId29"/>
    <p:sldId id="372" r:id="rId30"/>
    <p:sldId id="379" r:id="rId31"/>
    <p:sldId id="378" r:id="rId32"/>
    <p:sldId id="377" r:id="rId33"/>
    <p:sldId id="402" r:id="rId34"/>
    <p:sldId id="302" r:id="rId35"/>
  </p:sldIdLst>
  <p:sldSz cx="9144000" cy="6858000" type="screen4x3"/>
  <p:notesSz cx="6735763" cy="986948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5A2D7-5A57-450B-93B3-2E1855448615}" type="datetimeFigureOut">
              <a:rPr lang="tr-TR" smtClean="0"/>
              <a:pPr/>
              <a:t>13.11.2016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5C1CC-5EEF-403A-8098-7E00ABA2752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1B16E-5089-423B-94B1-46667AD0D308}" type="slidenum">
              <a:rPr lang="tr-TR"/>
              <a:pPr/>
              <a:t>23</a:t>
            </a:fld>
            <a:endParaRPr lang="tr-TR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646CAE-F7FE-472F-AEEF-DF8C7505213E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13.11.2016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13.11.2016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KbxyDTc4x8" TargetMode="External"/><Relationship Id="rId2" Type="http://schemas.openxmlformats.org/officeDocument/2006/relationships/hyperlink" Target="https://www.youtube.com/watch?v=P7BR5rwUba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rcolepsylink.com/hcp/symptom-recognition/sleep-wake-switch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Uykunun Biyokimyasal Temelleri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12776"/>
            <a:ext cx="9144000" cy="2808312"/>
          </a:xfrm>
          <a:prstGeom prst="rect">
            <a:avLst/>
          </a:prstGeom>
          <a:ln w="57150" cmpd="thickThin">
            <a:solidFill>
              <a:srgbClr val="8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			</a:t>
            </a:r>
            <a:r>
              <a:rPr kumimoji="0" lang="tr-TR" sz="1700" b="0" i="0" u="sng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Uyanıklık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</a:t>
            </a:r>
            <a:r>
              <a:rPr kumimoji="0" lang="tr-TR" sz="1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NREM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</a:t>
            </a:r>
            <a:r>
              <a:rPr kumimoji="0" lang="tr-TR" sz="1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REM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Kolinerjik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nöronlar </a:t>
            </a:r>
            <a:r>
              <a:rPr kumimoji="0" lang="tr-T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   	           </a:t>
            </a:r>
            <a:r>
              <a:rPr kumimoji="0" lang="tr-TR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tr-TR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+ 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++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 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tr-T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Aminerjik</a:t>
            </a: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nöronlar                                     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++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+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 </a:t>
            </a:r>
            <a:r>
              <a:rPr kumimoji="0" lang="tr-T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</a:t>
            </a:r>
            <a:endParaRPr kumimoji="0" lang="tr-TR" sz="17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tr-TR" dirty="0" err="1" smtClean="0"/>
              <a:t>Monoaminerjik</a:t>
            </a:r>
            <a:r>
              <a:rPr lang="tr-TR" dirty="0" smtClean="0"/>
              <a:t> Sistem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342900" lvl="2" indent="-342900"/>
            <a:r>
              <a:rPr lang="tr-TR" sz="2900" dirty="0" smtClean="0"/>
              <a:t>Uyanıklıkta aktif -&gt; </a:t>
            </a:r>
            <a:r>
              <a:rPr lang="tr-TR" sz="2900" dirty="0" err="1" smtClean="0"/>
              <a:t>nonREM’de</a:t>
            </a:r>
            <a:r>
              <a:rPr lang="tr-TR" sz="2900" dirty="0" smtClean="0"/>
              <a:t> azalır -&gt; </a:t>
            </a:r>
            <a:r>
              <a:rPr lang="tr-TR" sz="2900" dirty="0" err="1" smtClean="0"/>
              <a:t>REM’de</a:t>
            </a:r>
            <a:r>
              <a:rPr lang="tr-TR" sz="2900" dirty="0" smtClean="0"/>
              <a:t> yok denecek kadar az</a:t>
            </a:r>
          </a:p>
          <a:p>
            <a:pPr marL="342900" lvl="2" indent="-342900"/>
            <a:endParaRPr lang="tr-TR" sz="2900" dirty="0" smtClean="0"/>
          </a:p>
          <a:p>
            <a:pPr marL="342900" lvl="2" indent="-342900"/>
            <a:r>
              <a:rPr lang="tr-TR" sz="2900" dirty="0" err="1" smtClean="0"/>
              <a:t>Histamin</a:t>
            </a:r>
            <a:r>
              <a:rPr lang="tr-TR" sz="2900" dirty="0" smtClean="0"/>
              <a:t>: </a:t>
            </a:r>
            <a:r>
              <a:rPr lang="tr-TR" sz="2900" dirty="0" err="1" smtClean="0"/>
              <a:t>Posterior</a:t>
            </a:r>
            <a:r>
              <a:rPr lang="tr-TR" sz="2900" dirty="0" smtClean="0"/>
              <a:t> </a:t>
            </a:r>
            <a:r>
              <a:rPr lang="tr-TR" sz="2900" dirty="0" err="1" smtClean="0"/>
              <a:t>hipotalamusta</a:t>
            </a:r>
            <a:r>
              <a:rPr lang="tr-TR" sz="2900" dirty="0" smtClean="0"/>
              <a:t> (PH) </a:t>
            </a:r>
            <a:r>
              <a:rPr lang="tr-TR" sz="2900" dirty="0" err="1" smtClean="0"/>
              <a:t>tuberro</a:t>
            </a:r>
            <a:r>
              <a:rPr lang="tr-TR" sz="2900" dirty="0" smtClean="0"/>
              <a:t>-</a:t>
            </a:r>
            <a:r>
              <a:rPr lang="tr-TR" sz="2900" dirty="0" err="1" smtClean="0"/>
              <a:t>mamiller</a:t>
            </a:r>
            <a:r>
              <a:rPr lang="tr-TR" sz="2900" dirty="0" smtClean="0"/>
              <a:t> </a:t>
            </a:r>
            <a:r>
              <a:rPr lang="tr-TR" sz="2900" dirty="0" err="1" smtClean="0"/>
              <a:t>nukleus</a:t>
            </a:r>
            <a:r>
              <a:rPr lang="tr-TR" sz="2900" dirty="0" smtClean="0"/>
              <a:t> (TMN)</a:t>
            </a:r>
          </a:p>
          <a:p>
            <a:pPr marL="800100" lvl="3" indent="-342900"/>
            <a:r>
              <a:rPr lang="en-US" sz="2800" dirty="0" smtClean="0"/>
              <a:t>posterior </a:t>
            </a:r>
            <a:r>
              <a:rPr lang="tr-TR" sz="2800" dirty="0" err="1" smtClean="0"/>
              <a:t>hipotalamus</a:t>
            </a:r>
            <a:r>
              <a:rPr lang="tr-TR" sz="2800" dirty="0" smtClean="0"/>
              <a:t> lezyonu: </a:t>
            </a:r>
            <a:r>
              <a:rPr lang="tr-TR" sz="2800" dirty="0" err="1" smtClean="0"/>
              <a:t>narkolepsi</a:t>
            </a:r>
            <a:endParaRPr lang="tr-TR" sz="2500" dirty="0" smtClean="0"/>
          </a:p>
          <a:p>
            <a:endParaRPr lang="tr-TR" sz="2900" dirty="0" smtClean="0"/>
          </a:p>
          <a:p>
            <a:r>
              <a:rPr lang="tr-TR" sz="2900" dirty="0" err="1" smtClean="0"/>
              <a:t>Katekolaminler</a:t>
            </a:r>
            <a:endParaRPr lang="tr-TR" sz="2900" dirty="0" smtClean="0"/>
          </a:p>
          <a:p>
            <a:pPr lvl="1">
              <a:lnSpc>
                <a:spcPct val="80000"/>
              </a:lnSpc>
            </a:pPr>
            <a:r>
              <a:rPr lang="tr-TR" sz="2900" dirty="0" err="1" smtClean="0"/>
              <a:t>Dopamin</a:t>
            </a:r>
            <a:r>
              <a:rPr lang="tr-TR" sz="2900" dirty="0" smtClean="0"/>
              <a:t>: </a:t>
            </a:r>
            <a:r>
              <a:rPr lang="tr-TR" sz="2900" dirty="0" err="1" smtClean="0"/>
              <a:t>ventral</a:t>
            </a:r>
            <a:r>
              <a:rPr lang="tr-TR" sz="2900" dirty="0" smtClean="0"/>
              <a:t> </a:t>
            </a:r>
            <a:r>
              <a:rPr lang="tr-TR" sz="2900" dirty="0" err="1" smtClean="0"/>
              <a:t>tegmental</a:t>
            </a:r>
            <a:r>
              <a:rPr lang="tr-TR" sz="2900" dirty="0" smtClean="0"/>
              <a:t> alan (</a:t>
            </a:r>
            <a:r>
              <a:rPr lang="tr-TR" sz="2900" dirty="0" err="1" smtClean="0"/>
              <a:t>mezensefalon</a:t>
            </a:r>
            <a:r>
              <a:rPr lang="tr-TR" sz="2900" dirty="0" smtClean="0"/>
              <a:t>) </a:t>
            </a:r>
          </a:p>
          <a:p>
            <a:pPr lvl="1">
              <a:lnSpc>
                <a:spcPct val="80000"/>
              </a:lnSpc>
            </a:pPr>
            <a:r>
              <a:rPr lang="tr-TR" sz="2900" dirty="0" err="1" smtClean="0"/>
              <a:t>Nöradrenalin</a:t>
            </a:r>
            <a:r>
              <a:rPr lang="tr-TR" sz="2900" dirty="0" smtClean="0"/>
              <a:t>: </a:t>
            </a:r>
            <a:r>
              <a:rPr lang="tr-TR" sz="2900" dirty="0" err="1" smtClean="0"/>
              <a:t>Lokus</a:t>
            </a:r>
            <a:r>
              <a:rPr lang="tr-TR" sz="2900" dirty="0" smtClean="0"/>
              <a:t> </a:t>
            </a:r>
            <a:r>
              <a:rPr lang="tr-TR" sz="2900" dirty="0" err="1" smtClean="0"/>
              <a:t>seruleus</a:t>
            </a:r>
            <a:r>
              <a:rPr lang="tr-TR" sz="2900" dirty="0" smtClean="0"/>
              <a:t> </a:t>
            </a:r>
            <a:r>
              <a:rPr lang="tr-TR" sz="2900" dirty="0" smtClean="0"/>
              <a:t>(LC) (</a:t>
            </a:r>
            <a:r>
              <a:rPr lang="tr-TR" sz="2900" dirty="0" err="1" smtClean="0"/>
              <a:t>ponsta</a:t>
            </a:r>
            <a:r>
              <a:rPr lang="tr-TR" sz="2900" dirty="0" smtClean="0"/>
              <a:t>)</a:t>
            </a:r>
          </a:p>
          <a:p>
            <a:pPr lvl="1">
              <a:lnSpc>
                <a:spcPct val="80000"/>
              </a:lnSpc>
            </a:pPr>
            <a:endParaRPr lang="tr-TR" sz="2900" dirty="0" smtClean="0"/>
          </a:p>
          <a:p>
            <a:pPr>
              <a:lnSpc>
                <a:spcPct val="80000"/>
              </a:lnSpc>
            </a:pPr>
            <a:r>
              <a:rPr lang="tr-TR" sz="2900" dirty="0" err="1" smtClean="0"/>
              <a:t>Triptaminler</a:t>
            </a:r>
            <a:endParaRPr lang="tr-TR" sz="2900" dirty="0" smtClean="0"/>
          </a:p>
          <a:p>
            <a:pPr lvl="1">
              <a:lnSpc>
                <a:spcPct val="80000"/>
              </a:lnSpc>
            </a:pPr>
            <a:r>
              <a:rPr lang="tr-TR" sz="2900" dirty="0" err="1" smtClean="0"/>
              <a:t>Serotonin</a:t>
            </a:r>
            <a:r>
              <a:rPr lang="tr-TR" sz="2900" dirty="0" smtClean="0"/>
              <a:t> (5-</a:t>
            </a:r>
            <a:r>
              <a:rPr lang="tr-TR" sz="2900" dirty="0" err="1" smtClean="0"/>
              <a:t>hidroksitriptamin</a:t>
            </a:r>
            <a:r>
              <a:rPr lang="tr-TR" sz="2900" dirty="0" smtClean="0"/>
              <a:t>: 5-HT) </a:t>
            </a:r>
            <a:r>
              <a:rPr lang="tr-TR" sz="2900" dirty="0" err="1" smtClean="0"/>
              <a:t>Dorsal</a:t>
            </a:r>
            <a:r>
              <a:rPr lang="tr-TR" sz="2900" dirty="0" smtClean="0"/>
              <a:t> </a:t>
            </a:r>
            <a:r>
              <a:rPr lang="tr-TR" sz="2900" dirty="0" err="1" smtClean="0"/>
              <a:t>Rafhe</a:t>
            </a:r>
            <a:r>
              <a:rPr lang="tr-TR" sz="2900" dirty="0" smtClean="0"/>
              <a:t> </a:t>
            </a:r>
            <a:r>
              <a:rPr lang="tr-TR" sz="2900" dirty="0" err="1" smtClean="0"/>
              <a:t>Nukleusu</a:t>
            </a:r>
            <a:r>
              <a:rPr lang="tr-TR" sz="2900" dirty="0" smtClean="0"/>
              <a:t>(DRN) (</a:t>
            </a:r>
            <a:r>
              <a:rPr lang="tr-TR" sz="2900" dirty="0" err="1" smtClean="0"/>
              <a:t>pons</a:t>
            </a:r>
            <a:r>
              <a:rPr lang="tr-TR" sz="2900" dirty="0" smtClean="0"/>
              <a:t> ve </a:t>
            </a:r>
            <a:r>
              <a:rPr lang="tr-TR" sz="2900" dirty="0" err="1" smtClean="0"/>
              <a:t>mezensefalonda</a:t>
            </a:r>
            <a:r>
              <a:rPr lang="tr-TR" sz="2900" dirty="0" smtClean="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Monoaminerjik</a:t>
            </a:r>
            <a:r>
              <a:rPr lang="tr-TR" sz="3600" dirty="0" smtClean="0"/>
              <a:t> </a:t>
            </a:r>
            <a:r>
              <a:rPr lang="tr-TR" sz="3600" dirty="0" smtClean="0"/>
              <a:t>Aktivite</a:t>
            </a:r>
            <a:endParaRPr lang="tr-TR" sz="35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Aktif </a:t>
            </a:r>
            <a:r>
              <a:rPr lang="tr-TR" dirty="0"/>
              <a:t>uyanıklıkta yüksek</a:t>
            </a:r>
          </a:p>
          <a:p>
            <a:r>
              <a:rPr lang="tr-TR" dirty="0"/>
              <a:t>NREM uykuda </a:t>
            </a:r>
            <a:r>
              <a:rPr lang="tr-TR" dirty="0" err="1"/>
              <a:t>aminerjik</a:t>
            </a:r>
            <a:r>
              <a:rPr lang="tr-TR" dirty="0"/>
              <a:t> aktivite azalır</a:t>
            </a:r>
          </a:p>
          <a:p>
            <a:r>
              <a:rPr lang="tr-TR" dirty="0"/>
              <a:t>REM uyku süresince kaybolur 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/>
              <a:t>kortekste REM uyku esansında </a:t>
            </a:r>
            <a:r>
              <a:rPr lang="tr-TR" dirty="0" err="1"/>
              <a:t>aminerjik</a:t>
            </a:r>
            <a:r>
              <a:rPr lang="tr-TR" dirty="0"/>
              <a:t> </a:t>
            </a:r>
            <a:r>
              <a:rPr lang="tr-TR" dirty="0" err="1" smtClean="0"/>
              <a:t>demodülasyon</a:t>
            </a:r>
            <a:r>
              <a:rPr lang="tr-TR" dirty="0" smtClean="0"/>
              <a:t> (</a:t>
            </a:r>
            <a:r>
              <a:rPr lang="tr-TR" dirty="0" err="1"/>
              <a:t>hipokretin</a:t>
            </a:r>
            <a:r>
              <a:rPr lang="tr-TR" dirty="0"/>
              <a:t> </a:t>
            </a:r>
            <a:r>
              <a:rPr lang="tr-TR" dirty="0" smtClean="0"/>
              <a:t>azalmasına </a:t>
            </a:r>
            <a:r>
              <a:rPr lang="tr-TR" dirty="0"/>
              <a:t>bağlı</a:t>
            </a:r>
            <a:r>
              <a:rPr lang="tr-TR" dirty="0" smtClean="0"/>
              <a:t>)</a:t>
            </a:r>
          </a:p>
          <a:p>
            <a:pPr lvl="1">
              <a:buNone/>
            </a:pPr>
            <a:endParaRPr lang="tr-TR" dirty="0"/>
          </a:p>
          <a:p>
            <a:r>
              <a:rPr lang="tr-TR" dirty="0" err="1"/>
              <a:t>Aminerjik</a:t>
            </a:r>
            <a:r>
              <a:rPr lang="tr-TR" dirty="0"/>
              <a:t> nöronlar(</a:t>
            </a:r>
            <a:r>
              <a:rPr lang="tr-TR" dirty="0" err="1"/>
              <a:t>wake</a:t>
            </a:r>
            <a:r>
              <a:rPr lang="tr-TR" dirty="0"/>
              <a:t>-on ve </a:t>
            </a:r>
            <a:r>
              <a:rPr lang="tr-TR" dirty="0" err="1"/>
              <a:t>sleep</a:t>
            </a:r>
            <a:r>
              <a:rPr lang="tr-TR" dirty="0"/>
              <a:t>-</a:t>
            </a:r>
            <a:r>
              <a:rPr lang="tr-TR" dirty="0" err="1"/>
              <a:t>off</a:t>
            </a:r>
            <a:r>
              <a:rPr lang="tr-TR" dirty="0"/>
              <a:t> hücreler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smtClean="0"/>
              <a:t>Klasik </a:t>
            </a:r>
            <a:r>
              <a:rPr lang="tr-TR" dirty="0" err="1" smtClean="0"/>
              <a:t>antidepresanlar</a:t>
            </a:r>
            <a:r>
              <a:rPr lang="tr-TR" dirty="0" smtClean="0"/>
              <a:t>, </a:t>
            </a:r>
            <a:r>
              <a:rPr lang="tr-TR" dirty="0" err="1" smtClean="0"/>
              <a:t>aminerjik</a:t>
            </a:r>
            <a:r>
              <a:rPr lang="tr-TR" dirty="0" smtClean="0"/>
              <a:t> sinyalleri artırarak, REM uykusunu baskılayabilir.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5298" name="Picture 2" descr="sleep neurotransmitter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78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7346" name="Picture 2" descr="sleep neurotransmitter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76256" cy="687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TMN </a:t>
            </a:r>
            <a:br>
              <a:rPr lang="tr-TR" sz="3200" b="1" dirty="0" smtClean="0"/>
            </a:br>
            <a:r>
              <a:rPr lang="tr-TR" sz="3200" b="1" dirty="0" smtClean="0"/>
              <a:t>(</a:t>
            </a:r>
            <a:r>
              <a:rPr lang="tr-TR" sz="3200" b="1" dirty="0" err="1" smtClean="0"/>
              <a:t>Tubero</a:t>
            </a:r>
            <a:r>
              <a:rPr lang="tr-TR" sz="3200" b="1" dirty="0" smtClean="0"/>
              <a:t>-</a:t>
            </a:r>
            <a:r>
              <a:rPr lang="tr-TR" sz="3200" b="1" dirty="0" err="1" smtClean="0"/>
              <a:t>Mammilary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Nucleus</a:t>
            </a:r>
            <a:r>
              <a:rPr lang="tr-TR" sz="3200" b="1" dirty="0" smtClean="0"/>
              <a:t>)</a:t>
            </a:r>
            <a:endParaRPr lang="tr-TR" sz="32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SSS’nin</a:t>
            </a:r>
            <a:r>
              <a:rPr lang="tr-TR" dirty="0" smtClean="0"/>
              <a:t> </a:t>
            </a:r>
            <a:r>
              <a:rPr lang="tr-TR" dirty="0"/>
              <a:t>tek </a:t>
            </a:r>
            <a:r>
              <a:rPr lang="tr-TR" dirty="0" err="1"/>
              <a:t>histaminerjik</a:t>
            </a:r>
            <a:r>
              <a:rPr lang="tr-TR" dirty="0"/>
              <a:t> </a:t>
            </a:r>
            <a:r>
              <a:rPr lang="tr-TR" dirty="0" err="1"/>
              <a:t>nukleusu</a:t>
            </a:r>
            <a:endParaRPr lang="tr-TR" dirty="0"/>
          </a:p>
          <a:p>
            <a:r>
              <a:rPr lang="tr-TR" dirty="0" err="1"/>
              <a:t>Posterior</a:t>
            </a:r>
            <a:r>
              <a:rPr lang="tr-TR" dirty="0"/>
              <a:t> </a:t>
            </a:r>
            <a:r>
              <a:rPr lang="tr-TR" dirty="0" err="1"/>
              <a:t>hipotalamusta</a:t>
            </a:r>
            <a:r>
              <a:rPr lang="tr-TR" dirty="0"/>
              <a:t> lokalize</a:t>
            </a:r>
          </a:p>
          <a:p>
            <a:r>
              <a:rPr lang="tr-TR" dirty="0" err="1"/>
              <a:t>VLPO’nun</a:t>
            </a:r>
            <a:r>
              <a:rPr lang="tr-TR" dirty="0"/>
              <a:t> </a:t>
            </a:r>
            <a:r>
              <a:rPr lang="tr-TR" dirty="0" err="1"/>
              <a:t>inhibisyonunu</a:t>
            </a:r>
            <a:r>
              <a:rPr lang="tr-TR" dirty="0"/>
              <a:t> ve uyanıklığın sürdürülmesini sağlar</a:t>
            </a:r>
          </a:p>
          <a:p>
            <a:r>
              <a:rPr lang="tr-TR" dirty="0"/>
              <a:t>NREM ve REM uyku esnasında VLPO tarafından </a:t>
            </a:r>
            <a:r>
              <a:rPr lang="tr-TR" dirty="0" err="1"/>
              <a:t>inhibe</a:t>
            </a:r>
            <a:r>
              <a:rPr lang="tr-TR" dirty="0"/>
              <a:t> </a:t>
            </a:r>
            <a:r>
              <a:rPr lang="tr-TR" dirty="0" smtClean="0"/>
              <a:t>edilir</a:t>
            </a:r>
          </a:p>
          <a:p>
            <a:r>
              <a:rPr lang="tr-TR" dirty="0" smtClean="0"/>
              <a:t>TMN </a:t>
            </a:r>
            <a:r>
              <a:rPr lang="tr-TR" dirty="0" smtClean="0"/>
              <a:t>nöronları aynı zamanda GABA içerir ve bu yolla da </a:t>
            </a:r>
            <a:r>
              <a:rPr lang="en-US" dirty="0" smtClean="0"/>
              <a:t>VLPO</a:t>
            </a:r>
            <a:r>
              <a:rPr lang="tr-TR" dirty="0" smtClean="0"/>
              <a:t> nöronlarını </a:t>
            </a:r>
            <a:r>
              <a:rPr lang="tr-TR" dirty="0" err="1" smtClean="0"/>
              <a:t>inhibe</a:t>
            </a:r>
            <a:r>
              <a:rPr lang="tr-TR" dirty="0" smtClean="0"/>
              <a:t> edebilir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543800" cy="963612"/>
          </a:xfrm>
          <a:ln w="3175">
            <a:solidFill>
              <a:srgbClr val="800000"/>
            </a:solidFill>
          </a:ln>
        </p:spPr>
        <p:txBody>
          <a:bodyPr/>
          <a:lstStyle/>
          <a:p>
            <a:r>
              <a:rPr lang="tr-TR" sz="3000" dirty="0" err="1" smtClean="0"/>
              <a:t>Oreksin</a:t>
            </a:r>
            <a:r>
              <a:rPr lang="tr-TR" sz="3000" dirty="0" smtClean="0"/>
              <a:t>/</a:t>
            </a:r>
            <a:r>
              <a:rPr lang="tr-TR" sz="3000" dirty="0" err="1" smtClean="0"/>
              <a:t>Hipokretin</a:t>
            </a:r>
            <a:r>
              <a:rPr lang="tr-TR" sz="3000" dirty="0" smtClean="0"/>
              <a:t> </a:t>
            </a:r>
            <a:r>
              <a:rPr lang="tr-TR" sz="3000" dirty="0"/>
              <a:t>S</a:t>
            </a:r>
            <a:r>
              <a:rPr lang="tr-TR" sz="3000" dirty="0" smtClean="0"/>
              <a:t>istemi</a:t>
            </a:r>
            <a:endParaRPr lang="en-US" sz="30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1998-</a:t>
            </a:r>
            <a:r>
              <a:rPr lang="tr-TR" dirty="0" err="1" smtClean="0"/>
              <a:t>Sakurai</a:t>
            </a:r>
            <a:r>
              <a:rPr lang="tr-TR" dirty="0" smtClean="0"/>
              <a:t>: </a:t>
            </a:r>
            <a:r>
              <a:rPr lang="tr-TR" dirty="0" err="1" smtClean="0"/>
              <a:t>Oreksin</a:t>
            </a:r>
            <a:r>
              <a:rPr lang="tr-TR" dirty="0" smtClean="0"/>
              <a:t> </a:t>
            </a:r>
            <a:r>
              <a:rPr lang="tr-TR" dirty="0"/>
              <a:t>A ve </a:t>
            </a:r>
            <a:r>
              <a:rPr lang="tr-TR" dirty="0" smtClean="0"/>
              <a:t>B</a:t>
            </a:r>
            <a:endParaRPr lang="tr-TR" dirty="0"/>
          </a:p>
          <a:p>
            <a:r>
              <a:rPr lang="tr-TR" dirty="0" smtClean="0"/>
              <a:t>1998-</a:t>
            </a:r>
            <a:r>
              <a:rPr lang="tr-TR" dirty="0" err="1" smtClean="0"/>
              <a:t>Lecea</a:t>
            </a:r>
            <a:r>
              <a:rPr lang="tr-TR" dirty="0" smtClean="0"/>
              <a:t>: </a:t>
            </a:r>
            <a:r>
              <a:rPr lang="tr-TR" dirty="0" err="1" smtClean="0"/>
              <a:t>Hipokretinler</a:t>
            </a:r>
            <a:endParaRPr lang="tr-TR" dirty="0"/>
          </a:p>
          <a:p>
            <a:r>
              <a:rPr lang="tr-TR" dirty="0" err="1" smtClean="0"/>
              <a:t>Hipokretinler</a:t>
            </a:r>
            <a:r>
              <a:rPr lang="tr-TR" dirty="0" smtClean="0"/>
              <a:t> </a:t>
            </a:r>
            <a:r>
              <a:rPr lang="tr-TR" dirty="0" smtClean="0"/>
              <a:t>= </a:t>
            </a:r>
            <a:r>
              <a:rPr lang="tr-TR" dirty="0" err="1" smtClean="0"/>
              <a:t>O</a:t>
            </a:r>
            <a:r>
              <a:rPr lang="tr-TR" dirty="0" err="1" smtClean="0"/>
              <a:t>reksinler</a:t>
            </a:r>
            <a:endParaRPr lang="tr-TR" dirty="0"/>
          </a:p>
          <a:p>
            <a:pPr lvl="1"/>
            <a:r>
              <a:rPr lang="tr-TR" dirty="0"/>
              <a:t>Moleküler yapıları ve fonksiyonları tüm memelilerde benzer</a:t>
            </a:r>
          </a:p>
          <a:p>
            <a:pPr lvl="1"/>
            <a:r>
              <a:rPr lang="tr-TR" dirty="0"/>
              <a:t>İkisi </a:t>
            </a:r>
            <a:r>
              <a:rPr lang="tr-TR" dirty="0" smtClean="0"/>
              <a:t>de (</a:t>
            </a:r>
            <a:r>
              <a:rPr lang="tr-TR" dirty="0"/>
              <a:t>I ve II </a:t>
            </a:r>
            <a:r>
              <a:rPr lang="tr-TR" dirty="0" smtClean="0"/>
              <a:t>ya da </a:t>
            </a:r>
            <a:r>
              <a:rPr lang="tr-TR" dirty="0"/>
              <a:t>A ve B) </a:t>
            </a:r>
            <a:r>
              <a:rPr lang="tr-TR" dirty="0" err="1"/>
              <a:t>eksitatör</a:t>
            </a:r>
            <a:r>
              <a:rPr lang="tr-TR" dirty="0"/>
              <a:t> </a:t>
            </a:r>
            <a:r>
              <a:rPr lang="tr-TR" dirty="0" smtClean="0"/>
              <a:t>etkili</a:t>
            </a:r>
          </a:p>
          <a:p>
            <a:r>
              <a:rPr lang="tr-TR" dirty="0" smtClean="0"/>
              <a:t>VLPO dışında uyku ile ilişkili tüm merkezlerle </a:t>
            </a:r>
            <a:r>
              <a:rPr lang="tr-TR" dirty="0" smtClean="0"/>
              <a:t>bağlantılı</a:t>
            </a:r>
            <a:endParaRPr lang="tr-TR" dirty="0" smtClean="0"/>
          </a:p>
          <a:p>
            <a:pPr lvl="1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tr-TR" dirty="0" err="1" smtClean="0"/>
              <a:t>Hipokretinler</a:t>
            </a:r>
            <a:r>
              <a:rPr lang="tr-TR" dirty="0" smtClean="0"/>
              <a:t> </a:t>
            </a:r>
            <a:r>
              <a:rPr lang="tr-TR" dirty="0" err="1" smtClean="0"/>
              <a:t>monoaminerjik</a:t>
            </a:r>
            <a:r>
              <a:rPr lang="tr-TR" dirty="0" smtClean="0"/>
              <a:t> </a:t>
            </a:r>
            <a:r>
              <a:rPr lang="tr-TR" dirty="0" err="1" smtClean="0"/>
              <a:t>tonusu</a:t>
            </a:r>
            <a:r>
              <a:rPr lang="tr-TR" dirty="0" smtClean="0"/>
              <a:t> artırarak VLPO </a:t>
            </a:r>
            <a:r>
              <a:rPr lang="tr-TR" dirty="0" err="1" smtClean="0"/>
              <a:t>inhibisyonunun</a:t>
            </a:r>
            <a:r>
              <a:rPr lang="tr-TR" dirty="0" smtClean="0"/>
              <a:t> devam etmesini ve uykunun başlamasının önlenmesini sağlar.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Uyku-uyanıklık </a:t>
            </a:r>
            <a:r>
              <a:rPr lang="tr-TR" dirty="0"/>
              <a:t>döngüsündeki </a:t>
            </a:r>
            <a:r>
              <a:rPr lang="tr-TR" dirty="0" err="1"/>
              <a:t>aminerjik</a:t>
            </a:r>
            <a:r>
              <a:rPr lang="tr-TR" dirty="0"/>
              <a:t>-</a:t>
            </a:r>
            <a:r>
              <a:rPr lang="tr-TR" dirty="0" err="1"/>
              <a:t>kolinerjik</a:t>
            </a:r>
            <a:r>
              <a:rPr lang="tr-TR" dirty="0"/>
              <a:t> sistem </a:t>
            </a:r>
            <a:r>
              <a:rPr lang="tr-TR" b="1" u="sng" dirty="0"/>
              <a:t>stabilizasyon</a:t>
            </a:r>
            <a:r>
              <a:rPr lang="tr-TR" dirty="0"/>
              <a:t>unda anahtar </a:t>
            </a:r>
            <a:r>
              <a:rPr lang="tr-TR" dirty="0" smtClean="0"/>
              <a:t>rol oynar</a:t>
            </a:r>
          </a:p>
          <a:p>
            <a:pPr lvl="1"/>
            <a:endParaRPr lang="tr-TR" dirty="0"/>
          </a:p>
          <a:p>
            <a:pPr lvl="2"/>
            <a:r>
              <a:rPr lang="tr-TR" dirty="0"/>
              <a:t>Uyanıklıkta en yüksek </a:t>
            </a:r>
            <a:r>
              <a:rPr lang="tr-TR" dirty="0" smtClean="0"/>
              <a:t>etki</a:t>
            </a:r>
          </a:p>
          <a:p>
            <a:pPr lvl="2"/>
            <a:endParaRPr lang="tr-TR" b="1" dirty="0"/>
          </a:p>
          <a:p>
            <a:pPr lvl="2"/>
            <a:r>
              <a:rPr lang="tr-TR" dirty="0"/>
              <a:t>NREM ve REM uykuda etki </a:t>
            </a:r>
            <a:r>
              <a:rPr lang="tr-TR" dirty="0" smtClean="0"/>
              <a:t>minimal</a:t>
            </a:r>
            <a:endParaRPr lang="tr-T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543800" cy="963612"/>
          </a:xfrm>
          <a:ln w="3175">
            <a:solidFill>
              <a:srgbClr val="800000"/>
            </a:solidFill>
          </a:ln>
        </p:spPr>
        <p:txBody>
          <a:bodyPr/>
          <a:lstStyle/>
          <a:p>
            <a:r>
              <a:rPr lang="tr-TR" sz="3000" dirty="0" err="1" smtClean="0"/>
              <a:t>Oreksin</a:t>
            </a:r>
            <a:r>
              <a:rPr lang="tr-TR" sz="3000" dirty="0" smtClean="0"/>
              <a:t>/</a:t>
            </a:r>
            <a:r>
              <a:rPr lang="tr-TR" sz="3000" dirty="0" err="1" smtClean="0"/>
              <a:t>Hipokretin</a:t>
            </a:r>
            <a:r>
              <a:rPr lang="tr-TR" sz="3000" dirty="0" smtClean="0"/>
              <a:t> </a:t>
            </a:r>
            <a:r>
              <a:rPr lang="tr-TR" sz="3000" dirty="0"/>
              <a:t>S</a:t>
            </a:r>
            <a:r>
              <a:rPr lang="tr-TR" sz="3000" dirty="0" smtClean="0"/>
              <a:t>istemi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leepswitch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332656"/>
            <a:ext cx="7343775" cy="5176837"/>
          </a:xfrm>
          <a:noFill/>
          <a:ln w="57150" cmpd="thickThin">
            <a:solidFill>
              <a:srgbClr val="000000"/>
            </a:solidFill>
          </a:ln>
        </p:spPr>
      </p:pic>
      <p:sp>
        <p:nvSpPr>
          <p:cNvPr id="3" name="2 Metin kutusu"/>
          <p:cNvSpPr txBox="1"/>
          <p:nvPr/>
        </p:nvSpPr>
        <p:spPr>
          <a:xfrm>
            <a:off x="971600" y="5733256"/>
            <a:ext cx="2164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CTX: </a:t>
            </a:r>
            <a:r>
              <a:rPr lang="tr-TR" dirty="0" err="1" smtClean="0"/>
              <a:t>Serebral</a:t>
            </a:r>
            <a:r>
              <a:rPr lang="tr-TR" dirty="0" smtClean="0"/>
              <a:t> korteks</a:t>
            </a:r>
          </a:p>
          <a:p>
            <a:r>
              <a:rPr lang="tr-TR" dirty="0" smtClean="0"/>
              <a:t>BF: Bazal </a:t>
            </a:r>
            <a:r>
              <a:rPr lang="tr-TR" dirty="0" err="1" smtClean="0"/>
              <a:t>forebrain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3707904" y="5733256"/>
            <a:ext cx="2570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tx2"/>
                </a:solidFill>
              </a:rPr>
              <a:t>LDT/PPT ve BF: </a:t>
            </a:r>
            <a:r>
              <a:rPr lang="tr-TR" b="1" dirty="0" err="1" smtClean="0">
                <a:solidFill>
                  <a:schemeClr val="tx2"/>
                </a:solidFill>
              </a:rPr>
              <a:t>Kolinerjik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707904" y="6093296"/>
            <a:ext cx="2746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TMN, </a:t>
            </a:r>
            <a:r>
              <a:rPr lang="tr-TR" b="1" dirty="0" err="1" smtClean="0">
                <a:solidFill>
                  <a:srgbClr val="00B050"/>
                </a:solidFill>
              </a:rPr>
              <a:t>Raphe</a:t>
            </a:r>
            <a:r>
              <a:rPr lang="tr-TR" b="1" dirty="0" smtClean="0">
                <a:solidFill>
                  <a:srgbClr val="00B050"/>
                </a:solidFill>
              </a:rPr>
              <a:t>, LC: </a:t>
            </a:r>
            <a:r>
              <a:rPr lang="tr-TR" b="1" dirty="0" err="1" smtClean="0">
                <a:solidFill>
                  <a:srgbClr val="00B050"/>
                </a:solidFill>
              </a:rPr>
              <a:t>Aminerjik</a:t>
            </a:r>
            <a:endParaRPr lang="tr-T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Kolinerjik</a:t>
            </a:r>
            <a:r>
              <a:rPr lang="tr-TR" dirty="0" smtClean="0"/>
              <a:t> </a:t>
            </a:r>
            <a:r>
              <a:rPr lang="tr-TR" dirty="0" err="1" smtClean="0"/>
              <a:t>Nükleuslar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Ponsta</a:t>
            </a:r>
            <a:r>
              <a:rPr lang="tr-TR" dirty="0" smtClean="0"/>
              <a:t>, </a:t>
            </a:r>
            <a:r>
              <a:rPr lang="tr-TR" dirty="0" err="1" smtClean="0"/>
              <a:t>latero</a:t>
            </a:r>
            <a:r>
              <a:rPr lang="tr-TR" dirty="0" smtClean="0"/>
              <a:t>-</a:t>
            </a:r>
            <a:r>
              <a:rPr lang="tr-TR" dirty="0" err="1" smtClean="0"/>
              <a:t>dorsal</a:t>
            </a:r>
            <a:r>
              <a:rPr lang="tr-TR" dirty="0" smtClean="0"/>
              <a:t> </a:t>
            </a:r>
            <a:r>
              <a:rPr lang="tr-TR" dirty="0" err="1" smtClean="0"/>
              <a:t>tegmental</a:t>
            </a:r>
            <a:r>
              <a:rPr lang="tr-TR" dirty="0" smtClean="0"/>
              <a:t> alan ve </a:t>
            </a:r>
            <a:r>
              <a:rPr lang="tr-TR" dirty="0" err="1" smtClean="0"/>
              <a:t>pedinkülopontin</a:t>
            </a:r>
            <a:r>
              <a:rPr lang="tr-TR" dirty="0" smtClean="0"/>
              <a:t> </a:t>
            </a:r>
            <a:r>
              <a:rPr lang="tr-TR" dirty="0" err="1" smtClean="0"/>
              <a:t>tegmental</a:t>
            </a:r>
            <a:r>
              <a:rPr lang="tr-TR" dirty="0" smtClean="0"/>
              <a:t> alanda lokalize çekirdekler (LDT/PPT).</a:t>
            </a:r>
          </a:p>
          <a:p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3200" dirty="0" smtClean="0"/>
              <a:t>Uyanıklık ve REM uykuda aktif</a:t>
            </a:r>
          </a:p>
          <a:p>
            <a:pPr lvl="1"/>
            <a:r>
              <a:rPr lang="tr-TR" sz="2200" dirty="0" smtClean="0"/>
              <a:t>Uyanıklık-REM uyku arasındaki farklılık: REM uykuda </a:t>
            </a:r>
            <a:r>
              <a:rPr lang="tr-TR" sz="2200" dirty="0" err="1" smtClean="0"/>
              <a:t>aminerjik</a:t>
            </a:r>
            <a:r>
              <a:rPr lang="tr-TR" sz="2200" dirty="0" smtClean="0"/>
              <a:t> sistem </a:t>
            </a:r>
            <a:r>
              <a:rPr lang="tr-TR" sz="2200" dirty="0" err="1" smtClean="0"/>
              <a:t>inaktif</a:t>
            </a:r>
            <a:r>
              <a:rPr lang="tr-TR" sz="2200" dirty="0" smtClean="0"/>
              <a:t>; uyanıklıkta </a:t>
            </a:r>
            <a:r>
              <a:rPr lang="tr-TR" sz="2200" dirty="0" err="1" smtClean="0"/>
              <a:t>kolinerjik</a:t>
            </a:r>
            <a:r>
              <a:rPr lang="tr-TR" sz="2200" dirty="0" smtClean="0"/>
              <a:t> sistem yanında </a:t>
            </a:r>
            <a:r>
              <a:rPr lang="tr-TR" sz="2200" dirty="0" err="1" smtClean="0"/>
              <a:t>aminerjik</a:t>
            </a:r>
            <a:r>
              <a:rPr lang="tr-TR" sz="2200" dirty="0" smtClean="0"/>
              <a:t> ve </a:t>
            </a:r>
            <a:r>
              <a:rPr lang="tr-TR" sz="2200" dirty="0" err="1" smtClean="0"/>
              <a:t>hipokretinerjik</a:t>
            </a:r>
            <a:r>
              <a:rPr lang="tr-TR" sz="2200" dirty="0" smtClean="0"/>
              <a:t> sistem de </a:t>
            </a:r>
            <a:r>
              <a:rPr lang="tr-TR" sz="2200" dirty="0" smtClean="0"/>
              <a:t>aktif</a:t>
            </a:r>
          </a:p>
          <a:p>
            <a:pPr lvl="1"/>
            <a:endParaRPr lang="tr-TR" sz="2200" dirty="0" smtClean="0"/>
          </a:p>
          <a:p>
            <a:r>
              <a:rPr lang="tr-TR" sz="2800" dirty="0" smtClean="0"/>
              <a:t>Motor nöronları </a:t>
            </a:r>
            <a:r>
              <a:rPr lang="tr-TR" sz="2800" dirty="0" err="1" smtClean="0"/>
              <a:t>inhibe</a:t>
            </a:r>
            <a:r>
              <a:rPr lang="tr-TR" sz="2800" dirty="0" smtClean="0"/>
              <a:t> ederek; REM </a:t>
            </a:r>
            <a:r>
              <a:rPr lang="tr-TR" sz="2800" dirty="0" err="1" smtClean="0"/>
              <a:t>atonisini</a:t>
            </a:r>
            <a:r>
              <a:rPr lang="tr-TR" sz="2800" dirty="0" smtClean="0"/>
              <a:t> üretir </a:t>
            </a:r>
          </a:p>
          <a:p>
            <a:endParaRPr lang="tr-TR" sz="2600" dirty="0" smtClean="0"/>
          </a:p>
          <a:p>
            <a:r>
              <a:rPr lang="tr-TR" dirty="0" smtClean="0"/>
              <a:t>LDT/PPT lezyonlarında REM uykusu bozulur</a:t>
            </a: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340768"/>
          </a:xfrm>
        </p:spPr>
        <p:txBody>
          <a:bodyPr/>
          <a:lstStyle/>
          <a:p>
            <a:pPr lvl="0"/>
            <a:r>
              <a:rPr lang="tr-TR" dirty="0" smtClean="0"/>
              <a:t>LDT/PPT: </a:t>
            </a:r>
            <a:r>
              <a:rPr lang="tr-TR" dirty="0" err="1" smtClean="0"/>
              <a:t>Latero</a:t>
            </a:r>
            <a:r>
              <a:rPr lang="tr-TR" dirty="0" smtClean="0"/>
              <a:t>-</a:t>
            </a:r>
            <a:r>
              <a:rPr lang="tr-TR" dirty="0" err="1" smtClean="0"/>
              <a:t>Dorsal</a:t>
            </a:r>
            <a:r>
              <a:rPr lang="tr-TR" dirty="0" smtClean="0"/>
              <a:t> </a:t>
            </a:r>
            <a:r>
              <a:rPr lang="tr-TR" dirty="0" err="1" smtClean="0"/>
              <a:t>Tegmental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/</a:t>
            </a:r>
            <a:r>
              <a:rPr lang="tr-TR" dirty="0" err="1" smtClean="0"/>
              <a:t>Pedunculo</a:t>
            </a:r>
            <a:r>
              <a:rPr lang="tr-TR" dirty="0" smtClean="0"/>
              <a:t>-</a:t>
            </a:r>
            <a:r>
              <a:rPr lang="tr-TR" dirty="0" err="1" smtClean="0"/>
              <a:t>Pontine</a:t>
            </a:r>
            <a:r>
              <a:rPr lang="tr-TR" dirty="0" smtClean="0"/>
              <a:t> </a:t>
            </a:r>
            <a:r>
              <a:rPr lang="tr-TR" dirty="0" err="1" smtClean="0"/>
              <a:t>Tegmental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3" descr="sleepswi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0"/>
            <a:ext cx="7164288" cy="5396218"/>
          </a:xfrm>
          <a:prstGeom prst="rect">
            <a:avLst/>
          </a:prstGeom>
          <a:noFill/>
          <a:ln w="57150" cmpd="thickThin">
            <a:solidFill>
              <a:srgbClr val="800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20297" r="16159" b="14735"/>
          <a:stretch>
            <a:fillRect/>
          </a:stretch>
        </p:blipFill>
        <p:spPr bwMode="auto">
          <a:xfrm>
            <a:off x="0" y="-1"/>
            <a:ext cx="9144000" cy="543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Ventrolateral</a:t>
            </a:r>
            <a:r>
              <a:rPr lang="tr-TR" dirty="0" smtClean="0"/>
              <a:t> </a:t>
            </a:r>
            <a:r>
              <a:rPr lang="tr-TR" dirty="0" err="1" smtClean="0"/>
              <a:t>preoptik</a:t>
            </a:r>
            <a:r>
              <a:rPr lang="tr-TR" dirty="0" smtClean="0"/>
              <a:t> </a:t>
            </a:r>
            <a:r>
              <a:rPr lang="tr-TR" dirty="0" err="1" smtClean="0"/>
              <a:t>nükleus</a:t>
            </a:r>
            <a:r>
              <a:rPr lang="tr-TR" dirty="0" smtClean="0"/>
              <a:t> (VLPO)</a:t>
            </a:r>
            <a:endParaRPr lang="tr-TR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Anterior</a:t>
            </a:r>
            <a:r>
              <a:rPr lang="tr-TR" sz="2800" dirty="0" smtClean="0"/>
              <a:t> </a:t>
            </a:r>
            <a:r>
              <a:rPr lang="tr-TR" sz="2800" dirty="0" err="1" smtClean="0"/>
              <a:t>hipotalamusta</a:t>
            </a:r>
            <a:r>
              <a:rPr lang="tr-TR" sz="2800" dirty="0" smtClean="0"/>
              <a:t> lokalize</a:t>
            </a:r>
            <a:endParaRPr lang="tr-TR" sz="2600" dirty="0" smtClean="0"/>
          </a:p>
          <a:p>
            <a:endParaRPr lang="tr-TR" sz="2600" dirty="0" smtClean="0"/>
          </a:p>
          <a:p>
            <a:r>
              <a:rPr lang="tr-TR" sz="2600" dirty="0" err="1" smtClean="0"/>
              <a:t>GABAerjik</a:t>
            </a:r>
            <a:r>
              <a:rPr lang="tr-TR" sz="2600" dirty="0" smtClean="0"/>
              <a:t> </a:t>
            </a:r>
            <a:r>
              <a:rPr lang="tr-TR" sz="2600" dirty="0"/>
              <a:t>ve </a:t>
            </a:r>
            <a:r>
              <a:rPr lang="tr-TR" sz="2600" dirty="0" err="1"/>
              <a:t>galaninerjik</a:t>
            </a:r>
            <a:r>
              <a:rPr lang="tr-TR" sz="2600" dirty="0"/>
              <a:t> nöronlar</a:t>
            </a:r>
          </a:p>
          <a:p>
            <a:pPr lvl="1"/>
            <a:r>
              <a:rPr lang="tr-TR" sz="2200" dirty="0" err="1"/>
              <a:t>İnhinbitör</a:t>
            </a:r>
            <a:r>
              <a:rPr lang="tr-TR" sz="2200" dirty="0"/>
              <a:t> etkili</a:t>
            </a:r>
          </a:p>
          <a:p>
            <a:pPr lvl="1"/>
            <a:r>
              <a:rPr lang="tr-TR" sz="2200" dirty="0"/>
              <a:t>NREM ve REM uyku esnasında </a:t>
            </a:r>
            <a:r>
              <a:rPr lang="tr-TR" sz="2200" dirty="0" smtClean="0"/>
              <a:t>aktif</a:t>
            </a:r>
            <a:endParaRPr lang="tr-TR" sz="2200" dirty="0"/>
          </a:p>
          <a:p>
            <a:endParaRPr lang="tr-TR" sz="2600" dirty="0" smtClean="0"/>
          </a:p>
          <a:p>
            <a:r>
              <a:rPr lang="tr-TR" sz="2600" dirty="0" err="1" smtClean="0"/>
              <a:t>VLPO’nun</a:t>
            </a:r>
            <a:r>
              <a:rPr lang="tr-TR" sz="2600" dirty="0" smtClean="0"/>
              <a:t> </a:t>
            </a:r>
            <a:r>
              <a:rPr lang="tr-TR" sz="2600" dirty="0"/>
              <a:t>bağlantıları</a:t>
            </a:r>
          </a:p>
          <a:p>
            <a:pPr lvl="1"/>
            <a:r>
              <a:rPr lang="tr-TR" sz="2200" dirty="0"/>
              <a:t>TMN, DRN, LC ve </a:t>
            </a:r>
            <a:r>
              <a:rPr lang="tr-TR" sz="2200" dirty="0" err="1"/>
              <a:t>SKN’dan</a:t>
            </a:r>
            <a:r>
              <a:rPr lang="tr-TR" sz="2200" dirty="0"/>
              <a:t> inhibitör bağlantılar </a:t>
            </a:r>
            <a:r>
              <a:rPr lang="tr-TR" sz="2200" dirty="0" smtClean="0"/>
              <a:t>alır</a:t>
            </a:r>
          </a:p>
          <a:p>
            <a:pPr lvl="1"/>
            <a:r>
              <a:rPr lang="tr-TR" sz="2100" dirty="0" err="1" smtClean="0"/>
              <a:t>Hipokretinerjik</a:t>
            </a:r>
            <a:r>
              <a:rPr lang="tr-TR" sz="2100" dirty="0" smtClean="0"/>
              <a:t> sistemden (LH) </a:t>
            </a:r>
            <a:r>
              <a:rPr lang="tr-TR" sz="2100" dirty="0"/>
              <a:t>inhibitör bağlantı </a:t>
            </a:r>
            <a:r>
              <a:rPr lang="tr-TR" sz="2100" dirty="0" smtClean="0"/>
              <a:t>almaz</a:t>
            </a:r>
          </a:p>
          <a:p>
            <a:pPr lvl="1"/>
            <a:r>
              <a:rPr lang="tr-TR" sz="2200" dirty="0" smtClean="0"/>
              <a:t>VLPO </a:t>
            </a:r>
            <a:r>
              <a:rPr lang="tr-TR" sz="2200" dirty="0"/>
              <a:t>ve </a:t>
            </a:r>
            <a:r>
              <a:rPr lang="tr-TR" sz="2200" dirty="0" err="1"/>
              <a:t>aminerjik</a:t>
            </a:r>
            <a:r>
              <a:rPr lang="tr-TR" sz="2200" dirty="0"/>
              <a:t> sistem arasında </a:t>
            </a:r>
            <a:r>
              <a:rPr lang="tr-TR" sz="2200" dirty="0" err="1" smtClean="0"/>
              <a:t>resiprokal</a:t>
            </a:r>
            <a:r>
              <a:rPr lang="tr-TR" sz="2200" dirty="0" smtClean="0"/>
              <a:t> (karşılıklı) etkileşim söz </a:t>
            </a:r>
            <a:r>
              <a:rPr lang="tr-TR" sz="2200" dirty="0" smtClean="0"/>
              <a:t>konusu</a:t>
            </a:r>
            <a:endParaRPr lang="tr-TR" sz="22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221088"/>
            <a:ext cx="8676456" cy="263691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VLPO </a:t>
            </a:r>
            <a:r>
              <a:rPr lang="tr-TR" dirty="0" smtClean="0"/>
              <a:t>(</a:t>
            </a:r>
            <a:r>
              <a:rPr lang="tr-TR" dirty="0" err="1" smtClean="0"/>
              <a:t>Anterior</a:t>
            </a:r>
            <a:r>
              <a:rPr lang="tr-TR" dirty="0" smtClean="0"/>
              <a:t> </a:t>
            </a:r>
            <a:r>
              <a:rPr lang="tr-TR" dirty="0" err="1" smtClean="0"/>
              <a:t>hipotalamustaki</a:t>
            </a:r>
            <a:r>
              <a:rPr lang="tr-TR" dirty="0" smtClean="0"/>
              <a:t> </a:t>
            </a:r>
            <a:r>
              <a:rPr lang="tr-TR" dirty="0" err="1" smtClean="0"/>
              <a:t>ventro</a:t>
            </a:r>
            <a:r>
              <a:rPr lang="tr-TR" dirty="0" smtClean="0"/>
              <a:t>-</a:t>
            </a:r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preoptik</a:t>
            </a:r>
            <a:r>
              <a:rPr lang="tr-TR" dirty="0" smtClean="0"/>
              <a:t> alan): GABA ve </a:t>
            </a:r>
            <a:r>
              <a:rPr lang="tr-TR" dirty="0" err="1" smtClean="0"/>
              <a:t>Galanin</a:t>
            </a:r>
            <a:r>
              <a:rPr lang="tr-TR" dirty="0" smtClean="0"/>
              <a:t> ile inhibitör etki gösterir</a:t>
            </a:r>
            <a:endParaRPr lang="en-US" dirty="0"/>
          </a:p>
        </p:txBody>
      </p:sp>
      <p:pic>
        <p:nvPicPr>
          <p:cNvPr id="65539" name="Picture 3" descr="sleepswitch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3" b="12882"/>
          <a:stretch>
            <a:fillRect/>
          </a:stretch>
        </p:blipFill>
        <p:spPr>
          <a:xfrm>
            <a:off x="899592" y="0"/>
            <a:ext cx="7488832" cy="4077072"/>
          </a:xfrm>
          <a:noFill/>
          <a:ln w="57150" cmpd="thickThin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sz="3200" dirty="0" err="1" smtClean="0"/>
              <a:t>Anterior</a:t>
            </a:r>
            <a:r>
              <a:rPr lang="tr-TR" sz="3200" dirty="0" smtClean="0"/>
              <a:t> </a:t>
            </a:r>
            <a:r>
              <a:rPr lang="tr-TR" sz="3200" dirty="0" err="1" smtClean="0"/>
              <a:t>hipotalamus</a:t>
            </a:r>
            <a:r>
              <a:rPr lang="tr-TR" sz="3200" dirty="0" smtClean="0"/>
              <a:t> lezyonlarında: uykusuzluk (</a:t>
            </a:r>
            <a:r>
              <a:rPr lang="tr-TR" sz="3200" dirty="0" err="1" smtClean="0"/>
              <a:t>insomnia</a:t>
            </a:r>
            <a:r>
              <a:rPr lang="tr-TR" sz="3200" dirty="0" smtClean="0"/>
              <a:t>)</a:t>
            </a:r>
          </a:p>
          <a:p>
            <a:endParaRPr lang="tr-TR" dirty="0" smtClean="0"/>
          </a:p>
          <a:p>
            <a:r>
              <a:rPr lang="tr-TR" dirty="0" err="1" smtClean="0"/>
              <a:t>Benzodiyazepinler</a:t>
            </a:r>
            <a:r>
              <a:rPr lang="tr-TR" dirty="0" smtClean="0"/>
              <a:t> ve </a:t>
            </a:r>
            <a:r>
              <a:rPr lang="tr-TR" dirty="0" err="1" smtClean="0"/>
              <a:t>barbitüratlar</a:t>
            </a:r>
            <a:r>
              <a:rPr lang="tr-TR" dirty="0" smtClean="0"/>
              <a:t> gibi </a:t>
            </a:r>
            <a:r>
              <a:rPr lang="tr-TR" dirty="0" err="1" smtClean="0"/>
              <a:t>sedatize</a:t>
            </a:r>
            <a:r>
              <a:rPr lang="tr-TR" dirty="0" smtClean="0"/>
              <a:t> edici ilaçlar, </a:t>
            </a:r>
            <a:r>
              <a:rPr lang="tr-TR" dirty="0" err="1" smtClean="0"/>
              <a:t>GABAerjik</a:t>
            </a:r>
            <a:r>
              <a:rPr lang="tr-TR" dirty="0" smtClean="0"/>
              <a:t> sinyalleri artırarak, uykuyu tetikleyebilir.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Diğer Faktörler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A</a:t>
            </a:r>
            <a:r>
              <a:rPr lang="en-US" dirty="0" err="1" smtClean="0"/>
              <a:t>deno</a:t>
            </a:r>
            <a:r>
              <a:rPr lang="tr-TR" dirty="0" smtClean="0"/>
              <a:t>z</a:t>
            </a:r>
            <a:r>
              <a:rPr lang="en-US" dirty="0" smtClean="0"/>
              <a:t>in </a:t>
            </a:r>
            <a:r>
              <a:rPr lang="en-US" dirty="0" err="1" smtClean="0"/>
              <a:t>metaboli</a:t>
            </a:r>
            <a:r>
              <a:rPr lang="tr-TR" dirty="0" err="1" smtClean="0"/>
              <a:t>zması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tr-TR" dirty="0" err="1" smtClean="0"/>
              <a:t>Ekstrasellüler</a:t>
            </a:r>
            <a:r>
              <a:rPr lang="tr-TR" dirty="0" smtClean="0"/>
              <a:t> </a:t>
            </a:r>
            <a:r>
              <a:rPr lang="tr-TR" dirty="0" err="1" smtClean="0"/>
              <a:t>adenozin</a:t>
            </a:r>
            <a:r>
              <a:rPr lang="tr-TR" dirty="0" smtClean="0"/>
              <a:t> artışı derin uyku ile ilişkili</a:t>
            </a:r>
          </a:p>
          <a:p>
            <a:pPr lvl="1"/>
            <a:r>
              <a:rPr lang="tr-TR" dirty="0" smtClean="0"/>
              <a:t>Kafein (çay, kahve): </a:t>
            </a:r>
            <a:r>
              <a:rPr lang="tr-TR" dirty="0" err="1" smtClean="0"/>
              <a:t>adenozin</a:t>
            </a:r>
            <a:r>
              <a:rPr lang="tr-TR" dirty="0" smtClean="0"/>
              <a:t> reseptör antagonisti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BDNF (B</a:t>
            </a:r>
            <a:r>
              <a:rPr lang="en-US" dirty="0" smtClean="0"/>
              <a:t>rain</a:t>
            </a:r>
            <a:r>
              <a:rPr lang="tr-TR" dirty="0" smtClean="0"/>
              <a:t>-</a:t>
            </a:r>
            <a:r>
              <a:rPr lang="en-US" dirty="0" smtClean="0"/>
              <a:t>derived</a:t>
            </a:r>
            <a:r>
              <a:rPr lang="tr-TR" dirty="0" smtClean="0"/>
              <a:t> </a:t>
            </a:r>
            <a:r>
              <a:rPr lang="tr-TR" dirty="0" err="1" smtClean="0"/>
              <a:t>neurotrophic</a:t>
            </a:r>
            <a:r>
              <a:rPr lang="tr-TR" dirty="0" smtClean="0"/>
              <a:t> </a:t>
            </a:r>
            <a:r>
              <a:rPr lang="tr-TR" dirty="0" err="1" smtClean="0"/>
              <a:t>factor</a:t>
            </a:r>
            <a:r>
              <a:rPr lang="tr-TR" dirty="0" smtClean="0"/>
              <a:t>) s</a:t>
            </a:r>
            <a:r>
              <a:rPr lang="en-US" dirty="0" smtClean="0"/>
              <a:t>e</a:t>
            </a:r>
            <a:r>
              <a:rPr lang="tr-TR" dirty="0" smtClean="0"/>
              <a:t>k</a:t>
            </a:r>
            <a:r>
              <a:rPr lang="en-US" dirty="0" smtClean="0"/>
              <a:t>re</a:t>
            </a:r>
            <a:r>
              <a:rPr lang="tr-TR" dirty="0" err="1" smtClean="0"/>
              <a:t>sy</a:t>
            </a:r>
            <a:r>
              <a:rPr lang="en-US" dirty="0" smtClean="0"/>
              <a:t>on</a:t>
            </a:r>
            <a:r>
              <a:rPr lang="tr-TR" dirty="0" smtClean="0"/>
              <a:t>u</a:t>
            </a:r>
          </a:p>
          <a:p>
            <a:pPr lvl="1"/>
            <a:r>
              <a:rPr lang="tr-TR" dirty="0" smtClean="0"/>
              <a:t>BDNF azlığı uyku bozukluklarına yol açar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25537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Suprakiazmatik</a:t>
            </a:r>
            <a:r>
              <a:rPr lang="tr-TR" dirty="0"/>
              <a:t> </a:t>
            </a:r>
            <a:r>
              <a:rPr lang="tr-TR" dirty="0" err="1" smtClean="0"/>
              <a:t>Nukleus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/>
              <a:t>SKN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8064896" cy="4862165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Anterior</a:t>
            </a:r>
            <a:r>
              <a:rPr lang="tr-TR" dirty="0" smtClean="0"/>
              <a:t> </a:t>
            </a:r>
            <a:r>
              <a:rPr lang="tr-TR" dirty="0" err="1" smtClean="0"/>
              <a:t>hipotalamusta</a:t>
            </a:r>
            <a:r>
              <a:rPr lang="tr-TR" dirty="0" smtClean="0"/>
              <a:t> bulunur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Işığa </a:t>
            </a:r>
            <a:r>
              <a:rPr lang="tr-TR" dirty="0"/>
              <a:t>duyarlı </a:t>
            </a:r>
            <a:r>
              <a:rPr lang="tr-TR" dirty="0" err="1"/>
              <a:t>sirkadiyen</a:t>
            </a:r>
            <a:r>
              <a:rPr lang="tr-TR" dirty="0"/>
              <a:t> </a:t>
            </a:r>
            <a:r>
              <a:rPr lang="tr-TR" dirty="0" err="1" smtClean="0"/>
              <a:t>pacemaker</a:t>
            </a:r>
            <a:r>
              <a:rPr lang="tr-TR" dirty="0"/>
              <a:t> </a:t>
            </a:r>
            <a:r>
              <a:rPr lang="tr-TR" dirty="0" smtClean="0"/>
              <a:t>(vücut saati/biyolojik saat)</a:t>
            </a:r>
          </a:p>
          <a:p>
            <a:endParaRPr lang="tr-TR" dirty="0" smtClean="0"/>
          </a:p>
          <a:p>
            <a:r>
              <a:rPr lang="tr-TR" dirty="0" smtClean="0"/>
              <a:t>Doğrudan </a:t>
            </a:r>
            <a:r>
              <a:rPr lang="tr-TR" dirty="0"/>
              <a:t>ve dolaylı </a:t>
            </a:r>
            <a:r>
              <a:rPr lang="tr-TR" dirty="0" err="1"/>
              <a:t>retinal</a:t>
            </a:r>
            <a:r>
              <a:rPr lang="tr-TR" dirty="0"/>
              <a:t> projeksiyonlar alır</a:t>
            </a:r>
          </a:p>
          <a:p>
            <a:endParaRPr lang="tr-TR" dirty="0" smtClean="0"/>
          </a:p>
          <a:p>
            <a:r>
              <a:rPr lang="tr-TR" dirty="0" err="1" smtClean="0"/>
              <a:t>Sirkadiyen</a:t>
            </a:r>
            <a:r>
              <a:rPr lang="tr-TR" dirty="0" smtClean="0"/>
              <a:t> </a:t>
            </a:r>
            <a:r>
              <a:rPr lang="tr-TR" dirty="0"/>
              <a:t>saat ritmini kendisini oluşturur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tr-TR" dirty="0" err="1" smtClean="0"/>
              <a:t>Suprakiazmatik</a:t>
            </a:r>
            <a:r>
              <a:rPr lang="tr-TR" dirty="0" smtClean="0"/>
              <a:t> </a:t>
            </a:r>
            <a:r>
              <a:rPr lang="tr-TR" dirty="0" err="1" smtClean="0"/>
              <a:t>nükleus</a:t>
            </a:r>
            <a:r>
              <a:rPr lang="tr-TR" dirty="0" smtClean="0"/>
              <a:t> </a:t>
            </a:r>
            <a:r>
              <a:rPr lang="tr-TR" dirty="0" smtClean="0"/>
              <a:t>merkezi </a:t>
            </a:r>
            <a:r>
              <a:rPr lang="tr-TR" dirty="0" smtClean="0"/>
              <a:t>biyolojik </a:t>
            </a:r>
            <a:r>
              <a:rPr lang="tr-TR" dirty="0" smtClean="0"/>
              <a:t>saattir!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Hipokretin</a:t>
            </a:r>
            <a:r>
              <a:rPr lang="tr-TR" dirty="0" smtClean="0"/>
              <a:t> nöronlarına </a:t>
            </a:r>
            <a:r>
              <a:rPr lang="tr-TR" dirty="0" smtClean="0"/>
              <a:t>sinyal </a:t>
            </a:r>
            <a:r>
              <a:rPr lang="tr-TR" dirty="0" smtClean="0"/>
              <a:t>gönderir.</a:t>
            </a:r>
          </a:p>
          <a:p>
            <a:endParaRPr lang="tr-TR" dirty="0" smtClean="0"/>
          </a:p>
          <a:p>
            <a:r>
              <a:rPr lang="tr-TR" dirty="0" err="1" smtClean="0"/>
              <a:t>Hipokretin</a:t>
            </a:r>
            <a:r>
              <a:rPr lang="tr-TR" dirty="0" smtClean="0"/>
              <a:t> nöronları </a:t>
            </a:r>
            <a:r>
              <a:rPr lang="tr-TR" dirty="0" err="1" smtClean="0"/>
              <a:t>monoaminerjik</a:t>
            </a:r>
            <a:r>
              <a:rPr lang="tr-TR" dirty="0" smtClean="0"/>
              <a:t>, </a:t>
            </a:r>
            <a:r>
              <a:rPr lang="tr-TR" dirty="0" err="1" smtClean="0"/>
              <a:t>kolinerjik</a:t>
            </a:r>
            <a:r>
              <a:rPr lang="tr-TR" dirty="0" smtClean="0"/>
              <a:t> ve </a:t>
            </a:r>
            <a:r>
              <a:rPr lang="tr-TR" dirty="0" err="1" smtClean="0"/>
              <a:t>GABAerjik</a:t>
            </a:r>
            <a:r>
              <a:rPr lang="tr-TR" dirty="0" smtClean="0"/>
              <a:t> nöronlar arasında bir bağlantı sağlayacak şekilde yerleşmiştir.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Zeitgeber</a:t>
            </a:r>
            <a:r>
              <a:rPr lang="tr-TR" dirty="0" smtClean="0"/>
              <a:t>: zamanlayıcı</a:t>
            </a:r>
          </a:p>
          <a:p>
            <a:endParaRPr lang="tr-TR" dirty="0" smtClean="0"/>
          </a:p>
          <a:p>
            <a:r>
              <a:rPr lang="tr-TR" dirty="0" smtClean="0"/>
              <a:t>Başlıca zamanlayıcı: aydınlık-karanlık </a:t>
            </a:r>
            <a:r>
              <a:rPr lang="tr-TR" dirty="0" err="1" smtClean="0"/>
              <a:t>siklusu</a:t>
            </a:r>
            <a:endParaRPr lang="tr-TR" dirty="0" smtClean="0"/>
          </a:p>
          <a:p>
            <a:pPr lvl="1"/>
            <a:r>
              <a:rPr lang="tr-TR" dirty="0" smtClean="0"/>
              <a:t>jet </a:t>
            </a:r>
            <a:r>
              <a:rPr lang="tr-TR" dirty="0" err="1" smtClean="0"/>
              <a:t>lag</a:t>
            </a:r>
            <a:r>
              <a:rPr lang="tr-TR" dirty="0" smtClean="0"/>
              <a:t> veya vardiyalı çalışma -&gt; aydınlık-karanlık </a:t>
            </a:r>
            <a:r>
              <a:rPr lang="tr-TR" dirty="0" err="1" smtClean="0"/>
              <a:t>siklusu</a:t>
            </a:r>
            <a:r>
              <a:rPr lang="tr-TR" dirty="0" smtClean="0"/>
              <a:t> ile biyolojik ritim arasındaki uyumun bozulması -&gt; uyku bozuklukları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SKN- </a:t>
            </a:r>
            <a:r>
              <a:rPr lang="tr-TR" dirty="0" err="1" smtClean="0"/>
              <a:t>Pineal</a:t>
            </a:r>
            <a:r>
              <a:rPr lang="tr-TR" dirty="0" smtClean="0"/>
              <a:t> Bez İlişkisi</a:t>
            </a:r>
            <a:endParaRPr lang="tr-TR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772400" cy="5112568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/>
              <a:t>kord</a:t>
            </a:r>
            <a:r>
              <a:rPr lang="tr-TR" dirty="0"/>
              <a:t> </a:t>
            </a:r>
            <a:r>
              <a:rPr lang="tr-TR" dirty="0" err="1"/>
              <a:t>intermediolateral</a:t>
            </a:r>
            <a:r>
              <a:rPr lang="tr-TR" dirty="0"/>
              <a:t> (İML) </a:t>
            </a:r>
            <a:r>
              <a:rPr lang="tr-TR" dirty="0" smtClean="0"/>
              <a:t>kolona gelen projeksiyonlar </a:t>
            </a:r>
            <a:r>
              <a:rPr lang="tr-TR" dirty="0" err="1"/>
              <a:t>süperior</a:t>
            </a:r>
            <a:r>
              <a:rPr lang="tr-TR" dirty="0"/>
              <a:t> </a:t>
            </a:r>
            <a:r>
              <a:rPr lang="tr-TR" dirty="0" err="1"/>
              <a:t>servikal</a:t>
            </a:r>
            <a:r>
              <a:rPr lang="tr-TR" dirty="0"/>
              <a:t> </a:t>
            </a:r>
            <a:r>
              <a:rPr lang="tr-TR" dirty="0" err="1"/>
              <a:t>ganglion</a:t>
            </a:r>
            <a:r>
              <a:rPr lang="tr-TR" dirty="0"/>
              <a:t> yoluyla </a:t>
            </a:r>
            <a:r>
              <a:rPr lang="tr-TR" dirty="0" err="1" smtClean="0"/>
              <a:t>pineal</a:t>
            </a:r>
            <a:r>
              <a:rPr lang="tr-TR" dirty="0" smtClean="0"/>
              <a:t> </a:t>
            </a:r>
            <a:r>
              <a:rPr lang="tr-TR" dirty="0"/>
              <a:t>beze sempatik </a:t>
            </a:r>
            <a:r>
              <a:rPr lang="tr-TR" dirty="0" err="1"/>
              <a:t>input</a:t>
            </a:r>
            <a:r>
              <a:rPr lang="tr-TR" dirty="0"/>
              <a:t> </a:t>
            </a:r>
            <a:r>
              <a:rPr lang="tr-TR" dirty="0" smtClean="0"/>
              <a:t>sağlar</a:t>
            </a:r>
          </a:p>
          <a:p>
            <a:endParaRPr lang="tr-TR" dirty="0" smtClean="0"/>
          </a:p>
          <a:p>
            <a:r>
              <a:rPr lang="tr-TR" dirty="0" smtClean="0"/>
              <a:t>SKN </a:t>
            </a:r>
            <a:r>
              <a:rPr lang="tr-TR" dirty="0" err="1" smtClean="0"/>
              <a:t>efferentleri</a:t>
            </a:r>
            <a:r>
              <a:rPr lang="tr-TR" dirty="0" smtClean="0"/>
              <a:t> içinde en iyi bilineni</a:t>
            </a:r>
          </a:p>
          <a:p>
            <a:endParaRPr lang="tr-TR" dirty="0" smtClean="0"/>
          </a:p>
          <a:p>
            <a:r>
              <a:rPr lang="tr-TR" dirty="0" err="1" smtClean="0"/>
              <a:t>Pineal</a:t>
            </a:r>
            <a:r>
              <a:rPr lang="tr-TR" dirty="0" smtClean="0"/>
              <a:t> bez karanlık uyarısı ile melatonin salgılar. </a:t>
            </a:r>
          </a:p>
          <a:p>
            <a:endParaRPr lang="tr-TR" dirty="0" smtClean="0"/>
          </a:p>
          <a:p>
            <a:r>
              <a:rPr lang="tr-TR" dirty="0" smtClean="0"/>
              <a:t>Melatonin, </a:t>
            </a:r>
            <a:r>
              <a:rPr lang="tr-TR" dirty="0" smtClean="0"/>
              <a:t>uyku-uyanıklık </a:t>
            </a:r>
            <a:r>
              <a:rPr lang="tr-TR" dirty="0" err="1" smtClean="0"/>
              <a:t>siklusunu</a:t>
            </a:r>
            <a:r>
              <a:rPr lang="tr-TR" dirty="0" smtClean="0"/>
              <a:t> düzenler.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l="8855" t="26578" r="44103" b="10423"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6434" name="Picture 2" descr="melatonin SC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92696"/>
            <a:ext cx="9144001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Hipnogram</a:t>
            </a:r>
            <a:endParaRPr lang="tr-TR" dirty="0"/>
          </a:p>
        </p:txBody>
      </p:sp>
      <p:pic>
        <p:nvPicPr>
          <p:cNvPr id="59394" name="Picture 2" descr="hypnogram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1" y="1988840"/>
            <a:ext cx="9091919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Videolar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hlinkClick r:id="rId2"/>
              </a:rPr>
              <a:t>https://www.youtube.com/watch?v=P7BR5rwUbak</a:t>
            </a:r>
            <a:r>
              <a:rPr lang="tr-TR" dirty="0" smtClean="0"/>
              <a:t> (şarkı)</a:t>
            </a:r>
          </a:p>
          <a:p>
            <a:endParaRPr lang="tr-TR" dirty="0" smtClean="0"/>
          </a:p>
          <a:p>
            <a:r>
              <a:rPr lang="tr-TR" dirty="0" smtClean="0">
                <a:hlinkClick r:id="rId3"/>
              </a:rPr>
              <a:t>https://www.youtube.com/watch?v=4KbxyDTc4x8</a:t>
            </a:r>
            <a:r>
              <a:rPr lang="tr-TR" dirty="0" smtClean="0"/>
              <a:t> (program)</a:t>
            </a:r>
          </a:p>
          <a:p>
            <a:endParaRPr lang="tr-TR" dirty="0" smtClean="0"/>
          </a:p>
          <a:p>
            <a:r>
              <a:rPr lang="tr-TR" dirty="0" smtClean="0">
                <a:hlinkClick r:id="rId4"/>
              </a:rPr>
              <a:t>http://www.</a:t>
            </a:r>
            <a:r>
              <a:rPr lang="tr-TR" dirty="0" err="1" smtClean="0">
                <a:hlinkClick r:id="rId4"/>
              </a:rPr>
              <a:t>narcolepsylink</a:t>
            </a:r>
            <a:r>
              <a:rPr lang="tr-TR" dirty="0" smtClean="0">
                <a:hlinkClick r:id="rId4"/>
              </a:rPr>
              <a:t>.com/</a:t>
            </a:r>
            <a:r>
              <a:rPr lang="tr-TR" dirty="0" err="1" smtClean="0">
                <a:hlinkClick r:id="rId4"/>
              </a:rPr>
              <a:t>hcp</a:t>
            </a:r>
            <a:r>
              <a:rPr lang="tr-TR" dirty="0" smtClean="0">
                <a:hlinkClick r:id="rId4"/>
              </a:rPr>
              <a:t>/</a:t>
            </a:r>
            <a:r>
              <a:rPr lang="tr-TR" dirty="0" err="1" smtClean="0">
                <a:hlinkClick r:id="rId4"/>
              </a:rPr>
              <a:t>symptom</a:t>
            </a:r>
            <a:r>
              <a:rPr lang="tr-TR" dirty="0" smtClean="0">
                <a:hlinkClick r:id="rId4"/>
              </a:rPr>
              <a:t>-</a:t>
            </a:r>
            <a:r>
              <a:rPr lang="tr-TR" dirty="0" err="1" smtClean="0">
                <a:hlinkClick r:id="rId4"/>
              </a:rPr>
              <a:t>recognition</a:t>
            </a:r>
            <a:r>
              <a:rPr lang="tr-TR" dirty="0" smtClean="0">
                <a:hlinkClick r:id="rId4"/>
              </a:rPr>
              <a:t>/</a:t>
            </a:r>
            <a:r>
              <a:rPr lang="tr-TR" dirty="0" err="1" smtClean="0">
                <a:hlinkClick r:id="rId4"/>
              </a:rPr>
              <a:t>sleep</a:t>
            </a:r>
            <a:r>
              <a:rPr lang="tr-TR" dirty="0" smtClean="0">
                <a:hlinkClick r:id="rId4"/>
              </a:rPr>
              <a:t>-</a:t>
            </a:r>
            <a:r>
              <a:rPr lang="tr-TR" dirty="0" err="1" smtClean="0">
                <a:hlinkClick r:id="rId4"/>
              </a:rPr>
              <a:t>wake</a:t>
            </a:r>
            <a:r>
              <a:rPr lang="tr-TR" dirty="0" smtClean="0">
                <a:hlinkClick r:id="rId4"/>
              </a:rPr>
              <a:t>-</a:t>
            </a:r>
            <a:r>
              <a:rPr lang="tr-TR" dirty="0" err="1" smtClean="0">
                <a:hlinkClick r:id="rId4"/>
              </a:rPr>
              <a:t>switch</a:t>
            </a:r>
            <a:r>
              <a:rPr lang="tr-TR" dirty="0" smtClean="0">
                <a:hlinkClick r:id="rId4"/>
              </a:rPr>
              <a:t>.html</a:t>
            </a:r>
            <a:r>
              <a:rPr lang="tr-TR" dirty="0" smtClean="0"/>
              <a:t> (</a:t>
            </a:r>
            <a:r>
              <a:rPr lang="tr-TR" dirty="0" err="1" smtClean="0"/>
              <a:t>hipokretin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408712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Uyku (</a:t>
            </a:r>
            <a:r>
              <a:rPr lang="en-US" dirty="0" smtClean="0"/>
              <a:t>sleep</a:t>
            </a:r>
            <a:r>
              <a:rPr lang="tr-TR" dirty="0" smtClean="0"/>
              <a:t>) ve uyanıklık (</a:t>
            </a:r>
            <a:r>
              <a:rPr lang="en-US" dirty="0" smtClean="0"/>
              <a:t>wakefulness</a:t>
            </a:r>
            <a:r>
              <a:rPr lang="tr-TR" dirty="0" smtClean="0"/>
              <a:t>) döngüsü, </a:t>
            </a:r>
            <a:r>
              <a:rPr lang="tr-TR" dirty="0" err="1" smtClean="0"/>
              <a:t>nöro</a:t>
            </a:r>
            <a:r>
              <a:rPr lang="tr-TR" dirty="0" smtClean="0"/>
              <a:t>-biyokimya ile yakından ilişkilidir.</a:t>
            </a:r>
          </a:p>
          <a:p>
            <a:endParaRPr lang="tr-TR" dirty="0" smtClean="0"/>
          </a:p>
          <a:p>
            <a:r>
              <a:rPr lang="tr-TR" dirty="0" smtClean="0"/>
              <a:t>Uyanıklık</a:t>
            </a:r>
          </a:p>
          <a:p>
            <a:pPr lvl="1"/>
            <a:r>
              <a:rPr lang="en-US" dirty="0" err="1" smtClean="0"/>
              <a:t>Talamus</a:t>
            </a:r>
            <a:r>
              <a:rPr lang="tr-TR" dirty="0" smtClean="0"/>
              <a:t> ve </a:t>
            </a:r>
            <a:r>
              <a:rPr lang="tr-TR" dirty="0" err="1" smtClean="0"/>
              <a:t>serebral</a:t>
            </a:r>
            <a:r>
              <a:rPr lang="tr-TR" dirty="0" smtClean="0"/>
              <a:t> korteksin </a:t>
            </a:r>
            <a:r>
              <a:rPr lang="tr-TR" dirty="0" err="1" smtClean="0"/>
              <a:t>ventral</a:t>
            </a:r>
            <a:r>
              <a:rPr lang="tr-TR" dirty="0" smtClean="0"/>
              <a:t> (</a:t>
            </a:r>
            <a:r>
              <a:rPr lang="tr-TR" dirty="0" err="1" smtClean="0"/>
              <a:t>aminerjik</a:t>
            </a:r>
            <a:r>
              <a:rPr lang="tr-TR" dirty="0" smtClean="0"/>
              <a:t>) ve </a:t>
            </a:r>
            <a:r>
              <a:rPr lang="tr-TR" dirty="0" err="1" smtClean="0"/>
              <a:t>dorsal</a:t>
            </a:r>
            <a:r>
              <a:rPr lang="tr-TR" dirty="0" smtClean="0"/>
              <a:t> (</a:t>
            </a:r>
            <a:r>
              <a:rPr lang="tr-TR" dirty="0" err="1" smtClean="0"/>
              <a:t>kolinerjik</a:t>
            </a:r>
            <a:r>
              <a:rPr lang="tr-TR" dirty="0" smtClean="0"/>
              <a:t>) yolla </a:t>
            </a:r>
            <a:r>
              <a:rPr lang="tr-TR" dirty="0" smtClean="0"/>
              <a:t>aktivasyonu</a:t>
            </a:r>
            <a:endParaRPr lang="en-US" dirty="0" smtClean="0"/>
          </a:p>
          <a:p>
            <a:pPr lvl="1"/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Hipotalamus</a:t>
            </a:r>
            <a:r>
              <a:rPr lang="tr-TR" dirty="0" smtClean="0"/>
              <a:t> (LH) -&gt; </a:t>
            </a:r>
            <a:r>
              <a:rPr lang="tr-TR" dirty="0" err="1" smtClean="0"/>
              <a:t>Hipokretin</a:t>
            </a:r>
            <a:r>
              <a:rPr lang="tr-TR" dirty="0" smtClean="0"/>
              <a:t> (</a:t>
            </a:r>
            <a:r>
              <a:rPr lang="tr-TR" dirty="0" err="1" smtClean="0"/>
              <a:t>oreksin</a:t>
            </a:r>
            <a:r>
              <a:rPr lang="tr-TR" dirty="0" smtClean="0"/>
              <a:t>) -&gt; Stabilizasyon</a:t>
            </a:r>
            <a:endParaRPr lang="tr-TR" dirty="0" smtClean="0"/>
          </a:p>
          <a:p>
            <a:pPr lvl="1"/>
            <a:r>
              <a:rPr lang="tr-TR" dirty="0" err="1" smtClean="0"/>
              <a:t>Monoaminerjik</a:t>
            </a:r>
            <a:r>
              <a:rPr lang="tr-TR" dirty="0" smtClean="0"/>
              <a:t> sistem</a:t>
            </a:r>
          </a:p>
          <a:p>
            <a:pPr lvl="2"/>
            <a:r>
              <a:rPr lang="tr-TR" dirty="0" err="1" smtClean="0"/>
              <a:t>Ventral</a:t>
            </a:r>
            <a:r>
              <a:rPr lang="tr-TR" dirty="0" smtClean="0"/>
              <a:t> </a:t>
            </a:r>
            <a:r>
              <a:rPr lang="tr-TR" dirty="0" err="1" smtClean="0"/>
              <a:t>tegmental</a:t>
            </a:r>
            <a:r>
              <a:rPr lang="tr-TR" dirty="0" smtClean="0"/>
              <a:t> alan (VTA) (</a:t>
            </a:r>
            <a:r>
              <a:rPr lang="tr-TR" dirty="0" err="1" smtClean="0"/>
              <a:t>mezensefalon</a:t>
            </a:r>
            <a:r>
              <a:rPr lang="tr-TR" dirty="0" smtClean="0"/>
              <a:t>) -&gt; </a:t>
            </a:r>
            <a:r>
              <a:rPr lang="tr-TR" dirty="0" err="1" smtClean="0"/>
              <a:t>Dopamin</a:t>
            </a:r>
            <a:endParaRPr lang="tr-TR" dirty="0" smtClean="0"/>
          </a:p>
          <a:p>
            <a:pPr lvl="2"/>
            <a:r>
              <a:rPr lang="tr-TR" dirty="0" err="1" smtClean="0"/>
              <a:t>Tüberomamiller</a:t>
            </a:r>
            <a:r>
              <a:rPr lang="tr-TR" dirty="0" smtClean="0"/>
              <a:t> </a:t>
            </a:r>
            <a:r>
              <a:rPr lang="tr-TR" dirty="0" err="1" smtClean="0"/>
              <a:t>nükleus</a:t>
            </a:r>
            <a:r>
              <a:rPr lang="tr-TR" dirty="0" smtClean="0"/>
              <a:t> (TMN) (</a:t>
            </a:r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hipotalamus</a:t>
            </a:r>
            <a:r>
              <a:rPr lang="tr-TR" dirty="0" smtClean="0"/>
              <a:t>) </a:t>
            </a:r>
            <a:r>
              <a:rPr lang="tr-TR" dirty="0" smtClean="0"/>
              <a:t>-&gt; </a:t>
            </a:r>
            <a:r>
              <a:rPr lang="tr-TR" dirty="0" err="1" smtClean="0"/>
              <a:t>Histamin</a:t>
            </a:r>
            <a:endParaRPr lang="tr-TR" dirty="0" smtClean="0"/>
          </a:p>
          <a:p>
            <a:pPr lvl="2"/>
            <a:r>
              <a:rPr lang="tr-TR" dirty="0" err="1" smtClean="0"/>
              <a:t>Lokus</a:t>
            </a:r>
            <a:r>
              <a:rPr lang="tr-TR" dirty="0" smtClean="0"/>
              <a:t> </a:t>
            </a:r>
            <a:r>
              <a:rPr lang="tr-TR" dirty="0" err="1" smtClean="0"/>
              <a:t>seruleus</a:t>
            </a:r>
            <a:r>
              <a:rPr lang="tr-TR" dirty="0" smtClean="0"/>
              <a:t> (LC) (</a:t>
            </a:r>
            <a:r>
              <a:rPr lang="tr-TR" dirty="0" err="1" smtClean="0"/>
              <a:t>pons</a:t>
            </a:r>
            <a:r>
              <a:rPr lang="tr-TR" dirty="0" smtClean="0"/>
              <a:t>) </a:t>
            </a:r>
            <a:r>
              <a:rPr lang="tr-TR" dirty="0" smtClean="0"/>
              <a:t>-&gt; </a:t>
            </a:r>
            <a:r>
              <a:rPr lang="tr-TR" dirty="0" err="1" smtClean="0"/>
              <a:t>Norepinefrin</a:t>
            </a:r>
            <a:endParaRPr lang="tr-TR" dirty="0" smtClean="0"/>
          </a:p>
          <a:p>
            <a:pPr lvl="2"/>
            <a:r>
              <a:rPr lang="tr-TR" dirty="0" err="1" smtClean="0"/>
              <a:t>Dorsal</a:t>
            </a:r>
            <a:r>
              <a:rPr lang="tr-TR" dirty="0" smtClean="0"/>
              <a:t> </a:t>
            </a:r>
            <a:r>
              <a:rPr lang="tr-TR" dirty="0" err="1" smtClean="0"/>
              <a:t>rafe</a:t>
            </a:r>
            <a:r>
              <a:rPr lang="tr-TR" dirty="0" smtClean="0"/>
              <a:t> </a:t>
            </a:r>
            <a:r>
              <a:rPr lang="tr-TR" dirty="0" err="1" smtClean="0"/>
              <a:t>nükleusu</a:t>
            </a:r>
            <a:r>
              <a:rPr lang="tr-TR" dirty="0" smtClean="0"/>
              <a:t> (DRN) </a:t>
            </a:r>
            <a:r>
              <a:rPr lang="tr-TR" dirty="0" smtClean="0"/>
              <a:t>(</a:t>
            </a:r>
            <a:r>
              <a:rPr lang="tr-TR" dirty="0" err="1" smtClean="0"/>
              <a:t>mezensefalon</a:t>
            </a:r>
            <a:r>
              <a:rPr lang="tr-TR" dirty="0" smtClean="0"/>
              <a:t> ve </a:t>
            </a:r>
            <a:r>
              <a:rPr lang="tr-TR" dirty="0" err="1" smtClean="0"/>
              <a:t>pons</a:t>
            </a:r>
            <a:r>
              <a:rPr lang="tr-TR" dirty="0" smtClean="0"/>
              <a:t>) </a:t>
            </a:r>
            <a:r>
              <a:rPr lang="tr-TR" dirty="0" smtClean="0"/>
              <a:t>-&gt; </a:t>
            </a:r>
            <a:r>
              <a:rPr lang="tr-TR" dirty="0" err="1" smtClean="0"/>
              <a:t>Serotonin</a:t>
            </a:r>
            <a:r>
              <a:rPr lang="tr-TR" dirty="0" smtClean="0"/>
              <a:t> (5-</a:t>
            </a:r>
            <a:r>
              <a:rPr lang="tr-TR" dirty="0" err="1" smtClean="0"/>
              <a:t>hidroksitriptamin</a:t>
            </a:r>
            <a:r>
              <a:rPr lang="tr-TR" dirty="0" smtClean="0"/>
              <a:t>)</a:t>
            </a:r>
            <a:endParaRPr lang="tr-TR" dirty="0" smtClean="0"/>
          </a:p>
          <a:p>
            <a:pPr lvl="1"/>
            <a:r>
              <a:rPr lang="tr-TR" dirty="0" err="1" smtClean="0"/>
              <a:t>Kolinerjik</a:t>
            </a:r>
            <a:r>
              <a:rPr lang="tr-TR" dirty="0" smtClean="0"/>
              <a:t> aktivasyon (LDT/PPT) -&gt; </a:t>
            </a:r>
            <a:r>
              <a:rPr lang="tr-TR" dirty="0" err="1" smtClean="0"/>
              <a:t>asetilkolin</a:t>
            </a:r>
            <a:endParaRPr lang="tr-TR" dirty="0" smtClean="0"/>
          </a:p>
          <a:p>
            <a:r>
              <a:rPr lang="tr-TR" dirty="0" smtClean="0"/>
              <a:t>Uyku</a:t>
            </a:r>
          </a:p>
          <a:p>
            <a:pPr lvl="1"/>
            <a:r>
              <a:rPr lang="tr-TR" dirty="0" err="1" smtClean="0"/>
              <a:t>Anterior</a:t>
            </a:r>
            <a:r>
              <a:rPr lang="tr-TR" dirty="0" smtClean="0"/>
              <a:t> </a:t>
            </a:r>
            <a:r>
              <a:rPr lang="tr-TR" dirty="0" err="1" smtClean="0"/>
              <a:t>h</a:t>
            </a:r>
            <a:r>
              <a:rPr lang="tr-TR" dirty="0" err="1" smtClean="0"/>
              <a:t>ipotalamusun</a:t>
            </a:r>
            <a:r>
              <a:rPr lang="tr-TR" dirty="0" smtClean="0"/>
              <a:t> </a:t>
            </a:r>
            <a:r>
              <a:rPr lang="en-US" dirty="0" err="1" smtClean="0"/>
              <a:t>ventro</a:t>
            </a:r>
            <a:r>
              <a:rPr lang="en-US" dirty="0" smtClean="0"/>
              <a:t>-lateral pre-</a:t>
            </a:r>
            <a:r>
              <a:rPr lang="en-US" dirty="0" err="1" smtClean="0"/>
              <a:t>opti</a:t>
            </a:r>
            <a:r>
              <a:rPr lang="tr-TR" dirty="0" smtClean="0"/>
              <a:t>k </a:t>
            </a:r>
            <a:r>
              <a:rPr lang="tr-TR" b="1" dirty="0" smtClean="0"/>
              <a:t>(VLPO) </a:t>
            </a:r>
            <a:r>
              <a:rPr lang="tr-TR" dirty="0" smtClean="0"/>
              <a:t>alanındaki g</a:t>
            </a:r>
            <a:r>
              <a:rPr lang="en-US" dirty="0" err="1" smtClean="0"/>
              <a:t>amma</a:t>
            </a:r>
            <a:r>
              <a:rPr lang="en-US" dirty="0" smtClean="0"/>
              <a:t> amino-but</a:t>
            </a:r>
            <a:r>
              <a:rPr lang="tr-TR" dirty="0" smtClean="0"/>
              <a:t>i</a:t>
            </a:r>
            <a:r>
              <a:rPr lang="en-US" dirty="0" err="1" smtClean="0"/>
              <a:t>ri</a:t>
            </a:r>
            <a:r>
              <a:rPr lang="tr-TR" dirty="0" smtClean="0"/>
              <a:t>k</a:t>
            </a:r>
            <a:r>
              <a:rPr lang="en-US" dirty="0" smtClean="0"/>
              <a:t> a</a:t>
            </a:r>
            <a:r>
              <a:rPr lang="tr-TR" dirty="0" smtClean="0"/>
              <a:t>s</a:t>
            </a:r>
            <a:r>
              <a:rPr lang="en-US" dirty="0" err="1" smtClean="0"/>
              <a:t>i</a:t>
            </a:r>
            <a:r>
              <a:rPr lang="tr-TR" dirty="0" smtClean="0"/>
              <a:t>t</a:t>
            </a:r>
            <a:r>
              <a:rPr lang="en-US" dirty="0" smtClean="0"/>
              <a:t> (GABA)</a:t>
            </a:r>
            <a:r>
              <a:rPr lang="tr-TR" dirty="0" smtClean="0"/>
              <a:t> ve </a:t>
            </a:r>
            <a:r>
              <a:rPr lang="en-US" dirty="0" err="1" smtClean="0"/>
              <a:t>galanin</a:t>
            </a:r>
            <a:r>
              <a:rPr lang="en-US" dirty="0" smtClean="0"/>
              <a:t> </a:t>
            </a:r>
            <a:r>
              <a:rPr lang="tr-TR" dirty="0" smtClean="0"/>
              <a:t>içeren nöronlar</a:t>
            </a:r>
          </a:p>
          <a:p>
            <a:pPr lvl="1"/>
            <a:r>
              <a:rPr lang="tr-TR" dirty="0" err="1" smtClean="0"/>
              <a:t>Ponstaki</a:t>
            </a:r>
            <a:r>
              <a:rPr lang="tr-TR" dirty="0" smtClean="0"/>
              <a:t> </a:t>
            </a:r>
            <a:r>
              <a:rPr lang="tr-TR" dirty="0" err="1" smtClean="0"/>
              <a:t>kolinerjik</a:t>
            </a:r>
            <a:r>
              <a:rPr lang="tr-TR" dirty="0" smtClean="0"/>
              <a:t> nöronlar </a:t>
            </a:r>
            <a:r>
              <a:rPr lang="tr-TR" dirty="0" smtClean="0"/>
              <a:t>(</a:t>
            </a:r>
            <a:r>
              <a:rPr lang="tr-TR" dirty="0" err="1" smtClean="0"/>
              <a:t>REM’de</a:t>
            </a:r>
            <a:r>
              <a:rPr lang="tr-TR" dirty="0" smtClean="0"/>
              <a:t>)</a:t>
            </a:r>
          </a:p>
          <a:p>
            <a:pPr lvl="2"/>
            <a:r>
              <a:rPr lang="tr-TR" dirty="0" smtClean="0"/>
              <a:t>LDT: </a:t>
            </a:r>
            <a:r>
              <a:rPr lang="tr-TR" dirty="0" err="1" smtClean="0"/>
              <a:t>laterodorsal</a:t>
            </a:r>
            <a:r>
              <a:rPr lang="tr-TR" dirty="0" smtClean="0"/>
              <a:t> </a:t>
            </a:r>
            <a:r>
              <a:rPr lang="tr-TR" dirty="0" err="1" smtClean="0"/>
              <a:t>tegmental</a:t>
            </a:r>
            <a:r>
              <a:rPr lang="tr-TR" dirty="0" smtClean="0"/>
              <a:t> alan</a:t>
            </a:r>
          </a:p>
          <a:p>
            <a:pPr lvl="2"/>
            <a:r>
              <a:rPr lang="tr-TR" dirty="0" smtClean="0"/>
              <a:t>PPT: </a:t>
            </a:r>
            <a:r>
              <a:rPr lang="tr-TR" dirty="0" err="1" smtClean="0"/>
              <a:t>pedinkülopontin</a:t>
            </a:r>
            <a:r>
              <a:rPr lang="tr-TR" dirty="0" smtClean="0"/>
              <a:t> </a:t>
            </a:r>
            <a:r>
              <a:rPr lang="tr-TR" dirty="0" err="1" smtClean="0"/>
              <a:t>tegmental</a:t>
            </a:r>
            <a:r>
              <a:rPr lang="tr-TR" dirty="0" smtClean="0"/>
              <a:t> alan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8796"/>
            <a:ext cx="9146672" cy="514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sleep neurotransmitter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64177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178" t="42243" r="28887" b="16784"/>
          <a:stretch>
            <a:fillRect/>
          </a:stretch>
        </p:blipFill>
        <p:spPr bwMode="auto">
          <a:xfrm>
            <a:off x="0" y="836712"/>
            <a:ext cx="9207007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702</Words>
  <Application>Microsoft Office PowerPoint</Application>
  <PresentationFormat>Ekran Gösterisi (4:3)</PresentationFormat>
  <Paragraphs>135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Uykunun Biyokimyasal Temelleri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Monoaminerjik Sistem</vt:lpstr>
      <vt:lpstr>Monoaminerjik Aktivite</vt:lpstr>
      <vt:lpstr>Slayt 13</vt:lpstr>
      <vt:lpstr>Slayt 14</vt:lpstr>
      <vt:lpstr>TMN  (Tubero-Mammilary Nucleus)</vt:lpstr>
      <vt:lpstr>Oreksin/Hipokretin Sistemi</vt:lpstr>
      <vt:lpstr>Oreksin/Hipokretin Sistemi</vt:lpstr>
      <vt:lpstr>Slayt 18</vt:lpstr>
      <vt:lpstr>Kolinerjik Nükleuslar</vt:lpstr>
      <vt:lpstr>Slayt 20</vt:lpstr>
      <vt:lpstr>Slayt 21</vt:lpstr>
      <vt:lpstr>Ventrolateral preoptik nükleus (VLPO)</vt:lpstr>
      <vt:lpstr>VLPO (Anterior hipotalamustaki ventro-lateral preoptik alan): GABA ve Galanin ile inhibitör etki gösterir</vt:lpstr>
      <vt:lpstr>Slayt 24</vt:lpstr>
      <vt:lpstr>Diğer Faktörler</vt:lpstr>
      <vt:lpstr>Suprakiazmatik Nukleus  (SKN)</vt:lpstr>
      <vt:lpstr>Slayt 27</vt:lpstr>
      <vt:lpstr>Slayt 28</vt:lpstr>
      <vt:lpstr>SKN- Pineal Bez İlişkisi</vt:lpstr>
      <vt:lpstr>Slayt 30</vt:lpstr>
      <vt:lpstr>Slayt 31</vt:lpstr>
      <vt:lpstr>Slayt 32</vt:lpstr>
      <vt:lpstr>Hipnogram</vt:lpstr>
      <vt:lpstr>Videolar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Uykunun Biyokimyasal Temelleri</dc:title>
  <dc:creator>User</dc:creator>
  <cp:lastModifiedBy>kaüfatih-tıp</cp:lastModifiedBy>
  <cp:revision>154</cp:revision>
  <dcterms:created xsi:type="dcterms:W3CDTF">2016-10-23T00:05:43Z</dcterms:created>
  <dcterms:modified xsi:type="dcterms:W3CDTF">2016-11-13T16:03:20Z</dcterms:modified>
</cp:coreProperties>
</file>