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2" r:id="rId3"/>
    <p:sldId id="306" r:id="rId4"/>
    <p:sldId id="364" r:id="rId5"/>
    <p:sldId id="365" r:id="rId6"/>
    <p:sldId id="367" r:id="rId7"/>
    <p:sldId id="368" r:id="rId8"/>
    <p:sldId id="372" r:id="rId9"/>
    <p:sldId id="373" r:id="rId10"/>
    <p:sldId id="376" r:id="rId11"/>
    <p:sldId id="378" r:id="rId12"/>
    <p:sldId id="396" r:id="rId13"/>
    <p:sldId id="383" r:id="rId14"/>
    <p:sldId id="387" r:id="rId15"/>
    <p:sldId id="375" r:id="rId16"/>
    <p:sldId id="388" r:id="rId17"/>
    <p:sldId id="432" r:id="rId18"/>
    <p:sldId id="390" r:id="rId19"/>
    <p:sldId id="389" r:id="rId20"/>
    <p:sldId id="392" r:id="rId21"/>
    <p:sldId id="391" r:id="rId22"/>
    <p:sldId id="417" r:id="rId23"/>
    <p:sldId id="397" r:id="rId24"/>
    <p:sldId id="423" r:id="rId25"/>
    <p:sldId id="401" r:id="rId26"/>
    <p:sldId id="402" r:id="rId27"/>
    <p:sldId id="403" r:id="rId28"/>
    <p:sldId id="405" r:id="rId29"/>
    <p:sldId id="406" r:id="rId30"/>
    <p:sldId id="418" r:id="rId31"/>
    <p:sldId id="408" r:id="rId32"/>
    <p:sldId id="409" r:id="rId33"/>
    <p:sldId id="410" r:id="rId34"/>
    <p:sldId id="412" r:id="rId35"/>
    <p:sldId id="415" r:id="rId36"/>
    <p:sldId id="398" r:id="rId37"/>
    <p:sldId id="425" r:id="rId38"/>
    <p:sldId id="430" r:id="rId39"/>
    <p:sldId id="428" r:id="rId40"/>
    <p:sldId id="442" r:id="rId41"/>
    <p:sldId id="454" r:id="rId42"/>
    <p:sldId id="458" r:id="rId43"/>
    <p:sldId id="453" r:id="rId44"/>
    <p:sldId id="445" r:id="rId45"/>
    <p:sldId id="449" r:id="rId46"/>
    <p:sldId id="448" r:id="rId47"/>
    <p:sldId id="468" r:id="rId48"/>
    <p:sldId id="466" r:id="rId49"/>
    <p:sldId id="459" r:id="rId50"/>
    <p:sldId id="482" r:id="rId51"/>
    <p:sldId id="480" r:id="rId52"/>
    <p:sldId id="519" r:id="rId53"/>
    <p:sldId id="520" r:id="rId54"/>
    <p:sldId id="512" r:id="rId55"/>
    <p:sldId id="513" r:id="rId56"/>
    <p:sldId id="514" r:id="rId57"/>
    <p:sldId id="469" r:id="rId58"/>
    <p:sldId id="515" r:id="rId59"/>
    <p:sldId id="483" r:id="rId60"/>
    <p:sldId id="476" r:id="rId61"/>
    <p:sldId id="478" r:id="rId62"/>
    <p:sldId id="394" r:id="rId63"/>
    <p:sldId id="427" r:id="rId64"/>
    <p:sldId id="484" r:id="rId65"/>
    <p:sldId id="429" r:id="rId66"/>
    <p:sldId id="508" r:id="rId67"/>
    <p:sldId id="534" r:id="rId68"/>
    <p:sldId id="487" r:id="rId69"/>
    <p:sldId id="489" r:id="rId70"/>
    <p:sldId id="488" r:id="rId71"/>
    <p:sldId id="505" r:id="rId72"/>
    <p:sldId id="506" r:id="rId73"/>
    <p:sldId id="507" r:id="rId74"/>
    <p:sldId id="524" r:id="rId75"/>
    <p:sldId id="539" r:id="rId76"/>
    <p:sldId id="509" r:id="rId77"/>
    <p:sldId id="510" r:id="rId78"/>
    <p:sldId id="517" r:id="rId79"/>
    <p:sldId id="518" r:id="rId80"/>
    <p:sldId id="522" r:id="rId81"/>
    <p:sldId id="525" r:id="rId82"/>
    <p:sldId id="523" r:id="rId83"/>
    <p:sldId id="528" r:id="rId84"/>
    <p:sldId id="526" r:id="rId85"/>
    <p:sldId id="527" r:id="rId86"/>
    <p:sldId id="533" r:id="rId87"/>
    <p:sldId id="535" r:id="rId88"/>
    <p:sldId id="379" r:id="rId89"/>
    <p:sldId id="374" r:id="rId90"/>
    <p:sldId id="491" r:id="rId91"/>
    <p:sldId id="492" r:id="rId92"/>
    <p:sldId id="499" r:id="rId93"/>
    <p:sldId id="500" r:id="rId94"/>
    <p:sldId id="501" r:id="rId95"/>
    <p:sldId id="502" r:id="rId96"/>
    <p:sldId id="503" r:id="rId97"/>
    <p:sldId id="540" r:id="rId98"/>
    <p:sldId id="541" r:id="rId99"/>
    <p:sldId id="542" r:id="rId100"/>
    <p:sldId id="543" r:id="rId101"/>
    <p:sldId id="544" r:id="rId102"/>
    <p:sldId id="545" r:id="rId10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A5FB69-A498-4A1B-98B5-D5BF5D3BB705}"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tr-TR"/>
        </a:p>
      </dgm:t>
    </dgm:pt>
    <dgm:pt modelId="{0D16EA94-D62D-4631-A46F-1A00EE519E0A}">
      <dgm:prSet phldrT="[Metin]"/>
      <dgm:spPr/>
      <dgm:t>
        <a:bodyPr/>
        <a:lstStyle/>
        <a:p>
          <a:r>
            <a:rPr lang="tr-TR" smtClean="0"/>
            <a:t>Doku Membranları</a:t>
          </a:r>
          <a:endParaRPr lang="tr-TR"/>
        </a:p>
      </dgm:t>
    </dgm:pt>
    <dgm:pt modelId="{C54CB561-E2B5-4B48-92D0-F1A4345A7BE5}" type="parTrans" cxnId="{1910AE8D-FAB6-49AA-9C69-F340F2749C88}">
      <dgm:prSet/>
      <dgm:spPr/>
      <dgm:t>
        <a:bodyPr/>
        <a:lstStyle/>
        <a:p>
          <a:endParaRPr lang="tr-TR"/>
        </a:p>
      </dgm:t>
    </dgm:pt>
    <dgm:pt modelId="{C131264C-D1E6-46C6-B54C-DB0D25130490}" type="sibTrans" cxnId="{1910AE8D-FAB6-49AA-9C69-F340F2749C88}">
      <dgm:prSet/>
      <dgm:spPr/>
      <dgm:t>
        <a:bodyPr/>
        <a:lstStyle/>
        <a:p>
          <a:endParaRPr lang="tr-TR"/>
        </a:p>
      </dgm:t>
    </dgm:pt>
    <dgm:pt modelId="{73341182-BBDB-4D61-8088-408133808D41}">
      <dgm:prSet phldrT="[Metin]"/>
      <dgm:spPr/>
      <dgm:t>
        <a:bodyPr/>
        <a:lstStyle/>
        <a:p>
          <a:r>
            <a:rPr lang="tr-TR" smtClean="0"/>
            <a:t>Bağ dokusu membranları</a:t>
          </a:r>
          <a:endParaRPr lang="tr-TR"/>
        </a:p>
      </dgm:t>
    </dgm:pt>
    <dgm:pt modelId="{240F6CF2-60D0-47B1-8B34-5B49163329B3}" type="parTrans" cxnId="{2E3354E2-C391-4828-B08A-C7756BA47A54}">
      <dgm:prSet/>
      <dgm:spPr/>
      <dgm:t>
        <a:bodyPr/>
        <a:lstStyle/>
        <a:p>
          <a:endParaRPr lang="tr-TR"/>
        </a:p>
      </dgm:t>
    </dgm:pt>
    <dgm:pt modelId="{A64DB9D1-12B7-489F-B5D1-C8C04978EE54}" type="sibTrans" cxnId="{2E3354E2-C391-4828-B08A-C7756BA47A54}">
      <dgm:prSet/>
      <dgm:spPr/>
      <dgm:t>
        <a:bodyPr/>
        <a:lstStyle/>
        <a:p>
          <a:endParaRPr lang="tr-TR"/>
        </a:p>
      </dgm:t>
    </dgm:pt>
    <dgm:pt modelId="{DC49888B-713E-4887-A9CB-0891FB819E37}">
      <dgm:prSet phldrT="[Metin]"/>
      <dgm:spPr/>
      <dgm:t>
        <a:bodyPr/>
        <a:lstStyle/>
        <a:p>
          <a:r>
            <a:rPr lang="tr-TR" smtClean="0"/>
            <a:t>Epitelyal membranlar</a:t>
          </a:r>
          <a:endParaRPr lang="tr-TR"/>
        </a:p>
      </dgm:t>
    </dgm:pt>
    <dgm:pt modelId="{4705E245-AD77-43D1-B6F6-80D891A59C21}" type="parTrans" cxnId="{BB0EEF1D-F138-48D8-AF99-0BD587773412}">
      <dgm:prSet/>
      <dgm:spPr/>
      <dgm:t>
        <a:bodyPr/>
        <a:lstStyle/>
        <a:p>
          <a:endParaRPr lang="tr-TR"/>
        </a:p>
      </dgm:t>
    </dgm:pt>
    <dgm:pt modelId="{63C1F2FA-A509-4899-8ED9-16062FDDE872}" type="sibTrans" cxnId="{BB0EEF1D-F138-48D8-AF99-0BD587773412}">
      <dgm:prSet/>
      <dgm:spPr/>
      <dgm:t>
        <a:bodyPr/>
        <a:lstStyle/>
        <a:p>
          <a:endParaRPr lang="tr-TR"/>
        </a:p>
      </dgm:t>
    </dgm:pt>
    <dgm:pt modelId="{B9206BB9-57F3-4CF6-B6F0-17871FE39BAC}">
      <dgm:prSet phldrT="[Metin]"/>
      <dgm:spPr/>
      <dgm:t>
        <a:bodyPr/>
        <a:lstStyle/>
        <a:p>
          <a:r>
            <a:rPr lang="tr-TR" smtClean="0"/>
            <a:t>Sinovyal membranlar</a:t>
          </a:r>
          <a:endParaRPr lang="tr-TR"/>
        </a:p>
      </dgm:t>
    </dgm:pt>
    <dgm:pt modelId="{83F1520B-84E3-45DC-81AF-D6B57FF2DD0F}" type="parTrans" cxnId="{72E7C4FB-A35B-4F03-95D9-AB3413938717}">
      <dgm:prSet/>
      <dgm:spPr/>
      <dgm:t>
        <a:bodyPr/>
        <a:lstStyle/>
        <a:p>
          <a:endParaRPr lang="tr-TR"/>
        </a:p>
      </dgm:t>
    </dgm:pt>
    <dgm:pt modelId="{5DCD80D0-0E3F-4DB3-80CC-99C983621226}" type="sibTrans" cxnId="{72E7C4FB-A35B-4F03-95D9-AB3413938717}">
      <dgm:prSet/>
      <dgm:spPr/>
      <dgm:t>
        <a:bodyPr/>
        <a:lstStyle/>
        <a:p>
          <a:endParaRPr lang="tr-TR"/>
        </a:p>
      </dgm:t>
    </dgm:pt>
    <dgm:pt modelId="{9F2FFEFD-98FF-4BCB-9857-51FEF630AFC4}">
      <dgm:prSet phldrT="[Metin]"/>
      <dgm:spPr/>
      <dgm:t>
        <a:bodyPr/>
        <a:lstStyle/>
        <a:p>
          <a:r>
            <a:rPr lang="tr-TR" smtClean="0"/>
            <a:t>Müköz membranlar (mukoza)</a:t>
          </a:r>
          <a:endParaRPr lang="tr-TR"/>
        </a:p>
      </dgm:t>
    </dgm:pt>
    <dgm:pt modelId="{ED0D57A5-C2FC-4E2C-8650-A419612B8059}" type="parTrans" cxnId="{D0AE6FC8-7A00-48C0-AC28-0AD5E3E31B43}">
      <dgm:prSet/>
      <dgm:spPr/>
      <dgm:t>
        <a:bodyPr/>
        <a:lstStyle/>
        <a:p>
          <a:endParaRPr lang="tr-TR"/>
        </a:p>
      </dgm:t>
    </dgm:pt>
    <dgm:pt modelId="{268B6731-97F7-41D0-82EC-B4C1B5A0F926}" type="sibTrans" cxnId="{D0AE6FC8-7A00-48C0-AC28-0AD5E3E31B43}">
      <dgm:prSet/>
      <dgm:spPr/>
      <dgm:t>
        <a:bodyPr/>
        <a:lstStyle/>
        <a:p>
          <a:endParaRPr lang="tr-TR"/>
        </a:p>
      </dgm:t>
    </dgm:pt>
    <dgm:pt modelId="{54A4F955-207A-4CC0-B9B7-ECC39B253243}">
      <dgm:prSet phldrT="[Metin]"/>
      <dgm:spPr/>
      <dgm:t>
        <a:bodyPr/>
        <a:lstStyle/>
        <a:p>
          <a:r>
            <a:rPr lang="tr-TR" smtClean="0"/>
            <a:t>Seröz membranlar (seroza)</a:t>
          </a:r>
          <a:endParaRPr lang="tr-TR"/>
        </a:p>
      </dgm:t>
    </dgm:pt>
    <dgm:pt modelId="{1B38DEC0-362A-4F1A-8D71-E9E293785902}" type="parTrans" cxnId="{4FBCBA55-CF16-4D00-BDEB-42763268E3AD}">
      <dgm:prSet/>
      <dgm:spPr/>
      <dgm:t>
        <a:bodyPr/>
        <a:lstStyle/>
        <a:p>
          <a:endParaRPr lang="tr-TR"/>
        </a:p>
      </dgm:t>
    </dgm:pt>
    <dgm:pt modelId="{E8C254C1-DA86-4DBC-9BD1-DFF613F2CE3D}" type="sibTrans" cxnId="{4FBCBA55-CF16-4D00-BDEB-42763268E3AD}">
      <dgm:prSet/>
      <dgm:spPr/>
      <dgm:t>
        <a:bodyPr/>
        <a:lstStyle/>
        <a:p>
          <a:endParaRPr lang="tr-TR"/>
        </a:p>
      </dgm:t>
    </dgm:pt>
    <dgm:pt modelId="{D2EE4CBA-BDC2-4C6B-B8C0-121F105C3E83}">
      <dgm:prSet phldrT="[Metin]"/>
      <dgm:spPr/>
      <dgm:t>
        <a:bodyPr/>
        <a:lstStyle/>
        <a:p>
          <a:r>
            <a:rPr lang="tr-TR" smtClean="0"/>
            <a:t>Kutanöz membran </a:t>
          </a:r>
        </a:p>
        <a:p>
          <a:r>
            <a:rPr lang="tr-TR" smtClean="0"/>
            <a:t>(deri)</a:t>
          </a:r>
          <a:endParaRPr lang="tr-TR"/>
        </a:p>
      </dgm:t>
    </dgm:pt>
    <dgm:pt modelId="{2513799B-2FF3-45C7-BADC-43D4643F3E09}" type="parTrans" cxnId="{ABF4A947-AC59-45FB-BA69-0DB75A6C935C}">
      <dgm:prSet/>
      <dgm:spPr/>
      <dgm:t>
        <a:bodyPr/>
        <a:lstStyle/>
        <a:p>
          <a:endParaRPr lang="tr-TR"/>
        </a:p>
      </dgm:t>
    </dgm:pt>
    <dgm:pt modelId="{E638A48C-CAE1-4CC7-9B33-77113C8159A8}" type="sibTrans" cxnId="{ABF4A947-AC59-45FB-BA69-0DB75A6C935C}">
      <dgm:prSet/>
      <dgm:spPr/>
      <dgm:t>
        <a:bodyPr/>
        <a:lstStyle/>
        <a:p>
          <a:endParaRPr lang="tr-TR"/>
        </a:p>
      </dgm:t>
    </dgm:pt>
    <dgm:pt modelId="{00542D0D-4B1C-441E-B9F8-7D0155EE38E0}">
      <dgm:prSet phldrT="[Metin]"/>
      <dgm:spPr/>
      <dgm:t>
        <a:bodyPr/>
        <a:lstStyle/>
        <a:p>
          <a:r>
            <a:rPr lang="tr-TR" smtClean="0"/>
            <a:t>Adventisya</a:t>
          </a:r>
          <a:endParaRPr lang="tr-TR"/>
        </a:p>
      </dgm:t>
    </dgm:pt>
    <dgm:pt modelId="{E28077B4-6CE6-44C5-BD09-9619BE944A6E}" type="parTrans" cxnId="{0948B35A-510A-4DDE-9B06-1B31002FDA49}">
      <dgm:prSet/>
      <dgm:spPr/>
      <dgm:t>
        <a:bodyPr/>
        <a:lstStyle/>
        <a:p>
          <a:endParaRPr lang="tr-TR"/>
        </a:p>
      </dgm:t>
    </dgm:pt>
    <dgm:pt modelId="{102AA212-F3E0-4ACC-B1BA-5A9C1776A3A3}" type="sibTrans" cxnId="{0948B35A-510A-4DDE-9B06-1B31002FDA49}">
      <dgm:prSet/>
      <dgm:spPr/>
      <dgm:t>
        <a:bodyPr/>
        <a:lstStyle/>
        <a:p>
          <a:endParaRPr lang="tr-TR"/>
        </a:p>
      </dgm:t>
    </dgm:pt>
    <dgm:pt modelId="{74683F47-1AF5-49A6-BEF1-C081C9707EAF}">
      <dgm:prSet phldrT="[Metin]"/>
      <dgm:spPr/>
      <dgm:t>
        <a:bodyPr/>
        <a:lstStyle/>
        <a:p>
          <a:r>
            <a:rPr lang="tr-TR" smtClean="0"/>
            <a:t>Plevra</a:t>
          </a:r>
          <a:endParaRPr lang="tr-TR"/>
        </a:p>
      </dgm:t>
    </dgm:pt>
    <dgm:pt modelId="{4A91CE32-5F5A-48A7-877F-25BF7F936ED1}" type="parTrans" cxnId="{77657FC3-CC91-4217-B9C7-303504A321CC}">
      <dgm:prSet/>
      <dgm:spPr/>
      <dgm:t>
        <a:bodyPr/>
        <a:lstStyle/>
        <a:p>
          <a:endParaRPr lang="tr-TR"/>
        </a:p>
      </dgm:t>
    </dgm:pt>
    <dgm:pt modelId="{C7676E93-188C-4E6A-B135-A7FEA946EE0B}" type="sibTrans" cxnId="{77657FC3-CC91-4217-B9C7-303504A321CC}">
      <dgm:prSet/>
      <dgm:spPr/>
      <dgm:t>
        <a:bodyPr/>
        <a:lstStyle/>
        <a:p>
          <a:endParaRPr lang="tr-TR"/>
        </a:p>
      </dgm:t>
    </dgm:pt>
    <dgm:pt modelId="{0A429A52-D08A-4C84-A2AE-CAD603A00F02}">
      <dgm:prSet phldrT="[Metin]"/>
      <dgm:spPr/>
      <dgm:t>
        <a:bodyPr/>
        <a:lstStyle/>
        <a:p>
          <a:r>
            <a:rPr lang="tr-TR" smtClean="0"/>
            <a:t>Perikard</a:t>
          </a:r>
          <a:endParaRPr lang="tr-TR"/>
        </a:p>
      </dgm:t>
    </dgm:pt>
    <dgm:pt modelId="{24BB356F-6987-4655-8F6F-E2FDA87E8D44}" type="parTrans" cxnId="{B2B6EB8F-997A-449F-B302-06A8AAE74107}">
      <dgm:prSet/>
      <dgm:spPr/>
      <dgm:t>
        <a:bodyPr/>
        <a:lstStyle/>
        <a:p>
          <a:endParaRPr lang="tr-TR"/>
        </a:p>
      </dgm:t>
    </dgm:pt>
    <dgm:pt modelId="{0F42BE46-E865-416C-B8F0-56EDBD2415F4}" type="sibTrans" cxnId="{B2B6EB8F-997A-449F-B302-06A8AAE74107}">
      <dgm:prSet/>
      <dgm:spPr/>
      <dgm:t>
        <a:bodyPr/>
        <a:lstStyle/>
        <a:p>
          <a:endParaRPr lang="tr-TR"/>
        </a:p>
      </dgm:t>
    </dgm:pt>
    <dgm:pt modelId="{97FCB6CF-63E6-41DA-8DD8-C51441E82560}">
      <dgm:prSet phldrT="[Metin]"/>
      <dgm:spPr/>
      <dgm:t>
        <a:bodyPr/>
        <a:lstStyle/>
        <a:p>
          <a:r>
            <a:rPr lang="tr-TR" smtClean="0"/>
            <a:t>Periton</a:t>
          </a:r>
          <a:endParaRPr lang="tr-TR"/>
        </a:p>
      </dgm:t>
    </dgm:pt>
    <dgm:pt modelId="{DD912392-1D05-485A-83B6-3487086E9E84}" type="parTrans" cxnId="{4F302364-F910-4B65-A90A-D02DB253F0DC}">
      <dgm:prSet/>
      <dgm:spPr/>
      <dgm:t>
        <a:bodyPr/>
        <a:lstStyle/>
        <a:p>
          <a:endParaRPr lang="tr-TR"/>
        </a:p>
      </dgm:t>
    </dgm:pt>
    <dgm:pt modelId="{E3C337A9-0028-40CE-AC67-D16C09039E55}" type="sibTrans" cxnId="{4F302364-F910-4B65-A90A-D02DB253F0DC}">
      <dgm:prSet/>
      <dgm:spPr/>
      <dgm:t>
        <a:bodyPr/>
        <a:lstStyle/>
        <a:p>
          <a:endParaRPr lang="tr-TR"/>
        </a:p>
      </dgm:t>
    </dgm:pt>
    <dgm:pt modelId="{D6E7B2FE-979A-4CDF-A10F-AE99AC46B26E}">
      <dgm:prSet phldrT="[Metin]"/>
      <dgm:spPr/>
      <dgm:t>
        <a:bodyPr/>
        <a:lstStyle/>
        <a:p>
          <a:r>
            <a:rPr lang="tr-TR" smtClean="0"/>
            <a:t>Meninksler</a:t>
          </a:r>
          <a:endParaRPr lang="tr-TR"/>
        </a:p>
      </dgm:t>
    </dgm:pt>
    <dgm:pt modelId="{536B6FAD-7000-4A04-96AF-F71849BEC5CA}" type="parTrans" cxnId="{6A2534E6-A8B5-425D-A215-A2B3AB400A5A}">
      <dgm:prSet/>
      <dgm:spPr/>
      <dgm:t>
        <a:bodyPr/>
        <a:lstStyle/>
        <a:p>
          <a:endParaRPr lang="tr-TR"/>
        </a:p>
      </dgm:t>
    </dgm:pt>
    <dgm:pt modelId="{B1C0D59C-4EBE-4A7E-A1D9-446CF484A4C2}" type="sibTrans" cxnId="{6A2534E6-A8B5-425D-A215-A2B3AB400A5A}">
      <dgm:prSet/>
      <dgm:spPr/>
      <dgm:t>
        <a:bodyPr/>
        <a:lstStyle/>
        <a:p>
          <a:endParaRPr lang="tr-TR"/>
        </a:p>
      </dgm:t>
    </dgm:pt>
    <dgm:pt modelId="{99D6D8ED-69A7-465D-829C-E61DEC2190D1}" type="pres">
      <dgm:prSet presAssocID="{3AA5FB69-A498-4A1B-98B5-D5BF5D3BB705}" presName="hierChild1" presStyleCnt="0">
        <dgm:presLayoutVars>
          <dgm:orgChart val="1"/>
          <dgm:chPref val="1"/>
          <dgm:dir/>
          <dgm:animOne val="branch"/>
          <dgm:animLvl val="lvl"/>
          <dgm:resizeHandles/>
        </dgm:presLayoutVars>
      </dgm:prSet>
      <dgm:spPr/>
      <dgm:t>
        <a:bodyPr/>
        <a:lstStyle/>
        <a:p>
          <a:endParaRPr lang="tr-TR"/>
        </a:p>
      </dgm:t>
    </dgm:pt>
    <dgm:pt modelId="{6AA98D43-D0D5-49C3-A1AA-98EBB0D7FCFC}" type="pres">
      <dgm:prSet presAssocID="{0D16EA94-D62D-4631-A46F-1A00EE519E0A}" presName="hierRoot1" presStyleCnt="0">
        <dgm:presLayoutVars>
          <dgm:hierBranch val="init"/>
        </dgm:presLayoutVars>
      </dgm:prSet>
      <dgm:spPr/>
    </dgm:pt>
    <dgm:pt modelId="{841948AD-2DEF-476C-AB50-A2E5C0D5CB99}" type="pres">
      <dgm:prSet presAssocID="{0D16EA94-D62D-4631-A46F-1A00EE519E0A}" presName="rootComposite1" presStyleCnt="0"/>
      <dgm:spPr/>
    </dgm:pt>
    <dgm:pt modelId="{11A86064-DF59-42E2-BF61-693912A1F756}" type="pres">
      <dgm:prSet presAssocID="{0D16EA94-D62D-4631-A46F-1A00EE519E0A}" presName="rootText1" presStyleLbl="node0" presStyleIdx="0" presStyleCnt="1">
        <dgm:presLayoutVars>
          <dgm:chPref val="3"/>
        </dgm:presLayoutVars>
      </dgm:prSet>
      <dgm:spPr/>
      <dgm:t>
        <a:bodyPr/>
        <a:lstStyle/>
        <a:p>
          <a:endParaRPr lang="tr-TR"/>
        </a:p>
      </dgm:t>
    </dgm:pt>
    <dgm:pt modelId="{EE123A14-FA2D-4CD3-84DA-20188A43E5D4}" type="pres">
      <dgm:prSet presAssocID="{0D16EA94-D62D-4631-A46F-1A00EE519E0A}" presName="rootConnector1" presStyleLbl="node1" presStyleIdx="0" presStyleCnt="0"/>
      <dgm:spPr/>
      <dgm:t>
        <a:bodyPr/>
        <a:lstStyle/>
        <a:p>
          <a:endParaRPr lang="tr-TR"/>
        </a:p>
      </dgm:t>
    </dgm:pt>
    <dgm:pt modelId="{FD06498C-BA5D-4401-B8E7-C431F3D52A7E}" type="pres">
      <dgm:prSet presAssocID="{0D16EA94-D62D-4631-A46F-1A00EE519E0A}" presName="hierChild2" presStyleCnt="0"/>
      <dgm:spPr/>
    </dgm:pt>
    <dgm:pt modelId="{14326D34-DFE2-4FA4-A58D-1F5FABD997C4}" type="pres">
      <dgm:prSet presAssocID="{240F6CF2-60D0-47B1-8B34-5B49163329B3}" presName="Name37" presStyleLbl="parChTrans1D2" presStyleIdx="0" presStyleCnt="2"/>
      <dgm:spPr/>
      <dgm:t>
        <a:bodyPr/>
        <a:lstStyle/>
        <a:p>
          <a:endParaRPr lang="tr-TR"/>
        </a:p>
      </dgm:t>
    </dgm:pt>
    <dgm:pt modelId="{9C9A17FC-EA50-4FED-A467-7294AA9502E0}" type="pres">
      <dgm:prSet presAssocID="{73341182-BBDB-4D61-8088-408133808D41}" presName="hierRoot2" presStyleCnt="0">
        <dgm:presLayoutVars>
          <dgm:hierBranch val="init"/>
        </dgm:presLayoutVars>
      </dgm:prSet>
      <dgm:spPr/>
    </dgm:pt>
    <dgm:pt modelId="{7909A9FA-3244-4FA1-8693-B5E32F1E63C8}" type="pres">
      <dgm:prSet presAssocID="{73341182-BBDB-4D61-8088-408133808D41}" presName="rootComposite" presStyleCnt="0"/>
      <dgm:spPr/>
    </dgm:pt>
    <dgm:pt modelId="{A5E6AE6E-11DC-4469-B509-2B05A3D7C7B3}" type="pres">
      <dgm:prSet presAssocID="{73341182-BBDB-4D61-8088-408133808D41}" presName="rootText" presStyleLbl="node2" presStyleIdx="0" presStyleCnt="2">
        <dgm:presLayoutVars>
          <dgm:chPref val="3"/>
        </dgm:presLayoutVars>
      </dgm:prSet>
      <dgm:spPr/>
      <dgm:t>
        <a:bodyPr/>
        <a:lstStyle/>
        <a:p>
          <a:endParaRPr lang="tr-TR"/>
        </a:p>
      </dgm:t>
    </dgm:pt>
    <dgm:pt modelId="{63708EFA-4063-4AA2-A9E1-9305EC629FC0}" type="pres">
      <dgm:prSet presAssocID="{73341182-BBDB-4D61-8088-408133808D41}" presName="rootConnector" presStyleLbl="node2" presStyleIdx="0" presStyleCnt="2"/>
      <dgm:spPr/>
      <dgm:t>
        <a:bodyPr/>
        <a:lstStyle/>
        <a:p>
          <a:endParaRPr lang="tr-TR"/>
        </a:p>
      </dgm:t>
    </dgm:pt>
    <dgm:pt modelId="{46B3AFD6-34F3-4575-A27B-7801777B3132}" type="pres">
      <dgm:prSet presAssocID="{73341182-BBDB-4D61-8088-408133808D41}" presName="hierChild4" presStyleCnt="0"/>
      <dgm:spPr/>
    </dgm:pt>
    <dgm:pt modelId="{DD96FAE5-0B1A-4685-9FAB-AF60E962C115}" type="pres">
      <dgm:prSet presAssocID="{83F1520B-84E3-45DC-81AF-D6B57FF2DD0F}" presName="Name37" presStyleLbl="parChTrans1D3" presStyleIdx="0" presStyleCnt="6"/>
      <dgm:spPr/>
      <dgm:t>
        <a:bodyPr/>
        <a:lstStyle/>
        <a:p>
          <a:endParaRPr lang="tr-TR"/>
        </a:p>
      </dgm:t>
    </dgm:pt>
    <dgm:pt modelId="{26F7DE55-3DC1-4D08-8299-7571AA1BA385}" type="pres">
      <dgm:prSet presAssocID="{B9206BB9-57F3-4CF6-B6F0-17871FE39BAC}" presName="hierRoot2" presStyleCnt="0">
        <dgm:presLayoutVars>
          <dgm:hierBranch val="init"/>
        </dgm:presLayoutVars>
      </dgm:prSet>
      <dgm:spPr/>
    </dgm:pt>
    <dgm:pt modelId="{FCEDD075-F6D8-434C-A998-F97C009C7549}" type="pres">
      <dgm:prSet presAssocID="{B9206BB9-57F3-4CF6-B6F0-17871FE39BAC}" presName="rootComposite" presStyleCnt="0"/>
      <dgm:spPr/>
    </dgm:pt>
    <dgm:pt modelId="{B8AECEBA-E23D-4AEE-BF80-7A46FB939A1D}" type="pres">
      <dgm:prSet presAssocID="{B9206BB9-57F3-4CF6-B6F0-17871FE39BAC}" presName="rootText" presStyleLbl="node3" presStyleIdx="0" presStyleCnt="6">
        <dgm:presLayoutVars>
          <dgm:chPref val="3"/>
        </dgm:presLayoutVars>
      </dgm:prSet>
      <dgm:spPr/>
      <dgm:t>
        <a:bodyPr/>
        <a:lstStyle/>
        <a:p>
          <a:endParaRPr lang="tr-TR"/>
        </a:p>
      </dgm:t>
    </dgm:pt>
    <dgm:pt modelId="{481B81C4-D8F6-46B5-B916-D8B2E6EEBE84}" type="pres">
      <dgm:prSet presAssocID="{B9206BB9-57F3-4CF6-B6F0-17871FE39BAC}" presName="rootConnector" presStyleLbl="node3" presStyleIdx="0" presStyleCnt="6"/>
      <dgm:spPr/>
      <dgm:t>
        <a:bodyPr/>
        <a:lstStyle/>
        <a:p>
          <a:endParaRPr lang="tr-TR"/>
        </a:p>
      </dgm:t>
    </dgm:pt>
    <dgm:pt modelId="{BF16D90C-5724-4309-AF6D-B6AC8995DB09}" type="pres">
      <dgm:prSet presAssocID="{B9206BB9-57F3-4CF6-B6F0-17871FE39BAC}" presName="hierChild4" presStyleCnt="0"/>
      <dgm:spPr/>
    </dgm:pt>
    <dgm:pt modelId="{10EAF43D-4473-4258-AF72-74A7021DCECD}" type="pres">
      <dgm:prSet presAssocID="{B9206BB9-57F3-4CF6-B6F0-17871FE39BAC}" presName="hierChild5" presStyleCnt="0"/>
      <dgm:spPr/>
    </dgm:pt>
    <dgm:pt modelId="{3869E49B-86D4-41A2-AF49-018391B0B1B4}" type="pres">
      <dgm:prSet presAssocID="{E28077B4-6CE6-44C5-BD09-9619BE944A6E}" presName="Name37" presStyleLbl="parChTrans1D3" presStyleIdx="1" presStyleCnt="6"/>
      <dgm:spPr/>
      <dgm:t>
        <a:bodyPr/>
        <a:lstStyle/>
        <a:p>
          <a:endParaRPr lang="tr-TR"/>
        </a:p>
      </dgm:t>
    </dgm:pt>
    <dgm:pt modelId="{57A8ADF1-8B6C-4FCA-A302-A1D11E660694}" type="pres">
      <dgm:prSet presAssocID="{00542D0D-4B1C-441E-B9F8-7D0155EE38E0}" presName="hierRoot2" presStyleCnt="0">
        <dgm:presLayoutVars>
          <dgm:hierBranch val="init"/>
        </dgm:presLayoutVars>
      </dgm:prSet>
      <dgm:spPr/>
    </dgm:pt>
    <dgm:pt modelId="{4D0B8A88-7BC4-432C-8730-3FDE7AA37F1F}" type="pres">
      <dgm:prSet presAssocID="{00542D0D-4B1C-441E-B9F8-7D0155EE38E0}" presName="rootComposite" presStyleCnt="0"/>
      <dgm:spPr/>
    </dgm:pt>
    <dgm:pt modelId="{E8D4AAA0-D318-40C0-8F64-E5E382AAC3A4}" type="pres">
      <dgm:prSet presAssocID="{00542D0D-4B1C-441E-B9F8-7D0155EE38E0}" presName="rootText" presStyleLbl="node3" presStyleIdx="1" presStyleCnt="6">
        <dgm:presLayoutVars>
          <dgm:chPref val="3"/>
        </dgm:presLayoutVars>
      </dgm:prSet>
      <dgm:spPr/>
      <dgm:t>
        <a:bodyPr/>
        <a:lstStyle/>
        <a:p>
          <a:endParaRPr lang="tr-TR"/>
        </a:p>
      </dgm:t>
    </dgm:pt>
    <dgm:pt modelId="{63AA548E-DAFD-4241-9BC1-8547687D53CF}" type="pres">
      <dgm:prSet presAssocID="{00542D0D-4B1C-441E-B9F8-7D0155EE38E0}" presName="rootConnector" presStyleLbl="node3" presStyleIdx="1" presStyleCnt="6"/>
      <dgm:spPr/>
      <dgm:t>
        <a:bodyPr/>
        <a:lstStyle/>
        <a:p>
          <a:endParaRPr lang="tr-TR"/>
        </a:p>
      </dgm:t>
    </dgm:pt>
    <dgm:pt modelId="{7E5661D4-04BF-486E-B1C0-28A47663EFC4}" type="pres">
      <dgm:prSet presAssocID="{00542D0D-4B1C-441E-B9F8-7D0155EE38E0}" presName="hierChild4" presStyleCnt="0"/>
      <dgm:spPr/>
    </dgm:pt>
    <dgm:pt modelId="{7401E084-153B-4979-A7FF-158B4FC89BFD}" type="pres">
      <dgm:prSet presAssocID="{00542D0D-4B1C-441E-B9F8-7D0155EE38E0}" presName="hierChild5" presStyleCnt="0"/>
      <dgm:spPr/>
    </dgm:pt>
    <dgm:pt modelId="{78572C30-0E81-46BD-9AA7-1394BB74C122}" type="pres">
      <dgm:prSet presAssocID="{536B6FAD-7000-4A04-96AF-F71849BEC5CA}" presName="Name37" presStyleLbl="parChTrans1D3" presStyleIdx="2" presStyleCnt="6"/>
      <dgm:spPr/>
      <dgm:t>
        <a:bodyPr/>
        <a:lstStyle/>
        <a:p>
          <a:endParaRPr lang="tr-TR"/>
        </a:p>
      </dgm:t>
    </dgm:pt>
    <dgm:pt modelId="{4E15769F-84E3-4882-ACFC-FFA34ABE3DAF}" type="pres">
      <dgm:prSet presAssocID="{D6E7B2FE-979A-4CDF-A10F-AE99AC46B26E}" presName="hierRoot2" presStyleCnt="0">
        <dgm:presLayoutVars>
          <dgm:hierBranch val="init"/>
        </dgm:presLayoutVars>
      </dgm:prSet>
      <dgm:spPr/>
    </dgm:pt>
    <dgm:pt modelId="{965048A2-FF6B-49A0-92A9-8F23823606B1}" type="pres">
      <dgm:prSet presAssocID="{D6E7B2FE-979A-4CDF-A10F-AE99AC46B26E}" presName="rootComposite" presStyleCnt="0"/>
      <dgm:spPr/>
    </dgm:pt>
    <dgm:pt modelId="{F1CB45F5-C6EF-4F2F-9D16-8C074001E6B5}" type="pres">
      <dgm:prSet presAssocID="{D6E7B2FE-979A-4CDF-A10F-AE99AC46B26E}" presName="rootText" presStyleLbl="node3" presStyleIdx="2" presStyleCnt="6">
        <dgm:presLayoutVars>
          <dgm:chPref val="3"/>
        </dgm:presLayoutVars>
      </dgm:prSet>
      <dgm:spPr/>
      <dgm:t>
        <a:bodyPr/>
        <a:lstStyle/>
        <a:p>
          <a:endParaRPr lang="tr-TR"/>
        </a:p>
      </dgm:t>
    </dgm:pt>
    <dgm:pt modelId="{46C6C92E-8FF4-4037-9B9C-4B11D282C40B}" type="pres">
      <dgm:prSet presAssocID="{D6E7B2FE-979A-4CDF-A10F-AE99AC46B26E}" presName="rootConnector" presStyleLbl="node3" presStyleIdx="2" presStyleCnt="6"/>
      <dgm:spPr/>
      <dgm:t>
        <a:bodyPr/>
        <a:lstStyle/>
        <a:p>
          <a:endParaRPr lang="tr-TR"/>
        </a:p>
      </dgm:t>
    </dgm:pt>
    <dgm:pt modelId="{29CFFC43-8A94-4DD1-B152-D88C01FA78DE}" type="pres">
      <dgm:prSet presAssocID="{D6E7B2FE-979A-4CDF-A10F-AE99AC46B26E}" presName="hierChild4" presStyleCnt="0"/>
      <dgm:spPr/>
    </dgm:pt>
    <dgm:pt modelId="{A23DDF64-013D-419E-8B51-0419D96752CC}" type="pres">
      <dgm:prSet presAssocID="{D6E7B2FE-979A-4CDF-A10F-AE99AC46B26E}" presName="hierChild5" presStyleCnt="0"/>
      <dgm:spPr/>
    </dgm:pt>
    <dgm:pt modelId="{71E0485B-5C08-4787-9712-A8AB512E2C17}" type="pres">
      <dgm:prSet presAssocID="{73341182-BBDB-4D61-8088-408133808D41}" presName="hierChild5" presStyleCnt="0"/>
      <dgm:spPr/>
    </dgm:pt>
    <dgm:pt modelId="{0DF5318D-72E5-408C-B161-1CC04738458F}" type="pres">
      <dgm:prSet presAssocID="{4705E245-AD77-43D1-B6F6-80D891A59C21}" presName="Name37" presStyleLbl="parChTrans1D2" presStyleIdx="1" presStyleCnt="2"/>
      <dgm:spPr/>
      <dgm:t>
        <a:bodyPr/>
        <a:lstStyle/>
        <a:p>
          <a:endParaRPr lang="tr-TR"/>
        </a:p>
      </dgm:t>
    </dgm:pt>
    <dgm:pt modelId="{284FB518-7705-472F-8F26-9AD2C8314121}" type="pres">
      <dgm:prSet presAssocID="{DC49888B-713E-4887-A9CB-0891FB819E37}" presName="hierRoot2" presStyleCnt="0">
        <dgm:presLayoutVars>
          <dgm:hierBranch val="init"/>
        </dgm:presLayoutVars>
      </dgm:prSet>
      <dgm:spPr/>
    </dgm:pt>
    <dgm:pt modelId="{BC04FAAF-415C-482F-8F26-98CC03C40FAB}" type="pres">
      <dgm:prSet presAssocID="{DC49888B-713E-4887-A9CB-0891FB819E37}" presName="rootComposite" presStyleCnt="0"/>
      <dgm:spPr/>
    </dgm:pt>
    <dgm:pt modelId="{FDED5017-A405-4D16-9FD3-E44AF4F1F520}" type="pres">
      <dgm:prSet presAssocID="{DC49888B-713E-4887-A9CB-0891FB819E37}" presName="rootText" presStyleLbl="node2" presStyleIdx="1" presStyleCnt="2">
        <dgm:presLayoutVars>
          <dgm:chPref val="3"/>
        </dgm:presLayoutVars>
      </dgm:prSet>
      <dgm:spPr/>
      <dgm:t>
        <a:bodyPr/>
        <a:lstStyle/>
        <a:p>
          <a:endParaRPr lang="tr-TR"/>
        </a:p>
      </dgm:t>
    </dgm:pt>
    <dgm:pt modelId="{42AF1691-F4BB-470F-969A-7F5D44F17932}" type="pres">
      <dgm:prSet presAssocID="{DC49888B-713E-4887-A9CB-0891FB819E37}" presName="rootConnector" presStyleLbl="node2" presStyleIdx="1" presStyleCnt="2"/>
      <dgm:spPr/>
      <dgm:t>
        <a:bodyPr/>
        <a:lstStyle/>
        <a:p>
          <a:endParaRPr lang="tr-TR"/>
        </a:p>
      </dgm:t>
    </dgm:pt>
    <dgm:pt modelId="{435B4EFC-6CA4-4EE0-A928-B864A0CC4B5E}" type="pres">
      <dgm:prSet presAssocID="{DC49888B-713E-4887-A9CB-0891FB819E37}" presName="hierChild4" presStyleCnt="0"/>
      <dgm:spPr/>
    </dgm:pt>
    <dgm:pt modelId="{ED3CD26A-8DF1-4860-BDFD-87C76D1C133A}" type="pres">
      <dgm:prSet presAssocID="{ED0D57A5-C2FC-4E2C-8650-A419612B8059}" presName="Name37" presStyleLbl="parChTrans1D3" presStyleIdx="3" presStyleCnt="6"/>
      <dgm:spPr/>
      <dgm:t>
        <a:bodyPr/>
        <a:lstStyle/>
        <a:p>
          <a:endParaRPr lang="tr-TR"/>
        </a:p>
      </dgm:t>
    </dgm:pt>
    <dgm:pt modelId="{08E4EF48-C056-4A68-BC37-10B5B75E4310}" type="pres">
      <dgm:prSet presAssocID="{9F2FFEFD-98FF-4BCB-9857-51FEF630AFC4}" presName="hierRoot2" presStyleCnt="0">
        <dgm:presLayoutVars>
          <dgm:hierBranch val="init"/>
        </dgm:presLayoutVars>
      </dgm:prSet>
      <dgm:spPr/>
    </dgm:pt>
    <dgm:pt modelId="{81965F57-C032-4BEC-BFC5-44E362743F11}" type="pres">
      <dgm:prSet presAssocID="{9F2FFEFD-98FF-4BCB-9857-51FEF630AFC4}" presName="rootComposite" presStyleCnt="0"/>
      <dgm:spPr/>
    </dgm:pt>
    <dgm:pt modelId="{F73B7815-B5B1-40C4-B9E4-2ED4AC2D84DC}" type="pres">
      <dgm:prSet presAssocID="{9F2FFEFD-98FF-4BCB-9857-51FEF630AFC4}" presName="rootText" presStyleLbl="node3" presStyleIdx="3" presStyleCnt="6">
        <dgm:presLayoutVars>
          <dgm:chPref val="3"/>
        </dgm:presLayoutVars>
      </dgm:prSet>
      <dgm:spPr/>
      <dgm:t>
        <a:bodyPr/>
        <a:lstStyle/>
        <a:p>
          <a:endParaRPr lang="tr-TR"/>
        </a:p>
      </dgm:t>
    </dgm:pt>
    <dgm:pt modelId="{4B2E85CF-60F0-4C17-9457-893D6336700F}" type="pres">
      <dgm:prSet presAssocID="{9F2FFEFD-98FF-4BCB-9857-51FEF630AFC4}" presName="rootConnector" presStyleLbl="node3" presStyleIdx="3" presStyleCnt="6"/>
      <dgm:spPr/>
      <dgm:t>
        <a:bodyPr/>
        <a:lstStyle/>
        <a:p>
          <a:endParaRPr lang="tr-TR"/>
        </a:p>
      </dgm:t>
    </dgm:pt>
    <dgm:pt modelId="{665FB4A5-AAA9-4919-8555-39B02BB22BA7}" type="pres">
      <dgm:prSet presAssocID="{9F2FFEFD-98FF-4BCB-9857-51FEF630AFC4}" presName="hierChild4" presStyleCnt="0"/>
      <dgm:spPr/>
    </dgm:pt>
    <dgm:pt modelId="{230BBB96-0B81-4508-9002-BDB5AA1D8BC3}" type="pres">
      <dgm:prSet presAssocID="{9F2FFEFD-98FF-4BCB-9857-51FEF630AFC4}" presName="hierChild5" presStyleCnt="0"/>
      <dgm:spPr/>
    </dgm:pt>
    <dgm:pt modelId="{8A5E2B2A-E93E-4675-BE84-CED4829211C4}" type="pres">
      <dgm:prSet presAssocID="{1B38DEC0-362A-4F1A-8D71-E9E293785902}" presName="Name37" presStyleLbl="parChTrans1D3" presStyleIdx="4" presStyleCnt="6"/>
      <dgm:spPr/>
      <dgm:t>
        <a:bodyPr/>
        <a:lstStyle/>
        <a:p>
          <a:endParaRPr lang="tr-TR"/>
        </a:p>
      </dgm:t>
    </dgm:pt>
    <dgm:pt modelId="{B74A7AC8-28A9-49C8-AD96-F6624685F0D0}" type="pres">
      <dgm:prSet presAssocID="{54A4F955-207A-4CC0-B9B7-ECC39B253243}" presName="hierRoot2" presStyleCnt="0">
        <dgm:presLayoutVars>
          <dgm:hierBranch val="init"/>
        </dgm:presLayoutVars>
      </dgm:prSet>
      <dgm:spPr/>
    </dgm:pt>
    <dgm:pt modelId="{81827508-86F7-4997-9A47-EB4D20100DBE}" type="pres">
      <dgm:prSet presAssocID="{54A4F955-207A-4CC0-B9B7-ECC39B253243}" presName="rootComposite" presStyleCnt="0"/>
      <dgm:spPr/>
    </dgm:pt>
    <dgm:pt modelId="{CFC953FB-2793-4E6D-97C4-367582C27D13}" type="pres">
      <dgm:prSet presAssocID="{54A4F955-207A-4CC0-B9B7-ECC39B253243}" presName="rootText" presStyleLbl="node3" presStyleIdx="4" presStyleCnt="6">
        <dgm:presLayoutVars>
          <dgm:chPref val="3"/>
        </dgm:presLayoutVars>
      </dgm:prSet>
      <dgm:spPr/>
      <dgm:t>
        <a:bodyPr/>
        <a:lstStyle/>
        <a:p>
          <a:endParaRPr lang="tr-TR"/>
        </a:p>
      </dgm:t>
    </dgm:pt>
    <dgm:pt modelId="{DC617823-28E6-43C2-BC54-298C69D95A0E}" type="pres">
      <dgm:prSet presAssocID="{54A4F955-207A-4CC0-B9B7-ECC39B253243}" presName="rootConnector" presStyleLbl="node3" presStyleIdx="4" presStyleCnt="6"/>
      <dgm:spPr/>
      <dgm:t>
        <a:bodyPr/>
        <a:lstStyle/>
        <a:p>
          <a:endParaRPr lang="tr-TR"/>
        </a:p>
      </dgm:t>
    </dgm:pt>
    <dgm:pt modelId="{1C37B890-5920-47D1-8EA3-04DBED83C878}" type="pres">
      <dgm:prSet presAssocID="{54A4F955-207A-4CC0-B9B7-ECC39B253243}" presName="hierChild4" presStyleCnt="0"/>
      <dgm:spPr/>
    </dgm:pt>
    <dgm:pt modelId="{16A4296C-B093-4CD0-8E41-F4761476361C}" type="pres">
      <dgm:prSet presAssocID="{4A91CE32-5F5A-48A7-877F-25BF7F936ED1}" presName="Name37" presStyleLbl="parChTrans1D4" presStyleIdx="0" presStyleCnt="3"/>
      <dgm:spPr/>
      <dgm:t>
        <a:bodyPr/>
        <a:lstStyle/>
        <a:p>
          <a:endParaRPr lang="tr-TR"/>
        </a:p>
      </dgm:t>
    </dgm:pt>
    <dgm:pt modelId="{927179B6-1F20-441D-8BDA-A1EA777B6277}" type="pres">
      <dgm:prSet presAssocID="{74683F47-1AF5-49A6-BEF1-C081C9707EAF}" presName="hierRoot2" presStyleCnt="0">
        <dgm:presLayoutVars>
          <dgm:hierBranch val="init"/>
        </dgm:presLayoutVars>
      </dgm:prSet>
      <dgm:spPr/>
    </dgm:pt>
    <dgm:pt modelId="{399EEEF4-B421-466C-9E86-EA53D51BC913}" type="pres">
      <dgm:prSet presAssocID="{74683F47-1AF5-49A6-BEF1-C081C9707EAF}" presName="rootComposite" presStyleCnt="0"/>
      <dgm:spPr/>
    </dgm:pt>
    <dgm:pt modelId="{EA87B64C-748E-4BFF-870F-B3D99CAA06AE}" type="pres">
      <dgm:prSet presAssocID="{74683F47-1AF5-49A6-BEF1-C081C9707EAF}" presName="rootText" presStyleLbl="node4" presStyleIdx="0" presStyleCnt="3">
        <dgm:presLayoutVars>
          <dgm:chPref val="3"/>
        </dgm:presLayoutVars>
      </dgm:prSet>
      <dgm:spPr/>
      <dgm:t>
        <a:bodyPr/>
        <a:lstStyle/>
        <a:p>
          <a:endParaRPr lang="tr-TR"/>
        </a:p>
      </dgm:t>
    </dgm:pt>
    <dgm:pt modelId="{A5EC11EF-AB09-4B3D-B77C-8DD4FCF2BE57}" type="pres">
      <dgm:prSet presAssocID="{74683F47-1AF5-49A6-BEF1-C081C9707EAF}" presName="rootConnector" presStyleLbl="node4" presStyleIdx="0" presStyleCnt="3"/>
      <dgm:spPr/>
      <dgm:t>
        <a:bodyPr/>
        <a:lstStyle/>
        <a:p>
          <a:endParaRPr lang="tr-TR"/>
        </a:p>
      </dgm:t>
    </dgm:pt>
    <dgm:pt modelId="{B3A5D1A6-144B-486C-BF6B-47E86E88DE72}" type="pres">
      <dgm:prSet presAssocID="{74683F47-1AF5-49A6-BEF1-C081C9707EAF}" presName="hierChild4" presStyleCnt="0"/>
      <dgm:spPr/>
    </dgm:pt>
    <dgm:pt modelId="{FB854FD0-D39E-4B46-B3CD-DA8D427C2B1C}" type="pres">
      <dgm:prSet presAssocID="{74683F47-1AF5-49A6-BEF1-C081C9707EAF}" presName="hierChild5" presStyleCnt="0"/>
      <dgm:spPr/>
    </dgm:pt>
    <dgm:pt modelId="{B4A51ECD-1B9A-488D-8567-DBDBDB85189E}" type="pres">
      <dgm:prSet presAssocID="{24BB356F-6987-4655-8F6F-E2FDA87E8D44}" presName="Name37" presStyleLbl="parChTrans1D4" presStyleIdx="1" presStyleCnt="3"/>
      <dgm:spPr/>
      <dgm:t>
        <a:bodyPr/>
        <a:lstStyle/>
        <a:p>
          <a:endParaRPr lang="tr-TR"/>
        </a:p>
      </dgm:t>
    </dgm:pt>
    <dgm:pt modelId="{304F2E22-C994-4FB9-B8D3-92CAE588141E}" type="pres">
      <dgm:prSet presAssocID="{0A429A52-D08A-4C84-A2AE-CAD603A00F02}" presName="hierRoot2" presStyleCnt="0">
        <dgm:presLayoutVars>
          <dgm:hierBranch val="init"/>
        </dgm:presLayoutVars>
      </dgm:prSet>
      <dgm:spPr/>
    </dgm:pt>
    <dgm:pt modelId="{2EDC1DA0-A56B-4511-8045-E6F10C0D9D01}" type="pres">
      <dgm:prSet presAssocID="{0A429A52-D08A-4C84-A2AE-CAD603A00F02}" presName="rootComposite" presStyleCnt="0"/>
      <dgm:spPr/>
    </dgm:pt>
    <dgm:pt modelId="{B4238B48-D8AF-4EF2-88E2-7DC2F721928D}" type="pres">
      <dgm:prSet presAssocID="{0A429A52-D08A-4C84-A2AE-CAD603A00F02}" presName="rootText" presStyleLbl="node4" presStyleIdx="1" presStyleCnt="3">
        <dgm:presLayoutVars>
          <dgm:chPref val="3"/>
        </dgm:presLayoutVars>
      </dgm:prSet>
      <dgm:spPr/>
      <dgm:t>
        <a:bodyPr/>
        <a:lstStyle/>
        <a:p>
          <a:endParaRPr lang="tr-TR"/>
        </a:p>
      </dgm:t>
    </dgm:pt>
    <dgm:pt modelId="{84C9DE81-3A99-4A81-811E-731B2E245849}" type="pres">
      <dgm:prSet presAssocID="{0A429A52-D08A-4C84-A2AE-CAD603A00F02}" presName="rootConnector" presStyleLbl="node4" presStyleIdx="1" presStyleCnt="3"/>
      <dgm:spPr/>
      <dgm:t>
        <a:bodyPr/>
        <a:lstStyle/>
        <a:p>
          <a:endParaRPr lang="tr-TR"/>
        </a:p>
      </dgm:t>
    </dgm:pt>
    <dgm:pt modelId="{39B768F9-FA9D-4B57-9173-221B219BEA43}" type="pres">
      <dgm:prSet presAssocID="{0A429A52-D08A-4C84-A2AE-CAD603A00F02}" presName="hierChild4" presStyleCnt="0"/>
      <dgm:spPr/>
    </dgm:pt>
    <dgm:pt modelId="{667FA382-27BD-48DD-B9E9-AA12C7FBAFE0}" type="pres">
      <dgm:prSet presAssocID="{0A429A52-D08A-4C84-A2AE-CAD603A00F02}" presName="hierChild5" presStyleCnt="0"/>
      <dgm:spPr/>
    </dgm:pt>
    <dgm:pt modelId="{A6B2F265-C3DC-40D4-8B06-F6BDE90FE722}" type="pres">
      <dgm:prSet presAssocID="{DD912392-1D05-485A-83B6-3487086E9E84}" presName="Name37" presStyleLbl="parChTrans1D4" presStyleIdx="2" presStyleCnt="3"/>
      <dgm:spPr/>
      <dgm:t>
        <a:bodyPr/>
        <a:lstStyle/>
        <a:p>
          <a:endParaRPr lang="tr-TR"/>
        </a:p>
      </dgm:t>
    </dgm:pt>
    <dgm:pt modelId="{25878CDD-4BD1-450E-A631-010B85F28264}" type="pres">
      <dgm:prSet presAssocID="{97FCB6CF-63E6-41DA-8DD8-C51441E82560}" presName="hierRoot2" presStyleCnt="0">
        <dgm:presLayoutVars>
          <dgm:hierBranch val="init"/>
        </dgm:presLayoutVars>
      </dgm:prSet>
      <dgm:spPr/>
    </dgm:pt>
    <dgm:pt modelId="{C98AC80C-7D8A-4670-9E74-2710BC75D2C3}" type="pres">
      <dgm:prSet presAssocID="{97FCB6CF-63E6-41DA-8DD8-C51441E82560}" presName="rootComposite" presStyleCnt="0"/>
      <dgm:spPr/>
    </dgm:pt>
    <dgm:pt modelId="{187D4E5C-FADE-4197-94F9-ACE0D7A8CDCC}" type="pres">
      <dgm:prSet presAssocID="{97FCB6CF-63E6-41DA-8DD8-C51441E82560}" presName="rootText" presStyleLbl="node4" presStyleIdx="2" presStyleCnt="3">
        <dgm:presLayoutVars>
          <dgm:chPref val="3"/>
        </dgm:presLayoutVars>
      </dgm:prSet>
      <dgm:spPr/>
      <dgm:t>
        <a:bodyPr/>
        <a:lstStyle/>
        <a:p>
          <a:endParaRPr lang="tr-TR"/>
        </a:p>
      </dgm:t>
    </dgm:pt>
    <dgm:pt modelId="{AC156A28-B662-45BE-BA08-C538FC8917D2}" type="pres">
      <dgm:prSet presAssocID="{97FCB6CF-63E6-41DA-8DD8-C51441E82560}" presName="rootConnector" presStyleLbl="node4" presStyleIdx="2" presStyleCnt="3"/>
      <dgm:spPr/>
      <dgm:t>
        <a:bodyPr/>
        <a:lstStyle/>
        <a:p>
          <a:endParaRPr lang="tr-TR"/>
        </a:p>
      </dgm:t>
    </dgm:pt>
    <dgm:pt modelId="{54144865-B207-460F-8255-B45B7D52FEB9}" type="pres">
      <dgm:prSet presAssocID="{97FCB6CF-63E6-41DA-8DD8-C51441E82560}" presName="hierChild4" presStyleCnt="0"/>
      <dgm:spPr/>
    </dgm:pt>
    <dgm:pt modelId="{FEC1F2C4-090E-410B-8283-7E45F4F769CF}" type="pres">
      <dgm:prSet presAssocID="{97FCB6CF-63E6-41DA-8DD8-C51441E82560}" presName="hierChild5" presStyleCnt="0"/>
      <dgm:spPr/>
    </dgm:pt>
    <dgm:pt modelId="{B2F5FE08-BD8E-4DC8-B31F-0517658707E6}" type="pres">
      <dgm:prSet presAssocID="{54A4F955-207A-4CC0-B9B7-ECC39B253243}" presName="hierChild5" presStyleCnt="0"/>
      <dgm:spPr/>
    </dgm:pt>
    <dgm:pt modelId="{AADA5736-C8C2-4D1C-A936-50A2CDF3F3B4}" type="pres">
      <dgm:prSet presAssocID="{2513799B-2FF3-45C7-BADC-43D4643F3E09}" presName="Name37" presStyleLbl="parChTrans1D3" presStyleIdx="5" presStyleCnt="6"/>
      <dgm:spPr/>
      <dgm:t>
        <a:bodyPr/>
        <a:lstStyle/>
        <a:p>
          <a:endParaRPr lang="tr-TR"/>
        </a:p>
      </dgm:t>
    </dgm:pt>
    <dgm:pt modelId="{D1FD60DF-387B-435A-95BA-CE58A78EA217}" type="pres">
      <dgm:prSet presAssocID="{D2EE4CBA-BDC2-4C6B-B8C0-121F105C3E83}" presName="hierRoot2" presStyleCnt="0">
        <dgm:presLayoutVars>
          <dgm:hierBranch val="init"/>
        </dgm:presLayoutVars>
      </dgm:prSet>
      <dgm:spPr/>
    </dgm:pt>
    <dgm:pt modelId="{21DC14C7-5287-42C2-BBD9-245F2A887F95}" type="pres">
      <dgm:prSet presAssocID="{D2EE4CBA-BDC2-4C6B-B8C0-121F105C3E83}" presName="rootComposite" presStyleCnt="0"/>
      <dgm:spPr/>
    </dgm:pt>
    <dgm:pt modelId="{BFAC852E-D55B-4851-9D80-5FEDECF5360E}" type="pres">
      <dgm:prSet presAssocID="{D2EE4CBA-BDC2-4C6B-B8C0-121F105C3E83}" presName="rootText" presStyleLbl="node3" presStyleIdx="5" presStyleCnt="6">
        <dgm:presLayoutVars>
          <dgm:chPref val="3"/>
        </dgm:presLayoutVars>
      </dgm:prSet>
      <dgm:spPr/>
      <dgm:t>
        <a:bodyPr/>
        <a:lstStyle/>
        <a:p>
          <a:endParaRPr lang="tr-TR"/>
        </a:p>
      </dgm:t>
    </dgm:pt>
    <dgm:pt modelId="{B7F629A8-53C9-4B89-9075-D9A991349603}" type="pres">
      <dgm:prSet presAssocID="{D2EE4CBA-BDC2-4C6B-B8C0-121F105C3E83}" presName="rootConnector" presStyleLbl="node3" presStyleIdx="5" presStyleCnt="6"/>
      <dgm:spPr/>
      <dgm:t>
        <a:bodyPr/>
        <a:lstStyle/>
        <a:p>
          <a:endParaRPr lang="tr-TR"/>
        </a:p>
      </dgm:t>
    </dgm:pt>
    <dgm:pt modelId="{10AD221B-D5D2-4657-82E3-AE624C2D4A34}" type="pres">
      <dgm:prSet presAssocID="{D2EE4CBA-BDC2-4C6B-B8C0-121F105C3E83}" presName="hierChild4" presStyleCnt="0"/>
      <dgm:spPr/>
    </dgm:pt>
    <dgm:pt modelId="{C49BC9D3-CC36-4540-93BF-AC0AB871EF3D}" type="pres">
      <dgm:prSet presAssocID="{D2EE4CBA-BDC2-4C6B-B8C0-121F105C3E83}" presName="hierChild5" presStyleCnt="0"/>
      <dgm:spPr/>
    </dgm:pt>
    <dgm:pt modelId="{B2CFB472-48B0-48AA-A548-87FB3F95EDD3}" type="pres">
      <dgm:prSet presAssocID="{DC49888B-713E-4887-A9CB-0891FB819E37}" presName="hierChild5" presStyleCnt="0"/>
      <dgm:spPr/>
    </dgm:pt>
    <dgm:pt modelId="{CA09B4E3-7D17-4ACA-A91C-3B945434E366}" type="pres">
      <dgm:prSet presAssocID="{0D16EA94-D62D-4631-A46F-1A00EE519E0A}" presName="hierChild3" presStyleCnt="0"/>
      <dgm:spPr/>
    </dgm:pt>
  </dgm:ptLst>
  <dgm:cxnLst>
    <dgm:cxn modelId="{094CB108-DFB4-40CB-8136-D8D7C2541BE3}" type="presOf" srcId="{0D16EA94-D62D-4631-A46F-1A00EE519E0A}" destId="{EE123A14-FA2D-4CD3-84DA-20188A43E5D4}" srcOrd="1" destOrd="0" presId="urn:microsoft.com/office/officeart/2005/8/layout/orgChart1"/>
    <dgm:cxn modelId="{F8CF407F-5567-41BF-9848-814180FB4A7D}" type="presOf" srcId="{9F2FFEFD-98FF-4BCB-9857-51FEF630AFC4}" destId="{4B2E85CF-60F0-4C17-9457-893D6336700F}" srcOrd="1" destOrd="0" presId="urn:microsoft.com/office/officeart/2005/8/layout/orgChart1"/>
    <dgm:cxn modelId="{E532AC60-9A28-4661-AB11-4FC5DA73316E}" type="presOf" srcId="{DC49888B-713E-4887-A9CB-0891FB819E37}" destId="{FDED5017-A405-4D16-9FD3-E44AF4F1F520}" srcOrd="0" destOrd="0" presId="urn:microsoft.com/office/officeart/2005/8/layout/orgChart1"/>
    <dgm:cxn modelId="{2E3354E2-C391-4828-B08A-C7756BA47A54}" srcId="{0D16EA94-D62D-4631-A46F-1A00EE519E0A}" destId="{73341182-BBDB-4D61-8088-408133808D41}" srcOrd="0" destOrd="0" parTransId="{240F6CF2-60D0-47B1-8B34-5B49163329B3}" sibTransId="{A64DB9D1-12B7-489F-B5D1-C8C04978EE54}"/>
    <dgm:cxn modelId="{4F302364-F910-4B65-A90A-D02DB253F0DC}" srcId="{54A4F955-207A-4CC0-B9B7-ECC39B253243}" destId="{97FCB6CF-63E6-41DA-8DD8-C51441E82560}" srcOrd="2" destOrd="0" parTransId="{DD912392-1D05-485A-83B6-3487086E9E84}" sibTransId="{E3C337A9-0028-40CE-AC67-D16C09039E55}"/>
    <dgm:cxn modelId="{00F7128A-1E7A-4AC8-ACD2-0A5E258730D4}" type="presOf" srcId="{00542D0D-4B1C-441E-B9F8-7D0155EE38E0}" destId="{E8D4AAA0-D318-40C0-8F64-E5E382AAC3A4}" srcOrd="0" destOrd="0" presId="urn:microsoft.com/office/officeart/2005/8/layout/orgChart1"/>
    <dgm:cxn modelId="{6BB33DA3-5ECF-4993-9B1E-A07CFDC989F1}" type="presOf" srcId="{9F2FFEFD-98FF-4BCB-9857-51FEF630AFC4}" destId="{F73B7815-B5B1-40C4-B9E4-2ED4AC2D84DC}" srcOrd="0" destOrd="0" presId="urn:microsoft.com/office/officeart/2005/8/layout/orgChart1"/>
    <dgm:cxn modelId="{77657FC3-CC91-4217-B9C7-303504A321CC}" srcId="{54A4F955-207A-4CC0-B9B7-ECC39B253243}" destId="{74683F47-1AF5-49A6-BEF1-C081C9707EAF}" srcOrd="0" destOrd="0" parTransId="{4A91CE32-5F5A-48A7-877F-25BF7F936ED1}" sibTransId="{C7676E93-188C-4E6A-B135-A7FEA946EE0B}"/>
    <dgm:cxn modelId="{3B1BDF2B-F227-4B17-86AB-6B2A122D6B7E}" type="presOf" srcId="{D2EE4CBA-BDC2-4C6B-B8C0-121F105C3E83}" destId="{B7F629A8-53C9-4B89-9075-D9A991349603}" srcOrd="1" destOrd="0" presId="urn:microsoft.com/office/officeart/2005/8/layout/orgChart1"/>
    <dgm:cxn modelId="{1E46777A-8D5A-49CD-B27C-0808C8B6169A}" type="presOf" srcId="{24BB356F-6987-4655-8F6F-E2FDA87E8D44}" destId="{B4A51ECD-1B9A-488D-8567-DBDBDB85189E}" srcOrd="0" destOrd="0" presId="urn:microsoft.com/office/officeart/2005/8/layout/orgChart1"/>
    <dgm:cxn modelId="{37EC4003-F9C4-4E16-ADDB-4639E384BA5B}" type="presOf" srcId="{00542D0D-4B1C-441E-B9F8-7D0155EE38E0}" destId="{63AA548E-DAFD-4241-9BC1-8547687D53CF}" srcOrd="1" destOrd="0" presId="urn:microsoft.com/office/officeart/2005/8/layout/orgChart1"/>
    <dgm:cxn modelId="{1910AE8D-FAB6-49AA-9C69-F340F2749C88}" srcId="{3AA5FB69-A498-4A1B-98B5-D5BF5D3BB705}" destId="{0D16EA94-D62D-4631-A46F-1A00EE519E0A}" srcOrd="0" destOrd="0" parTransId="{C54CB561-E2B5-4B48-92D0-F1A4345A7BE5}" sibTransId="{C131264C-D1E6-46C6-B54C-DB0D25130490}"/>
    <dgm:cxn modelId="{C2A2EE47-5EBA-4AE1-9886-8A1EA4CABB36}" type="presOf" srcId="{83F1520B-84E3-45DC-81AF-D6B57FF2DD0F}" destId="{DD96FAE5-0B1A-4685-9FAB-AF60E962C115}" srcOrd="0" destOrd="0" presId="urn:microsoft.com/office/officeart/2005/8/layout/orgChart1"/>
    <dgm:cxn modelId="{D0AE6FC8-7A00-48C0-AC28-0AD5E3E31B43}" srcId="{DC49888B-713E-4887-A9CB-0891FB819E37}" destId="{9F2FFEFD-98FF-4BCB-9857-51FEF630AFC4}" srcOrd="0" destOrd="0" parTransId="{ED0D57A5-C2FC-4E2C-8650-A419612B8059}" sibTransId="{268B6731-97F7-41D0-82EC-B4C1B5A0F926}"/>
    <dgm:cxn modelId="{A66EFAA9-2B64-42E9-9AC5-C6549802363E}" type="presOf" srcId="{ED0D57A5-C2FC-4E2C-8650-A419612B8059}" destId="{ED3CD26A-8DF1-4860-BDFD-87C76D1C133A}" srcOrd="0" destOrd="0" presId="urn:microsoft.com/office/officeart/2005/8/layout/orgChart1"/>
    <dgm:cxn modelId="{0948B35A-510A-4DDE-9B06-1B31002FDA49}" srcId="{73341182-BBDB-4D61-8088-408133808D41}" destId="{00542D0D-4B1C-441E-B9F8-7D0155EE38E0}" srcOrd="1" destOrd="0" parTransId="{E28077B4-6CE6-44C5-BD09-9619BE944A6E}" sibTransId="{102AA212-F3E0-4ACC-B1BA-5A9C1776A3A3}"/>
    <dgm:cxn modelId="{E16D7155-A3DA-4569-856D-F3E80B9060DE}" type="presOf" srcId="{D6E7B2FE-979A-4CDF-A10F-AE99AC46B26E}" destId="{46C6C92E-8FF4-4037-9B9C-4B11D282C40B}" srcOrd="1" destOrd="0" presId="urn:microsoft.com/office/officeart/2005/8/layout/orgChart1"/>
    <dgm:cxn modelId="{72E7C4FB-A35B-4F03-95D9-AB3413938717}" srcId="{73341182-BBDB-4D61-8088-408133808D41}" destId="{B9206BB9-57F3-4CF6-B6F0-17871FE39BAC}" srcOrd="0" destOrd="0" parTransId="{83F1520B-84E3-45DC-81AF-D6B57FF2DD0F}" sibTransId="{5DCD80D0-0E3F-4DB3-80CC-99C983621226}"/>
    <dgm:cxn modelId="{2EB216B7-A2C4-42DE-AAE4-B71DB4C2623B}" type="presOf" srcId="{B9206BB9-57F3-4CF6-B6F0-17871FE39BAC}" destId="{B8AECEBA-E23D-4AEE-BF80-7A46FB939A1D}" srcOrd="0" destOrd="0" presId="urn:microsoft.com/office/officeart/2005/8/layout/orgChart1"/>
    <dgm:cxn modelId="{9ED46430-0C1A-4DCF-A648-5500238934AE}" type="presOf" srcId="{97FCB6CF-63E6-41DA-8DD8-C51441E82560}" destId="{AC156A28-B662-45BE-BA08-C538FC8917D2}" srcOrd="1" destOrd="0" presId="urn:microsoft.com/office/officeart/2005/8/layout/orgChart1"/>
    <dgm:cxn modelId="{4FBCBA55-CF16-4D00-BDEB-42763268E3AD}" srcId="{DC49888B-713E-4887-A9CB-0891FB819E37}" destId="{54A4F955-207A-4CC0-B9B7-ECC39B253243}" srcOrd="1" destOrd="0" parTransId="{1B38DEC0-362A-4F1A-8D71-E9E293785902}" sibTransId="{E8C254C1-DA86-4DBC-9BD1-DFF613F2CE3D}"/>
    <dgm:cxn modelId="{1ADA692B-3D65-4576-9FB7-AFD21EE5FD58}" type="presOf" srcId="{D6E7B2FE-979A-4CDF-A10F-AE99AC46B26E}" destId="{F1CB45F5-C6EF-4F2F-9D16-8C074001E6B5}" srcOrd="0" destOrd="0" presId="urn:microsoft.com/office/officeart/2005/8/layout/orgChart1"/>
    <dgm:cxn modelId="{3C5D8899-B57F-4072-84CC-901EF20C65CD}" type="presOf" srcId="{74683F47-1AF5-49A6-BEF1-C081C9707EAF}" destId="{A5EC11EF-AB09-4B3D-B77C-8DD4FCF2BE57}" srcOrd="1" destOrd="0" presId="urn:microsoft.com/office/officeart/2005/8/layout/orgChart1"/>
    <dgm:cxn modelId="{8C5922C9-DBDE-4A6C-985F-EB50343D918C}" type="presOf" srcId="{536B6FAD-7000-4A04-96AF-F71849BEC5CA}" destId="{78572C30-0E81-46BD-9AA7-1394BB74C122}" srcOrd="0" destOrd="0" presId="urn:microsoft.com/office/officeart/2005/8/layout/orgChart1"/>
    <dgm:cxn modelId="{2010AB68-6FBB-4A93-9362-9A3B4143CA4F}" type="presOf" srcId="{1B38DEC0-362A-4F1A-8D71-E9E293785902}" destId="{8A5E2B2A-E93E-4675-BE84-CED4829211C4}" srcOrd="0" destOrd="0" presId="urn:microsoft.com/office/officeart/2005/8/layout/orgChart1"/>
    <dgm:cxn modelId="{172CF6E0-31D8-468E-81CD-CC3C013735DB}" type="presOf" srcId="{73341182-BBDB-4D61-8088-408133808D41}" destId="{A5E6AE6E-11DC-4469-B509-2B05A3D7C7B3}" srcOrd="0" destOrd="0" presId="urn:microsoft.com/office/officeart/2005/8/layout/orgChart1"/>
    <dgm:cxn modelId="{0DA6D28D-381E-4ED3-A84E-A5308D1CAA34}" type="presOf" srcId="{DC49888B-713E-4887-A9CB-0891FB819E37}" destId="{42AF1691-F4BB-470F-969A-7F5D44F17932}" srcOrd="1" destOrd="0" presId="urn:microsoft.com/office/officeart/2005/8/layout/orgChart1"/>
    <dgm:cxn modelId="{34C6F102-09FE-4677-840C-CE65E8AF0354}" type="presOf" srcId="{73341182-BBDB-4D61-8088-408133808D41}" destId="{63708EFA-4063-4AA2-A9E1-9305EC629FC0}" srcOrd="1" destOrd="0" presId="urn:microsoft.com/office/officeart/2005/8/layout/orgChart1"/>
    <dgm:cxn modelId="{5A05F470-3627-4FF1-8397-F82D674A590E}" type="presOf" srcId="{DD912392-1D05-485A-83B6-3487086E9E84}" destId="{A6B2F265-C3DC-40D4-8B06-F6BDE90FE722}" srcOrd="0" destOrd="0" presId="urn:microsoft.com/office/officeart/2005/8/layout/orgChart1"/>
    <dgm:cxn modelId="{FBFA4277-07B5-4684-829D-CAB6822BB405}" type="presOf" srcId="{54A4F955-207A-4CC0-B9B7-ECC39B253243}" destId="{CFC953FB-2793-4E6D-97C4-367582C27D13}" srcOrd="0" destOrd="0" presId="urn:microsoft.com/office/officeart/2005/8/layout/orgChart1"/>
    <dgm:cxn modelId="{B3262510-4D62-4DDC-9367-059DA5371B20}" type="presOf" srcId="{4705E245-AD77-43D1-B6F6-80D891A59C21}" destId="{0DF5318D-72E5-408C-B161-1CC04738458F}" srcOrd="0" destOrd="0" presId="urn:microsoft.com/office/officeart/2005/8/layout/orgChart1"/>
    <dgm:cxn modelId="{6A2534E6-A8B5-425D-A215-A2B3AB400A5A}" srcId="{73341182-BBDB-4D61-8088-408133808D41}" destId="{D6E7B2FE-979A-4CDF-A10F-AE99AC46B26E}" srcOrd="2" destOrd="0" parTransId="{536B6FAD-7000-4A04-96AF-F71849BEC5CA}" sibTransId="{B1C0D59C-4EBE-4A7E-A1D9-446CF484A4C2}"/>
    <dgm:cxn modelId="{D52DDEE9-67C3-4F16-A54B-DE07766C6B5D}" type="presOf" srcId="{D2EE4CBA-BDC2-4C6B-B8C0-121F105C3E83}" destId="{BFAC852E-D55B-4851-9D80-5FEDECF5360E}" srcOrd="0" destOrd="0" presId="urn:microsoft.com/office/officeart/2005/8/layout/orgChart1"/>
    <dgm:cxn modelId="{C2DD2658-43D1-4C57-82F9-589D5699CE5F}" type="presOf" srcId="{E28077B4-6CE6-44C5-BD09-9619BE944A6E}" destId="{3869E49B-86D4-41A2-AF49-018391B0B1B4}" srcOrd="0" destOrd="0" presId="urn:microsoft.com/office/officeart/2005/8/layout/orgChart1"/>
    <dgm:cxn modelId="{BB0EEF1D-F138-48D8-AF99-0BD587773412}" srcId="{0D16EA94-D62D-4631-A46F-1A00EE519E0A}" destId="{DC49888B-713E-4887-A9CB-0891FB819E37}" srcOrd="1" destOrd="0" parTransId="{4705E245-AD77-43D1-B6F6-80D891A59C21}" sibTransId="{63C1F2FA-A509-4899-8ED9-16062FDDE872}"/>
    <dgm:cxn modelId="{91CBE7DE-6E09-4D7B-853F-96A6F970441A}" type="presOf" srcId="{0A429A52-D08A-4C84-A2AE-CAD603A00F02}" destId="{B4238B48-D8AF-4EF2-88E2-7DC2F721928D}" srcOrd="0" destOrd="0" presId="urn:microsoft.com/office/officeart/2005/8/layout/orgChart1"/>
    <dgm:cxn modelId="{B2B6EB8F-997A-449F-B302-06A8AAE74107}" srcId="{54A4F955-207A-4CC0-B9B7-ECC39B253243}" destId="{0A429A52-D08A-4C84-A2AE-CAD603A00F02}" srcOrd="1" destOrd="0" parTransId="{24BB356F-6987-4655-8F6F-E2FDA87E8D44}" sibTransId="{0F42BE46-E865-416C-B8F0-56EDBD2415F4}"/>
    <dgm:cxn modelId="{61597F96-AB26-41BE-9436-D16DF0564705}" type="presOf" srcId="{0A429A52-D08A-4C84-A2AE-CAD603A00F02}" destId="{84C9DE81-3A99-4A81-811E-731B2E245849}" srcOrd="1" destOrd="0" presId="urn:microsoft.com/office/officeart/2005/8/layout/orgChart1"/>
    <dgm:cxn modelId="{9737E9B6-0904-4979-9C43-34A87B93B80C}" type="presOf" srcId="{3AA5FB69-A498-4A1B-98B5-D5BF5D3BB705}" destId="{99D6D8ED-69A7-465D-829C-E61DEC2190D1}" srcOrd="0" destOrd="0" presId="urn:microsoft.com/office/officeart/2005/8/layout/orgChart1"/>
    <dgm:cxn modelId="{B7A12CB4-C3E7-462F-9AA4-3155286D5956}" type="presOf" srcId="{4A91CE32-5F5A-48A7-877F-25BF7F936ED1}" destId="{16A4296C-B093-4CD0-8E41-F4761476361C}" srcOrd="0" destOrd="0" presId="urn:microsoft.com/office/officeart/2005/8/layout/orgChart1"/>
    <dgm:cxn modelId="{F6EC25AF-26D9-4F59-BB66-80E37C4BCD37}" type="presOf" srcId="{240F6CF2-60D0-47B1-8B34-5B49163329B3}" destId="{14326D34-DFE2-4FA4-A58D-1F5FABD997C4}" srcOrd="0" destOrd="0" presId="urn:microsoft.com/office/officeart/2005/8/layout/orgChart1"/>
    <dgm:cxn modelId="{ABF4A947-AC59-45FB-BA69-0DB75A6C935C}" srcId="{DC49888B-713E-4887-A9CB-0891FB819E37}" destId="{D2EE4CBA-BDC2-4C6B-B8C0-121F105C3E83}" srcOrd="2" destOrd="0" parTransId="{2513799B-2FF3-45C7-BADC-43D4643F3E09}" sibTransId="{E638A48C-CAE1-4CC7-9B33-77113C8159A8}"/>
    <dgm:cxn modelId="{B7C22899-8F7F-49D0-963B-4CF8EB6AC012}" type="presOf" srcId="{B9206BB9-57F3-4CF6-B6F0-17871FE39BAC}" destId="{481B81C4-D8F6-46B5-B916-D8B2E6EEBE84}" srcOrd="1" destOrd="0" presId="urn:microsoft.com/office/officeart/2005/8/layout/orgChart1"/>
    <dgm:cxn modelId="{2FFBD289-F2FC-4227-B3DC-641B8AD1F9BC}" type="presOf" srcId="{54A4F955-207A-4CC0-B9B7-ECC39B253243}" destId="{DC617823-28E6-43C2-BC54-298C69D95A0E}" srcOrd="1" destOrd="0" presId="urn:microsoft.com/office/officeart/2005/8/layout/orgChart1"/>
    <dgm:cxn modelId="{A4960A4C-E470-4B93-AF4E-2031F0EE7F49}" type="presOf" srcId="{74683F47-1AF5-49A6-BEF1-C081C9707EAF}" destId="{EA87B64C-748E-4BFF-870F-B3D99CAA06AE}" srcOrd="0" destOrd="0" presId="urn:microsoft.com/office/officeart/2005/8/layout/orgChart1"/>
    <dgm:cxn modelId="{54A17CF9-499E-4001-A402-DC3D2814AA62}" type="presOf" srcId="{0D16EA94-D62D-4631-A46F-1A00EE519E0A}" destId="{11A86064-DF59-42E2-BF61-693912A1F756}" srcOrd="0" destOrd="0" presId="urn:microsoft.com/office/officeart/2005/8/layout/orgChart1"/>
    <dgm:cxn modelId="{47E21057-C3DE-4009-88F7-9505BEB98823}" type="presOf" srcId="{2513799B-2FF3-45C7-BADC-43D4643F3E09}" destId="{AADA5736-C8C2-4D1C-A936-50A2CDF3F3B4}" srcOrd="0" destOrd="0" presId="urn:microsoft.com/office/officeart/2005/8/layout/orgChart1"/>
    <dgm:cxn modelId="{8B7ED528-ECB3-4055-967D-68ECBAC9A9B8}" type="presOf" srcId="{97FCB6CF-63E6-41DA-8DD8-C51441E82560}" destId="{187D4E5C-FADE-4197-94F9-ACE0D7A8CDCC}" srcOrd="0" destOrd="0" presId="urn:microsoft.com/office/officeart/2005/8/layout/orgChart1"/>
    <dgm:cxn modelId="{61FC27E0-0C29-45AE-B246-E8D647A34EF4}" type="presParOf" srcId="{99D6D8ED-69A7-465D-829C-E61DEC2190D1}" destId="{6AA98D43-D0D5-49C3-A1AA-98EBB0D7FCFC}" srcOrd="0" destOrd="0" presId="urn:microsoft.com/office/officeart/2005/8/layout/orgChart1"/>
    <dgm:cxn modelId="{3366676E-E602-42C8-8864-13AC54B57A5C}" type="presParOf" srcId="{6AA98D43-D0D5-49C3-A1AA-98EBB0D7FCFC}" destId="{841948AD-2DEF-476C-AB50-A2E5C0D5CB99}" srcOrd="0" destOrd="0" presId="urn:microsoft.com/office/officeart/2005/8/layout/orgChart1"/>
    <dgm:cxn modelId="{6F6905D7-018F-4084-9A4F-41421AAD8195}" type="presParOf" srcId="{841948AD-2DEF-476C-AB50-A2E5C0D5CB99}" destId="{11A86064-DF59-42E2-BF61-693912A1F756}" srcOrd="0" destOrd="0" presId="urn:microsoft.com/office/officeart/2005/8/layout/orgChart1"/>
    <dgm:cxn modelId="{18BF6095-A3B0-46C3-90AD-5FB16B90B43E}" type="presParOf" srcId="{841948AD-2DEF-476C-AB50-A2E5C0D5CB99}" destId="{EE123A14-FA2D-4CD3-84DA-20188A43E5D4}" srcOrd="1" destOrd="0" presId="urn:microsoft.com/office/officeart/2005/8/layout/orgChart1"/>
    <dgm:cxn modelId="{199006F5-8F31-4313-8BD5-311F944560BB}" type="presParOf" srcId="{6AA98D43-D0D5-49C3-A1AA-98EBB0D7FCFC}" destId="{FD06498C-BA5D-4401-B8E7-C431F3D52A7E}" srcOrd="1" destOrd="0" presId="urn:microsoft.com/office/officeart/2005/8/layout/orgChart1"/>
    <dgm:cxn modelId="{921965CE-CBA3-4DA8-86F1-C47DBF5FCC77}" type="presParOf" srcId="{FD06498C-BA5D-4401-B8E7-C431F3D52A7E}" destId="{14326D34-DFE2-4FA4-A58D-1F5FABD997C4}" srcOrd="0" destOrd="0" presId="urn:microsoft.com/office/officeart/2005/8/layout/orgChart1"/>
    <dgm:cxn modelId="{913AE4F6-8247-456B-BDBE-513E0C61875B}" type="presParOf" srcId="{FD06498C-BA5D-4401-B8E7-C431F3D52A7E}" destId="{9C9A17FC-EA50-4FED-A467-7294AA9502E0}" srcOrd="1" destOrd="0" presId="urn:microsoft.com/office/officeart/2005/8/layout/orgChart1"/>
    <dgm:cxn modelId="{F6D4C2A9-063C-4281-BDEC-8D8695715404}" type="presParOf" srcId="{9C9A17FC-EA50-4FED-A467-7294AA9502E0}" destId="{7909A9FA-3244-4FA1-8693-B5E32F1E63C8}" srcOrd="0" destOrd="0" presId="urn:microsoft.com/office/officeart/2005/8/layout/orgChart1"/>
    <dgm:cxn modelId="{9DE83B18-FDF8-4DAB-A58C-0B94824994D3}" type="presParOf" srcId="{7909A9FA-3244-4FA1-8693-B5E32F1E63C8}" destId="{A5E6AE6E-11DC-4469-B509-2B05A3D7C7B3}" srcOrd="0" destOrd="0" presId="urn:microsoft.com/office/officeart/2005/8/layout/orgChart1"/>
    <dgm:cxn modelId="{2E7157B7-1F2F-42AA-94BC-8D801224BB4D}" type="presParOf" srcId="{7909A9FA-3244-4FA1-8693-B5E32F1E63C8}" destId="{63708EFA-4063-4AA2-A9E1-9305EC629FC0}" srcOrd="1" destOrd="0" presId="urn:microsoft.com/office/officeart/2005/8/layout/orgChart1"/>
    <dgm:cxn modelId="{54A88A1D-B7C1-4268-A4CA-69590EB36350}" type="presParOf" srcId="{9C9A17FC-EA50-4FED-A467-7294AA9502E0}" destId="{46B3AFD6-34F3-4575-A27B-7801777B3132}" srcOrd="1" destOrd="0" presId="urn:microsoft.com/office/officeart/2005/8/layout/orgChart1"/>
    <dgm:cxn modelId="{DBD01A05-8ACC-4084-9FF4-886CAF4F63FC}" type="presParOf" srcId="{46B3AFD6-34F3-4575-A27B-7801777B3132}" destId="{DD96FAE5-0B1A-4685-9FAB-AF60E962C115}" srcOrd="0" destOrd="0" presId="urn:microsoft.com/office/officeart/2005/8/layout/orgChart1"/>
    <dgm:cxn modelId="{6B0C18CD-EE90-443C-BDA5-11921B4E6B81}" type="presParOf" srcId="{46B3AFD6-34F3-4575-A27B-7801777B3132}" destId="{26F7DE55-3DC1-4D08-8299-7571AA1BA385}" srcOrd="1" destOrd="0" presId="urn:microsoft.com/office/officeart/2005/8/layout/orgChart1"/>
    <dgm:cxn modelId="{A2C82F92-39F2-434C-84DB-8AD741B54C27}" type="presParOf" srcId="{26F7DE55-3DC1-4D08-8299-7571AA1BA385}" destId="{FCEDD075-F6D8-434C-A998-F97C009C7549}" srcOrd="0" destOrd="0" presId="urn:microsoft.com/office/officeart/2005/8/layout/orgChart1"/>
    <dgm:cxn modelId="{06C8B686-EC5C-4AA9-8145-0AEFEDD8EE5C}" type="presParOf" srcId="{FCEDD075-F6D8-434C-A998-F97C009C7549}" destId="{B8AECEBA-E23D-4AEE-BF80-7A46FB939A1D}" srcOrd="0" destOrd="0" presId="urn:microsoft.com/office/officeart/2005/8/layout/orgChart1"/>
    <dgm:cxn modelId="{53777134-BAC2-45DF-A085-958AD5939CF7}" type="presParOf" srcId="{FCEDD075-F6D8-434C-A998-F97C009C7549}" destId="{481B81C4-D8F6-46B5-B916-D8B2E6EEBE84}" srcOrd="1" destOrd="0" presId="urn:microsoft.com/office/officeart/2005/8/layout/orgChart1"/>
    <dgm:cxn modelId="{759B5FC9-0DA8-4F13-BA35-36D54A315A23}" type="presParOf" srcId="{26F7DE55-3DC1-4D08-8299-7571AA1BA385}" destId="{BF16D90C-5724-4309-AF6D-B6AC8995DB09}" srcOrd="1" destOrd="0" presId="urn:microsoft.com/office/officeart/2005/8/layout/orgChart1"/>
    <dgm:cxn modelId="{6DAE4FC9-E1AE-4BFD-8287-DB6A24518A31}" type="presParOf" srcId="{26F7DE55-3DC1-4D08-8299-7571AA1BA385}" destId="{10EAF43D-4473-4258-AF72-74A7021DCECD}" srcOrd="2" destOrd="0" presId="urn:microsoft.com/office/officeart/2005/8/layout/orgChart1"/>
    <dgm:cxn modelId="{0B3F6150-5885-4AE4-B11A-209B0C3C9DA6}" type="presParOf" srcId="{46B3AFD6-34F3-4575-A27B-7801777B3132}" destId="{3869E49B-86D4-41A2-AF49-018391B0B1B4}" srcOrd="2" destOrd="0" presId="urn:microsoft.com/office/officeart/2005/8/layout/orgChart1"/>
    <dgm:cxn modelId="{7521A3E6-122A-417F-8763-DF5A4884C927}" type="presParOf" srcId="{46B3AFD6-34F3-4575-A27B-7801777B3132}" destId="{57A8ADF1-8B6C-4FCA-A302-A1D11E660694}" srcOrd="3" destOrd="0" presId="urn:microsoft.com/office/officeart/2005/8/layout/orgChart1"/>
    <dgm:cxn modelId="{5608E0F8-0DC0-4F99-9046-489207481DD5}" type="presParOf" srcId="{57A8ADF1-8B6C-4FCA-A302-A1D11E660694}" destId="{4D0B8A88-7BC4-432C-8730-3FDE7AA37F1F}" srcOrd="0" destOrd="0" presId="urn:microsoft.com/office/officeart/2005/8/layout/orgChart1"/>
    <dgm:cxn modelId="{6C1140F6-85DC-40ED-BB32-9F65340A974F}" type="presParOf" srcId="{4D0B8A88-7BC4-432C-8730-3FDE7AA37F1F}" destId="{E8D4AAA0-D318-40C0-8F64-E5E382AAC3A4}" srcOrd="0" destOrd="0" presId="urn:microsoft.com/office/officeart/2005/8/layout/orgChart1"/>
    <dgm:cxn modelId="{C9BA9089-9435-4ABC-BB90-FA9514242B42}" type="presParOf" srcId="{4D0B8A88-7BC4-432C-8730-3FDE7AA37F1F}" destId="{63AA548E-DAFD-4241-9BC1-8547687D53CF}" srcOrd="1" destOrd="0" presId="urn:microsoft.com/office/officeart/2005/8/layout/orgChart1"/>
    <dgm:cxn modelId="{F01E6479-C983-435E-88AB-006FBF879766}" type="presParOf" srcId="{57A8ADF1-8B6C-4FCA-A302-A1D11E660694}" destId="{7E5661D4-04BF-486E-B1C0-28A47663EFC4}" srcOrd="1" destOrd="0" presId="urn:microsoft.com/office/officeart/2005/8/layout/orgChart1"/>
    <dgm:cxn modelId="{24231654-1021-4060-9B1D-ED4632F73CC0}" type="presParOf" srcId="{57A8ADF1-8B6C-4FCA-A302-A1D11E660694}" destId="{7401E084-153B-4979-A7FF-158B4FC89BFD}" srcOrd="2" destOrd="0" presId="urn:microsoft.com/office/officeart/2005/8/layout/orgChart1"/>
    <dgm:cxn modelId="{A05297A0-3568-4BCC-92AD-4B40D071A8EB}" type="presParOf" srcId="{46B3AFD6-34F3-4575-A27B-7801777B3132}" destId="{78572C30-0E81-46BD-9AA7-1394BB74C122}" srcOrd="4" destOrd="0" presId="urn:microsoft.com/office/officeart/2005/8/layout/orgChart1"/>
    <dgm:cxn modelId="{E6EFF884-E7AA-461E-B081-DC6576F1A558}" type="presParOf" srcId="{46B3AFD6-34F3-4575-A27B-7801777B3132}" destId="{4E15769F-84E3-4882-ACFC-FFA34ABE3DAF}" srcOrd="5" destOrd="0" presId="urn:microsoft.com/office/officeart/2005/8/layout/orgChart1"/>
    <dgm:cxn modelId="{B7B199B9-8187-4132-8EB1-D169D77AEBD6}" type="presParOf" srcId="{4E15769F-84E3-4882-ACFC-FFA34ABE3DAF}" destId="{965048A2-FF6B-49A0-92A9-8F23823606B1}" srcOrd="0" destOrd="0" presId="urn:microsoft.com/office/officeart/2005/8/layout/orgChart1"/>
    <dgm:cxn modelId="{5DD1B90F-BDC2-46D9-94D9-20027107E7BB}" type="presParOf" srcId="{965048A2-FF6B-49A0-92A9-8F23823606B1}" destId="{F1CB45F5-C6EF-4F2F-9D16-8C074001E6B5}" srcOrd="0" destOrd="0" presId="urn:microsoft.com/office/officeart/2005/8/layout/orgChart1"/>
    <dgm:cxn modelId="{F32648CF-3C76-4B1A-815F-AF2F7E29B3BF}" type="presParOf" srcId="{965048A2-FF6B-49A0-92A9-8F23823606B1}" destId="{46C6C92E-8FF4-4037-9B9C-4B11D282C40B}" srcOrd="1" destOrd="0" presId="urn:microsoft.com/office/officeart/2005/8/layout/orgChart1"/>
    <dgm:cxn modelId="{F407DA63-97A7-4FC2-85D5-B75C3B3D2D90}" type="presParOf" srcId="{4E15769F-84E3-4882-ACFC-FFA34ABE3DAF}" destId="{29CFFC43-8A94-4DD1-B152-D88C01FA78DE}" srcOrd="1" destOrd="0" presId="urn:microsoft.com/office/officeart/2005/8/layout/orgChart1"/>
    <dgm:cxn modelId="{E3999089-EEC1-471F-8884-F128E726CAEE}" type="presParOf" srcId="{4E15769F-84E3-4882-ACFC-FFA34ABE3DAF}" destId="{A23DDF64-013D-419E-8B51-0419D96752CC}" srcOrd="2" destOrd="0" presId="urn:microsoft.com/office/officeart/2005/8/layout/orgChart1"/>
    <dgm:cxn modelId="{DFE8874E-D50F-4922-9FDA-BF043366BF37}" type="presParOf" srcId="{9C9A17FC-EA50-4FED-A467-7294AA9502E0}" destId="{71E0485B-5C08-4787-9712-A8AB512E2C17}" srcOrd="2" destOrd="0" presId="urn:microsoft.com/office/officeart/2005/8/layout/orgChart1"/>
    <dgm:cxn modelId="{B25D423E-1A2C-4229-8E1E-697388961A86}" type="presParOf" srcId="{FD06498C-BA5D-4401-B8E7-C431F3D52A7E}" destId="{0DF5318D-72E5-408C-B161-1CC04738458F}" srcOrd="2" destOrd="0" presId="urn:microsoft.com/office/officeart/2005/8/layout/orgChart1"/>
    <dgm:cxn modelId="{4B6820A8-E8ED-4409-A959-5A0FC7E540E3}" type="presParOf" srcId="{FD06498C-BA5D-4401-B8E7-C431F3D52A7E}" destId="{284FB518-7705-472F-8F26-9AD2C8314121}" srcOrd="3" destOrd="0" presId="urn:microsoft.com/office/officeart/2005/8/layout/orgChart1"/>
    <dgm:cxn modelId="{A24BE15B-9181-486C-A9A0-82A1F3236475}" type="presParOf" srcId="{284FB518-7705-472F-8F26-9AD2C8314121}" destId="{BC04FAAF-415C-482F-8F26-98CC03C40FAB}" srcOrd="0" destOrd="0" presId="urn:microsoft.com/office/officeart/2005/8/layout/orgChart1"/>
    <dgm:cxn modelId="{10498A07-0AB5-47E2-ACD6-AC3632EB5B4D}" type="presParOf" srcId="{BC04FAAF-415C-482F-8F26-98CC03C40FAB}" destId="{FDED5017-A405-4D16-9FD3-E44AF4F1F520}" srcOrd="0" destOrd="0" presId="urn:microsoft.com/office/officeart/2005/8/layout/orgChart1"/>
    <dgm:cxn modelId="{22246802-1D83-4C7E-B179-9AC0C4505BD5}" type="presParOf" srcId="{BC04FAAF-415C-482F-8F26-98CC03C40FAB}" destId="{42AF1691-F4BB-470F-969A-7F5D44F17932}" srcOrd="1" destOrd="0" presId="urn:microsoft.com/office/officeart/2005/8/layout/orgChart1"/>
    <dgm:cxn modelId="{B4D1AC72-AA0E-444F-82FC-1BA5049B0ECC}" type="presParOf" srcId="{284FB518-7705-472F-8F26-9AD2C8314121}" destId="{435B4EFC-6CA4-4EE0-A928-B864A0CC4B5E}" srcOrd="1" destOrd="0" presId="urn:microsoft.com/office/officeart/2005/8/layout/orgChart1"/>
    <dgm:cxn modelId="{7D6561F3-2C0A-46B3-9FD6-CAE23A893A1F}" type="presParOf" srcId="{435B4EFC-6CA4-4EE0-A928-B864A0CC4B5E}" destId="{ED3CD26A-8DF1-4860-BDFD-87C76D1C133A}" srcOrd="0" destOrd="0" presId="urn:microsoft.com/office/officeart/2005/8/layout/orgChart1"/>
    <dgm:cxn modelId="{A7E75326-7C33-47E4-8AA9-E08BA3A47BDB}" type="presParOf" srcId="{435B4EFC-6CA4-4EE0-A928-B864A0CC4B5E}" destId="{08E4EF48-C056-4A68-BC37-10B5B75E4310}" srcOrd="1" destOrd="0" presId="urn:microsoft.com/office/officeart/2005/8/layout/orgChart1"/>
    <dgm:cxn modelId="{0EEAAB4D-7D3A-4B26-8646-70B6C8B29652}" type="presParOf" srcId="{08E4EF48-C056-4A68-BC37-10B5B75E4310}" destId="{81965F57-C032-4BEC-BFC5-44E362743F11}" srcOrd="0" destOrd="0" presId="urn:microsoft.com/office/officeart/2005/8/layout/orgChart1"/>
    <dgm:cxn modelId="{DBBB4961-F573-4217-9DF7-628D6F2F1E1B}" type="presParOf" srcId="{81965F57-C032-4BEC-BFC5-44E362743F11}" destId="{F73B7815-B5B1-40C4-B9E4-2ED4AC2D84DC}" srcOrd="0" destOrd="0" presId="urn:microsoft.com/office/officeart/2005/8/layout/orgChart1"/>
    <dgm:cxn modelId="{79FFC63F-E6DE-4829-AAEA-1B27D76825CC}" type="presParOf" srcId="{81965F57-C032-4BEC-BFC5-44E362743F11}" destId="{4B2E85CF-60F0-4C17-9457-893D6336700F}" srcOrd="1" destOrd="0" presId="urn:microsoft.com/office/officeart/2005/8/layout/orgChart1"/>
    <dgm:cxn modelId="{8C3A37C6-1FEB-4F88-B1DC-7E0B74B12DD6}" type="presParOf" srcId="{08E4EF48-C056-4A68-BC37-10B5B75E4310}" destId="{665FB4A5-AAA9-4919-8555-39B02BB22BA7}" srcOrd="1" destOrd="0" presId="urn:microsoft.com/office/officeart/2005/8/layout/orgChart1"/>
    <dgm:cxn modelId="{7403DD52-1D41-4AB9-B501-1EFFA50E8E08}" type="presParOf" srcId="{08E4EF48-C056-4A68-BC37-10B5B75E4310}" destId="{230BBB96-0B81-4508-9002-BDB5AA1D8BC3}" srcOrd="2" destOrd="0" presId="urn:microsoft.com/office/officeart/2005/8/layout/orgChart1"/>
    <dgm:cxn modelId="{F9E844D1-F3CF-480B-A5D7-812FA8D5C5AE}" type="presParOf" srcId="{435B4EFC-6CA4-4EE0-A928-B864A0CC4B5E}" destId="{8A5E2B2A-E93E-4675-BE84-CED4829211C4}" srcOrd="2" destOrd="0" presId="urn:microsoft.com/office/officeart/2005/8/layout/orgChart1"/>
    <dgm:cxn modelId="{9DB5E648-9406-48E8-A713-7232E732997D}" type="presParOf" srcId="{435B4EFC-6CA4-4EE0-A928-B864A0CC4B5E}" destId="{B74A7AC8-28A9-49C8-AD96-F6624685F0D0}" srcOrd="3" destOrd="0" presId="urn:microsoft.com/office/officeart/2005/8/layout/orgChart1"/>
    <dgm:cxn modelId="{9E859418-715C-45AF-B9E6-981955CF1E43}" type="presParOf" srcId="{B74A7AC8-28A9-49C8-AD96-F6624685F0D0}" destId="{81827508-86F7-4997-9A47-EB4D20100DBE}" srcOrd="0" destOrd="0" presId="urn:microsoft.com/office/officeart/2005/8/layout/orgChart1"/>
    <dgm:cxn modelId="{2FBAC876-1BEF-4B0A-9D65-3867982E3F59}" type="presParOf" srcId="{81827508-86F7-4997-9A47-EB4D20100DBE}" destId="{CFC953FB-2793-4E6D-97C4-367582C27D13}" srcOrd="0" destOrd="0" presId="urn:microsoft.com/office/officeart/2005/8/layout/orgChart1"/>
    <dgm:cxn modelId="{439AC6A3-BB7A-4FD7-B706-09C658331120}" type="presParOf" srcId="{81827508-86F7-4997-9A47-EB4D20100DBE}" destId="{DC617823-28E6-43C2-BC54-298C69D95A0E}" srcOrd="1" destOrd="0" presId="urn:microsoft.com/office/officeart/2005/8/layout/orgChart1"/>
    <dgm:cxn modelId="{34311975-8615-461B-816C-F897510AAFCF}" type="presParOf" srcId="{B74A7AC8-28A9-49C8-AD96-F6624685F0D0}" destId="{1C37B890-5920-47D1-8EA3-04DBED83C878}" srcOrd="1" destOrd="0" presId="urn:microsoft.com/office/officeart/2005/8/layout/orgChart1"/>
    <dgm:cxn modelId="{8C55B445-D1FD-41D3-8123-CB08018C9B09}" type="presParOf" srcId="{1C37B890-5920-47D1-8EA3-04DBED83C878}" destId="{16A4296C-B093-4CD0-8E41-F4761476361C}" srcOrd="0" destOrd="0" presId="urn:microsoft.com/office/officeart/2005/8/layout/orgChart1"/>
    <dgm:cxn modelId="{C2762AE3-5F53-40F3-AF97-A467DE8D022D}" type="presParOf" srcId="{1C37B890-5920-47D1-8EA3-04DBED83C878}" destId="{927179B6-1F20-441D-8BDA-A1EA777B6277}" srcOrd="1" destOrd="0" presId="urn:microsoft.com/office/officeart/2005/8/layout/orgChart1"/>
    <dgm:cxn modelId="{26597E28-C81F-463B-AEF5-7B3302A9ED7C}" type="presParOf" srcId="{927179B6-1F20-441D-8BDA-A1EA777B6277}" destId="{399EEEF4-B421-466C-9E86-EA53D51BC913}" srcOrd="0" destOrd="0" presId="urn:microsoft.com/office/officeart/2005/8/layout/orgChart1"/>
    <dgm:cxn modelId="{C86002E8-4546-49C7-8230-EFE2D403E99C}" type="presParOf" srcId="{399EEEF4-B421-466C-9E86-EA53D51BC913}" destId="{EA87B64C-748E-4BFF-870F-B3D99CAA06AE}" srcOrd="0" destOrd="0" presId="urn:microsoft.com/office/officeart/2005/8/layout/orgChart1"/>
    <dgm:cxn modelId="{64E3A2E3-F446-4E4E-85E4-D549C6A05C89}" type="presParOf" srcId="{399EEEF4-B421-466C-9E86-EA53D51BC913}" destId="{A5EC11EF-AB09-4B3D-B77C-8DD4FCF2BE57}" srcOrd="1" destOrd="0" presId="urn:microsoft.com/office/officeart/2005/8/layout/orgChart1"/>
    <dgm:cxn modelId="{47A16995-1EFB-4852-BB88-1EC3F262B35F}" type="presParOf" srcId="{927179B6-1F20-441D-8BDA-A1EA777B6277}" destId="{B3A5D1A6-144B-486C-BF6B-47E86E88DE72}" srcOrd="1" destOrd="0" presId="urn:microsoft.com/office/officeart/2005/8/layout/orgChart1"/>
    <dgm:cxn modelId="{9B06E298-EDED-412D-843D-A40FEA0B1860}" type="presParOf" srcId="{927179B6-1F20-441D-8BDA-A1EA777B6277}" destId="{FB854FD0-D39E-4B46-B3CD-DA8D427C2B1C}" srcOrd="2" destOrd="0" presId="urn:microsoft.com/office/officeart/2005/8/layout/orgChart1"/>
    <dgm:cxn modelId="{6E0E100F-1AB7-41CA-9796-5B8C01A5870F}" type="presParOf" srcId="{1C37B890-5920-47D1-8EA3-04DBED83C878}" destId="{B4A51ECD-1B9A-488D-8567-DBDBDB85189E}" srcOrd="2" destOrd="0" presId="urn:microsoft.com/office/officeart/2005/8/layout/orgChart1"/>
    <dgm:cxn modelId="{16982DA3-D18A-4A20-BC86-961F0794AD27}" type="presParOf" srcId="{1C37B890-5920-47D1-8EA3-04DBED83C878}" destId="{304F2E22-C994-4FB9-B8D3-92CAE588141E}" srcOrd="3" destOrd="0" presId="urn:microsoft.com/office/officeart/2005/8/layout/orgChart1"/>
    <dgm:cxn modelId="{D7557C4B-FF6B-480A-B030-A04C637B3993}" type="presParOf" srcId="{304F2E22-C994-4FB9-B8D3-92CAE588141E}" destId="{2EDC1DA0-A56B-4511-8045-E6F10C0D9D01}" srcOrd="0" destOrd="0" presId="urn:microsoft.com/office/officeart/2005/8/layout/orgChart1"/>
    <dgm:cxn modelId="{02A07781-05C1-42B0-9463-1EAC71DA64E3}" type="presParOf" srcId="{2EDC1DA0-A56B-4511-8045-E6F10C0D9D01}" destId="{B4238B48-D8AF-4EF2-88E2-7DC2F721928D}" srcOrd="0" destOrd="0" presId="urn:microsoft.com/office/officeart/2005/8/layout/orgChart1"/>
    <dgm:cxn modelId="{5E63217C-AE12-4D6F-95E3-810B981F659B}" type="presParOf" srcId="{2EDC1DA0-A56B-4511-8045-E6F10C0D9D01}" destId="{84C9DE81-3A99-4A81-811E-731B2E245849}" srcOrd="1" destOrd="0" presId="urn:microsoft.com/office/officeart/2005/8/layout/orgChart1"/>
    <dgm:cxn modelId="{5A7E3655-8E0B-4DCD-9871-59BD87E5C3A2}" type="presParOf" srcId="{304F2E22-C994-4FB9-B8D3-92CAE588141E}" destId="{39B768F9-FA9D-4B57-9173-221B219BEA43}" srcOrd="1" destOrd="0" presId="urn:microsoft.com/office/officeart/2005/8/layout/orgChart1"/>
    <dgm:cxn modelId="{4872A253-48E6-4044-8CB4-CA15E2F4A290}" type="presParOf" srcId="{304F2E22-C994-4FB9-B8D3-92CAE588141E}" destId="{667FA382-27BD-48DD-B9E9-AA12C7FBAFE0}" srcOrd="2" destOrd="0" presId="urn:microsoft.com/office/officeart/2005/8/layout/orgChart1"/>
    <dgm:cxn modelId="{EAA32C8B-F3F2-46F7-9E48-699E24F04454}" type="presParOf" srcId="{1C37B890-5920-47D1-8EA3-04DBED83C878}" destId="{A6B2F265-C3DC-40D4-8B06-F6BDE90FE722}" srcOrd="4" destOrd="0" presId="urn:microsoft.com/office/officeart/2005/8/layout/orgChart1"/>
    <dgm:cxn modelId="{DD313C3C-6E42-426A-AA89-119778C8BFBC}" type="presParOf" srcId="{1C37B890-5920-47D1-8EA3-04DBED83C878}" destId="{25878CDD-4BD1-450E-A631-010B85F28264}" srcOrd="5" destOrd="0" presId="urn:microsoft.com/office/officeart/2005/8/layout/orgChart1"/>
    <dgm:cxn modelId="{95E71D34-7C94-4832-9279-02AF44BAF04C}" type="presParOf" srcId="{25878CDD-4BD1-450E-A631-010B85F28264}" destId="{C98AC80C-7D8A-4670-9E74-2710BC75D2C3}" srcOrd="0" destOrd="0" presId="urn:microsoft.com/office/officeart/2005/8/layout/orgChart1"/>
    <dgm:cxn modelId="{B05D5715-5822-49A7-85EC-056F00F41BA5}" type="presParOf" srcId="{C98AC80C-7D8A-4670-9E74-2710BC75D2C3}" destId="{187D4E5C-FADE-4197-94F9-ACE0D7A8CDCC}" srcOrd="0" destOrd="0" presId="urn:microsoft.com/office/officeart/2005/8/layout/orgChart1"/>
    <dgm:cxn modelId="{7D0DDC69-F0B3-48BF-8AF9-E2BE722BBD42}" type="presParOf" srcId="{C98AC80C-7D8A-4670-9E74-2710BC75D2C3}" destId="{AC156A28-B662-45BE-BA08-C538FC8917D2}" srcOrd="1" destOrd="0" presId="urn:microsoft.com/office/officeart/2005/8/layout/orgChart1"/>
    <dgm:cxn modelId="{73EDE8CA-98AA-404C-9445-60828CE6601C}" type="presParOf" srcId="{25878CDD-4BD1-450E-A631-010B85F28264}" destId="{54144865-B207-460F-8255-B45B7D52FEB9}" srcOrd="1" destOrd="0" presId="urn:microsoft.com/office/officeart/2005/8/layout/orgChart1"/>
    <dgm:cxn modelId="{403B7632-27A3-499D-8EA1-B5DF1B346B86}" type="presParOf" srcId="{25878CDD-4BD1-450E-A631-010B85F28264}" destId="{FEC1F2C4-090E-410B-8283-7E45F4F769CF}" srcOrd="2" destOrd="0" presId="urn:microsoft.com/office/officeart/2005/8/layout/orgChart1"/>
    <dgm:cxn modelId="{8940F800-46FB-4C7E-9055-83BB9201BE94}" type="presParOf" srcId="{B74A7AC8-28A9-49C8-AD96-F6624685F0D0}" destId="{B2F5FE08-BD8E-4DC8-B31F-0517658707E6}" srcOrd="2" destOrd="0" presId="urn:microsoft.com/office/officeart/2005/8/layout/orgChart1"/>
    <dgm:cxn modelId="{3F43A8AB-F9A5-4C0F-93B8-D8C5AF36314F}" type="presParOf" srcId="{435B4EFC-6CA4-4EE0-A928-B864A0CC4B5E}" destId="{AADA5736-C8C2-4D1C-A936-50A2CDF3F3B4}" srcOrd="4" destOrd="0" presId="urn:microsoft.com/office/officeart/2005/8/layout/orgChart1"/>
    <dgm:cxn modelId="{BEFB4298-49F0-4356-8077-5204D00E864E}" type="presParOf" srcId="{435B4EFC-6CA4-4EE0-A928-B864A0CC4B5E}" destId="{D1FD60DF-387B-435A-95BA-CE58A78EA217}" srcOrd="5" destOrd="0" presId="urn:microsoft.com/office/officeart/2005/8/layout/orgChart1"/>
    <dgm:cxn modelId="{2CAB093E-EC34-4D5D-B302-EAA2DD3FC612}" type="presParOf" srcId="{D1FD60DF-387B-435A-95BA-CE58A78EA217}" destId="{21DC14C7-5287-42C2-BBD9-245F2A887F95}" srcOrd="0" destOrd="0" presId="urn:microsoft.com/office/officeart/2005/8/layout/orgChart1"/>
    <dgm:cxn modelId="{4CABD063-334F-4D5A-8D11-E6777BA8A36F}" type="presParOf" srcId="{21DC14C7-5287-42C2-BBD9-245F2A887F95}" destId="{BFAC852E-D55B-4851-9D80-5FEDECF5360E}" srcOrd="0" destOrd="0" presId="urn:microsoft.com/office/officeart/2005/8/layout/orgChart1"/>
    <dgm:cxn modelId="{6FE5EA37-8FDC-491C-91C3-E2B2341E56D4}" type="presParOf" srcId="{21DC14C7-5287-42C2-BBD9-245F2A887F95}" destId="{B7F629A8-53C9-4B89-9075-D9A991349603}" srcOrd="1" destOrd="0" presId="urn:microsoft.com/office/officeart/2005/8/layout/orgChart1"/>
    <dgm:cxn modelId="{76CFD3CC-AAAC-4BE4-B2AE-41AC9F1003D8}" type="presParOf" srcId="{D1FD60DF-387B-435A-95BA-CE58A78EA217}" destId="{10AD221B-D5D2-4657-82E3-AE624C2D4A34}" srcOrd="1" destOrd="0" presId="urn:microsoft.com/office/officeart/2005/8/layout/orgChart1"/>
    <dgm:cxn modelId="{160837CD-34B7-4978-91E9-AC757DFD80D0}" type="presParOf" srcId="{D1FD60DF-387B-435A-95BA-CE58A78EA217}" destId="{C49BC9D3-CC36-4540-93BF-AC0AB871EF3D}" srcOrd="2" destOrd="0" presId="urn:microsoft.com/office/officeart/2005/8/layout/orgChart1"/>
    <dgm:cxn modelId="{2D1FBF6B-45B4-4344-917D-28194BF19FC3}" type="presParOf" srcId="{284FB518-7705-472F-8F26-9AD2C8314121}" destId="{B2CFB472-48B0-48AA-A548-87FB3F95EDD3}" srcOrd="2" destOrd="0" presId="urn:microsoft.com/office/officeart/2005/8/layout/orgChart1"/>
    <dgm:cxn modelId="{0098EE08-DDFD-4DED-8EB2-7868D0ECDC1B}" type="presParOf" srcId="{6AA98D43-D0D5-49C3-A1AA-98EBB0D7FCFC}" destId="{CA09B4E3-7D17-4ACA-A91C-3B945434E366}"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DA5736-C8C2-4D1C-A936-50A2CDF3F3B4}">
      <dsp:nvSpPr>
        <dsp:cNvPr id="0" name=""/>
        <dsp:cNvSpPr/>
      </dsp:nvSpPr>
      <dsp:spPr>
        <a:xfrm>
          <a:off x="5806473" y="2050786"/>
          <a:ext cx="2046182" cy="355122"/>
        </a:xfrm>
        <a:custGeom>
          <a:avLst/>
          <a:gdLst/>
          <a:ahLst/>
          <a:cxnLst/>
          <a:rect l="0" t="0" r="0" b="0"/>
          <a:pathLst>
            <a:path>
              <a:moveTo>
                <a:pt x="0" y="0"/>
              </a:moveTo>
              <a:lnTo>
                <a:pt x="0" y="177561"/>
              </a:lnTo>
              <a:lnTo>
                <a:pt x="2046182" y="177561"/>
              </a:lnTo>
              <a:lnTo>
                <a:pt x="2046182" y="3551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2F265-C3DC-40D4-8B06-F6BDE90FE722}">
      <dsp:nvSpPr>
        <dsp:cNvPr id="0" name=""/>
        <dsp:cNvSpPr/>
      </dsp:nvSpPr>
      <dsp:spPr>
        <a:xfrm>
          <a:off x="5130049" y="3251438"/>
          <a:ext cx="253658" cy="3179191"/>
        </a:xfrm>
        <a:custGeom>
          <a:avLst/>
          <a:gdLst/>
          <a:ahLst/>
          <a:cxnLst/>
          <a:rect l="0" t="0" r="0" b="0"/>
          <a:pathLst>
            <a:path>
              <a:moveTo>
                <a:pt x="0" y="0"/>
              </a:moveTo>
              <a:lnTo>
                <a:pt x="0" y="3179191"/>
              </a:lnTo>
              <a:lnTo>
                <a:pt x="253658" y="31791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A51ECD-1B9A-488D-8567-DBDBDB85189E}">
      <dsp:nvSpPr>
        <dsp:cNvPr id="0" name=""/>
        <dsp:cNvSpPr/>
      </dsp:nvSpPr>
      <dsp:spPr>
        <a:xfrm>
          <a:off x="5130049" y="3251438"/>
          <a:ext cx="253658" cy="1978539"/>
        </a:xfrm>
        <a:custGeom>
          <a:avLst/>
          <a:gdLst/>
          <a:ahLst/>
          <a:cxnLst/>
          <a:rect l="0" t="0" r="0" b="0"/>
          <a:pathLst>
            <a:path>
              <a:moveTo>
                <a:pt x="0" y="0"/>
              </a:moveTo>
              <a:lnTo>
                <a:pt x="0" y="1978539"/>
              </a:lnTo>
              <a:lnTo>
                <a:pt x="253658" y="19785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A4296C-B093-4CD0-8E41-F4761476361C}">
      <dsp:nvSpPr>
        <dsp:cNvPr id="0" name=""/>
        <dsp:cNvSpPr/>
      </dsp:nvSpPr>
      <dsp:spPr>
        <a:xfrm>
          <a:off x="5130049" y="3251438"/>
          <a:ext cx="253658" cy="777887"/>
        </a:xfrm>
        <a:custGeom>
          <a:avLst/>
          <a:gdLst/>
          <a:ahLst/>
          <a:cxnLst/>
          <a:rect l="0" t="0" r="0" b="0"/>
          <a:pathLst>
            <a:path>
              <a:moveTo>
                <a:pt x="0" y="0"/>
              </a:moveTo>
              <a:lnTo>
                <a:pt x="0" y="777887"/>
              </a:lnTo>
              <a:lnTo>
                <a:pt x="253658" y="7778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5E2B2A-E93E-4675-BE84-CED4829211C4}">
      <dsp:nvSpPr>
        <dsp:cNvPr id="0" name=""/>
        <dsp:cNvSpPr/>
      </dsp:nvSpPr>
      <dsp:spPr>
        <a:xfrm>
          <a:off x="5760753" y="2050786"/>
          <a:ext cx="91440" cy="355122"/>
        </a:xfrm>
        <a:custGeom>
          <a:avLst/>
          <a:gdLst/>
          <a:ahLst/>
          <a:cxnLst/>
          <a:rect l="0" t="0" r="0" b="0"/>
          <a:pathLst>
            <a:path>
              <a:moveTo>
                <a:pt x="45720" y="0"/>
              </a:moveTo>
              <a:lnTo>
                <a:pt x="45720" y="3551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3CD26A-8DF1-4860-BDFD-87C76D1C133A}">
      <dsp:nvSpPr>
        <dsp:cNvPr id="0" name=""/>
        <dsp:cNvSpPr/>
      </dsp:nvSpPr>
      <dsp:spPr>
        <a:xfrm>
          <a:off x="3760291" y="2050786"/>
          <a:ext cx="2046182" cy="355122"/>
        </a:xfrm>
        <a:custGeom>
          <a:avLst/>
          <a:gdLst/>
          <a:ahLst/>
          <a:cxnLst/>
          <a:rect l="0" t="0" r="0" b="0"/>
          <a:pathLst>
            <a:path>
              <a:moveTo>
                <a:pt x="2046182" y="0"/>
              </a:moveTo>
              <a:lnTo>
                <a:pt x="2046182" y="177561"/>
              </a:lnTo>
              <a:lnTo>
                <a:pt x="0" y="177561"/>
              </a:lnTo>
              <a:lnTo>
                <a:pt x="0" y="3551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F5318D-72E5-408C-B161-1CC04738458F}">
      <dsp:nvSpPr>
        <dsp:cNvPr id="0" name=""/>
        <dsp:cNvSpPr/>
      </dsp:nvSpPr>
      <dsp:spPr>
        <a:xfrm>
          <a:off x="3548908" y="850134"/>
          <a:ext cx="2257564" cy="355122"/>
        </a:xfrm>
        <a:custGeom>
          <a:avLst/>
          <a:gdLst/>
          <a:ahLst/>
          <a:cxnLst/>
          <a:rect l="0" t="0" r="0" b="0"/>
          <a:pathLst>
            <a:path>
              <a:moveTo>
                <a:pt x="0" y="0"/>
              </a:moveTo>
              <a:lnTo>
                <a:pt x="0" y="177561"/>
              </a:lnTo>
              <a:lnTo>
                <a:pt x="2257564" y="177561"/>
              </a:lnTo>
              <a:lnTo>
                <a:pt x="2257564" y="355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72C30-0E81-46BD-9AA7-1394BB74C122}">
      <dsp:nvSpPr>
        <dsp:cNvPr id="0" name=""/>
        <dsp:cNvSpPr/>
      </dsp:nvSpPr>
      <dsp:spPr>
        <a:xfrm>
          <a:off x="614920" y="2050786"/>
          <a:ext cx="253658" cy="3179191"/>
        </a:xfrm>
        <a:custGeom>
          <a:avLst/>
          <a:gdLst/>
          <a:ahLst/>
          <a:cxnLst/>
          <a:rect l="0" t="0" r="0" b="0"/>
          <a:pathLst>
            <a:path>
              <a:moveTo>
                <a:pt x="0" y="0"/>
              </a:moveTo>
              <a:lnTo>
                <a:pt x="0" y="3179191"/>
              </a:lnTo>
              <a:lnTo>
                <a:pt x="253658" y="31791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69E49B-86D4-41A2-AF49-018391B0B1B4}">
      <dsp:nvSpPr>
        <dsp:cNvPr id="0" name=""/>
        <dsp:cNvSpPr/>
      </dsp:nvSpPr>
      <dsp:spPr>
        <a:xfrm>
          <a:off x="614920" y="2050786"/>
          <a:ext cx="253658" cy="1978539"/>
        </a:xfrm>
        <a:custGeom>
          <a:avLst/>
          <a:gdLst/>
          <a:ahLst/>
          <a:cxnLst/>
          <a:rect l="0" t="0" r="0" b="0"/>
          <a:pathLst>
            <a:path>
              <a:moveTo>
                <a:pt x="0" y="0"/>
              </a:moveTo>
              <a:lnTo>
                <a:pt x="0" y="1978539"/>
              </a:lnTo>
              <a:lnTo>
                <a:pt x="253658" y="19785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96FAE5-0B1A-4685-9FAB-AF60E962C115}">
      <dsp:nvSpPr>
        <dsp:cNvPr id="0" name=""/>
        <dsp:cNvSpPr/>
      </dsp:nvSpPr>
      <dsp:spPr>
        <a:xfrm>
          <a:off x="614920" y="2050786"/>
          <a:ext cx="253658" cy="777887"/>
        </a:xfrm>
        <a:custGeom>
          <a:avLst/>
          <a:gdLst/>
          <a:ahLst/>
          <a:cxnLst/>
          <a:rect l="0" t="0" r="0" b="0"/>
          <a:pathLst>
            <a:path>
              <a:moveTo>
                <a:pt x="0" y="0"/>
              </a:moveTo>
              <a:lnTo>
                <a:pt x="0" y="777887"/>
              </a:lnTo>
              <a:lnTo>
                <a:pt x="253658" y="7778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326D34-DFE2-4FA4-A58D-1F5FABD997C4}">
      <dsp:nvSpPr>
        <dsp:cNvPr id="0" name=""/>
        <dsp:cNvSpPr/>
      </dsp:nvSpPr>
      <dsp:spPr>
        <a:xfrm>
          <a:off x="1291344" y="850134"/>
          <a:ext cx="2257564" cy="355122"/>
        </a:xfrm>
        <a:custGeom>
          <a:avLst/>
          <a:gdLst/>
          <a:ahLst/>
          <a:cxnLst/>
          <a:rect l="0" t="0" r="0" b="0"/>
          <a:pathLst>
            <a:path>
              <a:moveTo>
                <a:pt x="2257564" y="0"/>
              </a:moveTo>
              <a:lnTo>
                <a:pt x="2257564" y="177561"/>
              </a:lnTo>
              <a:lnTo>
                <a:pt x="0" y="177561"/>
              </a:lnTo>
              <a:lnTo>
                <a:pt x="0" y="355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A86064-DF59-42E2-BF61-693912A1F756}">
      <dsp:nvSpPr>
        <dsp:cNvPr id="0" name=""/>
        <dsp:cNvSpPr/>
      </dsp:nvSpPr>
      <dsp:spPr>
        <a:xfrm>
          <a:off x="2703379" y="4604"/>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Doku Membranları</a:t>
          </a:r>
          <a:endParaRPr lang="tr-TR" sz="1700" kern="1200"/>
        </a:p>
      </dsp:txBody>
      <dsp:txXfrm>
        <a:off x="2703379" y="4604"/>
        <a:ext cx="1691059" cy="845529"/>
      </dsp:txXfrm>
    </dsp:sp>
    <dsp:sp modelId="{A5E6AE6E-11DC-4469-B509-2B05A3D7C7B3}">
      <dsp:nvSpPr>
        <dsp:cNvPr id="0" name=""/>
        <dsp:cNvSpPr/>
      </dsp:nvSpPr>
      <dsp:spPr>
        <a:xfrm>
          <a:off x="445814" y="1205256"/>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Bağ dokusu membranları</a:t>
          </a:r>
          <a:endParaRPr lang="tr-TR" sz="1700" kern="1200"/>
        </a:p>
      </dsp:txBody>
      <dsp:txXfrm>
        <a:off x="445814" y="1205256"/>
        <a:ext cx="1691059" cy="845529"/>
      </dsp:txXfrm>
    </dsp:sp>
    <dsp:sp modelId="{B8AECEBA-E23D-4AEE-BF80-7A46FB939A1D}">
      <dsp:nvSpPr>
        <dsp:cNvPr id="0" name=""/>
        <dsp:cNvSpPr/>
      </dsp:nvSpPr>
      <dsp:spPr>
        <a:xfrm>
          <a:off x="868579" y="2405908"/>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Sinovyal membranlar</a:t>
          </a:r>
          <a:endParaRPr lang="tr-TR" sz="1700" kern="1200"/>
        </a:p>
      </dsp:txBody>
      <dsp:txXfrm>
        <a:off x="868579" y="2405908"/>
        <a:ext cx="1691059" cy="845529"/>
      </dsp:txXfrm>
    </dsp:sp>
    <dsp:sp modelId="{E8D4AAA0-D318-40C0-8F64-E5E382AAC3A4}">
      <dsp:nvSpPr>
        <dsp:cNvPr id="0" name=""/>
        <dsp:cNvSpPr/>
      </dsp:nvSpPr>
      <dsp:spPr>
        <a:xfrm>
          <a:off x="868579" y="3606561"/>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Adventisya</a:t>
          </a:r>
          <a:endParaRPr lang="tr-TR" sz="1700" kern="1200"/>
        </a:p>
      </dsp:txBody>
      <dsp:txXfrm>
        <a:off x="868579" y="3606561"/>
        <a:ext cx="1691059" cy="845529"/>
      </dsp:txXfrm>
    </dsp:sp>
    <dsp:sp modelId="{F1CB45F5-C6EF-4F2F-9D16-8C074001E6B5}">
      <dsp:nvSpPr>
        <dsp:cNvPr id="0" name=""/>
        <dsp:cNvSpPr/>
      </dsp:nvSpPr>
      <dsp:spPr>
        <a:xfrm>
          <a:off x="868579" y="4807213"/>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Meninksler</a:t>
          </a:r>
          <a:endParaRPr lang="tr-TR" sz="1700" kern="1200"/>
        </a:p>
      </dsp:txBody>
      <dsp:txXfrm>
        <a:off x="868579" y="4807213"/>
        <a:ext cx="1691059" cy="845529"/>
      </dsp:txXfrm>
    </dsp:sp>
    <dsp:sp modelId="{FDED5017-A405-4D16-9FD3-E44AF4F1F520}">
      <dsp:nvSpPr>
        <dsp:cNvPr id="0" name=""/>
        <dsp:cNvSpPr/>
      </dsp:nvSpPr>
      <dsp:spPr>
        <a:xfrm>
          <a:off x="4960943" y="1205256"/>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Epitelyal membranlar</a:t>
          </a:r>
          <a:endParaRPr lang="tr-TR" sz="1700" kern="1200"/>
        </a:p>
      </dsp:txBody>
      <dsp:txXfrm>
        <a:off x="4960943" y="1205256"/>
        <a:ext cx="1691059" cy="845529"/>
      </dsp:txXfrm>
    </dsp:sp>
    <dsp:sp modelId="{F73B7815-B5B1-40C4-B9E4-2ED4AC2D84DC}">
      <dsp:nvSpPr>
        <dsp:cNvPr id="0" name=""/>
        <dsp:cNvSpPr/>
      </dsp:nvSpPr>
      <dsp:spPr>
        <a:xfrm>
          <a:off x="2914761" y="2405908"/>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Müköz membranlar (mukoza)</a:t>
          </a:r>
          <a:endParaRPr lang="tr-TR" sz="1700" kern="1200"/>
        </a:p>
      </dsp:txBody>
      <dsp:txXfrm>
        <a:off x="2914761" y="2405908"/>
        <a:ext cx="1691059" cy="845529"/>
      </dsp:txXfrm>
    </dsp:sp>
    <dsp:sp modelId="{CFC953FB-2793-4E6D-97C4-367582C27D13}">
      <dsp:nvSpPr>
        <dsp:cNvPr id="0" name=""/>
        <dsp:cNvSpPr/>
      </dsp:nvSpPr>
      <dsp:spPr>
        <a:xfrm>
          <a:off x="4960943" y="2405908"/>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Seröz membranlar (seroza)</a:t>
          </a:r>
          <a:endParaRPr lang="tr-TR" sz="1700" kern="1200"/>
        </a:p>
      </dsp:txBody>
      <dsp:txXfrm>
        <a:off x="4960943" y="2405908"/>
        <a:ext cx="1691059" cy="845529"/>
      </dsp:txXfrm>
    </dsp:sp>
    <dsp:sp modelId="{EA87B64C-748E-4BFF-870F-B3D99CAA06AE}">
      <dsp:nvSpPr>
        <dsp:cNvPr id="0" name=""/>
        <dsp:cNvSpPr/>
      </dsp:nvSpPr>
      <dsp:spPr>
        <a:xfrm>
          <a:off x="5383708" y="3606561"/>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Plevra</a:t>
          </a:r>
          <a:endParaRPr lang="tr-TR" sz="1700" kern="1200"/>
        </a:p>
      </dsp:txBody>
      <dsp:txXfrm>
        <a:off x="5383708" y="3606561"/>
        <a:ext cx="1691059" cy="845529"/>
      </dsp:txXfrm>
    </dsp:sp>
    <dsp:sp modelId="{B4238B48-D8AF-4EF2-88E2-7DC2F721928D}">
      <dsp:nvSpPr>
        <dsp:cNvPr id="0" name=""/>
        <dsp:cNvSpPr/>
      </dsp:nvSpPr>
      <dsp:spPr>
        <a:xfrm>
          <a:off x="5383708" y="4807213"/>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Perikard</a:t>
          </a:r>
          <a:endParaRPr lang="tr-TR" sz="1700" kern="1200"/>
        </a:p>
      </dsp:txBody>
      <dsp:txXfrm>
        <a:off x="5383708" y="4807213"/>
        <a:ext cx="1691059" cy="845529"/>
      </dsp:txXfrm>
    </dsp:sp>
    <dsp:sp modelId="{187D4E5C-FADE-4197-94F9-ACE0D7A8CDCC}">
      <dsp:nvSpPr>
        <dsp:cNvPr id="0" name=""/>
        <dsp:cNvSpPr/>
      </dsp:nvSpPr>
      <dsp:spPr>
        <a:xfrm>
          <a:off x="5383708" y="6007865"/>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Periton</a:t>
          </a:r>
          <a:endParaRPr lang="tr-TR" sz="1700" kern="1200"/>
        </a:p>
      </dsp:txBody>
      <dsp:txXfrm>
        <a:off x="5383708" y="6007865"/>
        <a:ext cx="1691059" cy="845529"/>
      </dsp:txXfrm>
    </dsp:sp>
    <dsp:sp modelId="{BFAC852E-D55B-4851-9D80-5FEDECF5360E}">
      <dsp:nvSpPr>
        <dsp:cNvPr id="0" name=""/>
        <dsp:cNvSpPr/>
      </dsp:nvSpPr>
      <dsp:spPr>
        <a:xfrm>
          <a:off x="7007125" y="2405908"/>
          <a:ext cx="1691059" cy="84552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smtClean="0"/>
            <a:t>Kutanöz membran </a:t>
          </a:r>
        </a:p>
        <a:p>
          <a:pPr lvl="0" algn="ctr" defTabSz="755650">
            <a:lnSpc>
              <a:spcPct val="90000"/>
            </a:lnSpc>
            <a:spcBef>
              <a:spcPct val="0"/>
            </a:spcBef>
            <a:spcAft>
              <a:spcPct val="35000"/>
            </a:spcAft>
          </a:pPr>
          <a:r>
            <a:rPr lang="tr-TR" sz="1700" kern="1200" smtClean="0"/>
            <a:t>(deri)</a:t>
          </a:r>
          <a:endParaRPr lang="tr-TR" sz="1700" kern="1200"/>
        </a:p>
      </dsp:txBody>
      <dsp:txXfrm>
        <a:off x="7007125" y="2405908"/>
        <a:ext cx="1691059" cy="84552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14.02.2021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fld id="{D9F75050-0E15-4C5B-92B0-66D068882F1F}" type="datetimeFigureOut">
              <a:rPr lang="tr-TR" smtClean="0"/>
              <a:pPr/>
              <a:t>14.02.2021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mic Sans MS" pitchFamily="66" charset="0"/>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2450703"/>
          </a:xfrm>
        </p:spPr>
        <p:txBody>
          <a:bodyPr>
            <a:normAutofit/>
          </a:bodyPr>
          <a:lstStyle/>
          <a:p>
            <a:r>
              <a:rPr lang="tr-TR" smtClean="0"/>
              <a:t>VÜCUT SIVILARI </a:t>
            </a:r>
            <a:r>
              <a:rPr lang="tr-TR" smtClean="0"/>
              <a:t/>
            </a:r>
            <a:br>
              <a:rPr lang="tr-TR" smtClean="0"/>
            </a:br>
            <a:r>
              <a:rPr lang="tr-TR" smtClean="0"/>
              <a:t>UYGULAMA</a:t>
            </a:r>
            <a:br>
              <a:rPr lang="tr-TR" smtClean="0"/>
            </a:br>
            <a:r>
              <a:rPr lang="tr-TR" smtClean="0"/>
              <a:t>DERSLERİ</a:t>
            </a:r>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576064"/>
          </a:xfrm>
        </p:spPr>
        <p:txBody>
          <a:bodyPr>
            <a:normAutofit fontScale="90000"/>
          </a:bodyPr>
          <a:lstStyle/>
          <a:p>
            <a:r>
              <a:rPr lang="tr-TR" smtClean="0"/>
              <a:t>Venöz Kan Alma Uygulaması</a:t>
            </a:r>
            <a:endParaRPr lang="tr-TR"/>
          </a:p>
        </p:txBody>
      </p:sp>
      <p:sp>
        <p:nvSpPr>
          <p:cNvPr id="3" name="2 İçerik Yer Tutucusu"/>
          <p:cNvSpPr>
            <a:spLocks noGrp="1"/>
          </p:cNvSpPr>
          <p:nvPr>
            <p:ph idx="1"/>
          </p:nvPr>
        </p:nvSpPr>
        <p:spPr>
          <a:xfrm>
            <a:off x="457200" y="836712"/>
            <a:ext cx="8229600" cy="5289451"/>
          </a:xfrm>
        </p:spPr>
        <p:txBody>
          <a:bodyPr/>
          <a:lstStyle/>
          <a:p>
            <a:pPr marL="514350" indent="-514350">
              <a:buAutoNum type="arabicParenR"/>
            </a:pPr>
            <a:r>
              <a:rPr lang="tr-TR" smtClean="0"/>
              <a:t>Numune Alma Öncesi</a:t>
            </a:r>
          </a:p>
          <a:p>
            <a:pPr marL="914400" lvl="1" indent="-514350"/>
            <a:r>
              <a:rPr lang="tr-TR" smtClean="0"/>
              <a:t>Hastanın kimliğinin doğrulanması, tüplerin etiketlenmesi, hasta hakkında bilgi alınması ve hastanın işlem öncesi hazırlanması, kan alma ekipmanlarının hazırlanması </a:t>
            </a:r>
          </a:p>
          <a:p>
            <a:pPr marL="514350" indent="-514350">
              <a:buAutoNum type="arabicParenR"/>
            </a:pPr>
            <a:r>
              <a:rPr lang="tr-TR" smtClean="0"/>
              <a:t>Numune Alma</a:t>
            </a:r>
          </a:p>
          <a:p>
            <a:pPr marL="514350" indent="-514350">
              <a:buAutoNum type="arabicParenR"/>
            </a:pPr>
            <a:r>
              <a:rPr lang="tr-TR" smtClean="0"/>
              <a:t>Numune Alma Sonrası</a:t>
            </a:r>
          </a:p>
          <a:p>
            <a:pPr marL="914400" lvl="1" indent="-514350"/>
            <a:r>
              <a:rPr lang="tr-TR" smtClean="0"/>
              <a:t>Hastanın gözlenmesi ve kanamanın kontrolü</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548680"/>
            <a:ext cx="9144000" cy="549009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8229600" cy="5865515"/>
          </a:xfrm>
        </p:spPr>
        <p:txBody>
          <a:bodyPr>
            <a:normAutofit lnSpcReduction="10000"/>
          </a:bodyPr>
          <a:lstStyle/>
          <a:p>
            <a:r>
              <a:rPr lang="tr-TR" smtClean="0"/>
              <a:t>Santrifüj cihazları sağlam, sallanmayan bir tezgah ya da zemin üzerine dengeli bir şekilde yerleştirilmelidir.</a:t>
            </a:r>
          </a:p>
          <a:p>
            <a:endParaRPr lang="tr-TR" smtClean="0"/>
          </a:p>
          <a:p>
            <a:r>
              <a:rPr lang="tr-TR" smtClean="0"/>
              <a:t>Tüpler santrifüj içine dengeli yerleştirilmelidir.</a:t>
            </a:r>
          </a:p>
          <a:p>
            <a:endParaRPr lang="tr-TR" smtClean="0"/>
          </a:p>
          <a:p>
            <a:r>
              <a:rPr lang="tr-TR" smtClean="0"/>
              <a:t>Tüp kapakları her zaman kapalı tutulmalıdır. Kapağın kapalı olması tüp içindeki sıvının buharlaşarak santrifüj içinde damlacık oluşturmasını engeller ve olası enfeksiyöz ajan bulaşından korur.</a:t>
            </a:r>
          </a:p>
          <a:p>
            <a:endParaRPr lang="tr-T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20688"/>
          </a:xfrm>
        </p:spPr>
        <p:txBody>
          <a:bodyPr>
            <a:normAutofit fontScale="90000"/>
          </a:bodyPr>
          <a:lstStyle/>
          <a:p>
            <a:r>
              <a:rPr lang="tr-TR" smtClean="0"/>
              <a:t>1) Numune alma öncesi</a:t>
            </a:r>
            <a:endParaRPr lang="tr-TR"/>
          </a:p>
        </p:txBody>
      </p:sp>
      <p:sp>
        <p:nvSpPr>
          <p:cNvPr id="3" name="2 İçerik Yer Tutucusu"/>
          <p:cNvSpPr>
            <a:spLocks noGrp="1"/>
          </p:cNvSpPr>
          <p:nvPr>
            <p:ph idx="1"/>
          </p:nvPr>
        </p:nvSpPr>
        <p:spPr>
          <a:xfrm>
            <a:off x="457200" y="764704"/>
            <a:ext cx="8229600" cy="6093296"/>
          </a:xfrm>
        </p:spPr>
        <p:txBody>
          <a:bodyPr>
            <a:normAutofit fontScale="62500" lnSpcReduction="20000"/>
          </a:bodyPr>
          <a:lstStyle/>
          <a:p>
            <a:r>
              <a:rPr lang="tr-TR" smtClean="0"/>
              <a:t>Hasta, ideal olarak kan almadan önceki 15 dakika içinde konumunu değiştirmemelidir. Yatan hastalarda yatar durumda iken kan alınır. Ayaktan hastalarda hasta 15 dakika boyunca oturur pozisyonda dinlenmelidir. Bekleme alanından kan alma alanına kısa bir yürüyüş kabul edilebilir.</a:t>
            </a:r>
          </a:p>
          <a:p>
            <a:r>
              <a:rPr lang="tr-TR" smtClean="0"/>
              <a:t>Hastaya kan alımından korkup korkmadığı ve geçmişte kan alma ile ilgili herhangi bir sorun yaşayıp yaşamadığı sorulmalıdır. Böylece vazovagal senkop riski değerlendirilebilir. Risk varsa, hastanın kan alma işleminde uzanması sağlanmalı ve hasta yakından takip edilmelidir.</a:t>
            </a:r>
          </a:p>
          <a:p>
            <a:r>
              <a:rPr lang="tr-TR" smtClean="0"/>
              <a:t>Yatan hastalarda tanımlayıcı bileklik kullanılmalıdır. Ayaktan hastalarda kimlik doğrulamasına dikkat edilmelidir; hastayı tanımlamak için ne kadar fazla veri kullanılırsa, tanımlama hatalarının olasılığı o kadar azalır. TC kimlik numarası gibi eşsiz veriler tercih edilebilir. </a:t>
            </a:r>
          </a:p>
          <a:p>
            <a:r>
              <a:rPr lang="tr-TR" smtClean="0"/>
              <a:t>İdeal kan verme zamanı; son yemekten 12 saat sonra sabah 07:00-09:00 arasıdır. Bu süreçte su tüketilebilir. Kan alımından önceki 24 saat boyunca alkol ve kan alımının yapılacağı sabah sigara ve (mümkünse) ilaç kullanılmamalıdır.</a:t>
            </a:r>
          </a:p>
          <a:p>
            <a:r>
              <a:rPr lang="tr-TR" smtClean="0"/>
              <a:t>Kan vermeden 24 saat önce yoğun fiziksel aktiviteden kaçınılmalıdır.</a:t>
            </a:r>
          </a:p>
          <a:p>
            <a:r>
              <a:rPr lang="tr-TR" smtClean="0"/>
              <a:t>Kan alma koltukları düşmeyi engelleyecek şekilde kolçaklı olmalı ve mümkünse kol dayama yerleri ayarlanabilir olmalıdır.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64704"/>
            <a:ext cx="9166075" cy="5373216"/>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mtClean="0"/>
              <a:t>Açlık Kanının Özellikle Tavsiye Edildiği Kan Testleri</a:t>
            </a:r>
            <a:endParaRPr lang="tr-TR"/>
          </a:p>
        </p:txBody>
      </p:sp>
      <p:sp>
        <p:nvSpPr>
          <p:cNvPr id="3" name="2 İçerik Yer Tutucusu"/>
          <p:cNvSpPr>
            <a:spLocks noGrp="1"/>
          </p:cNvSpPr>
          <p:nvPr>
            <p:ph idx="1"/>
          </p:nvPr>
        </p:nvSpPr>
        <p:spPr>
          <a:xfrm>
            <a:off x="251520" y="1600200"/>
            <a:ext cx="8712968" cy="4997152"/>
          </a:xfrm>
        </p:spPr>
        <p:txBody>
          <a:bodyPr>
            <a:normAutofit fontScale="85000" lnSpcReduction="10000"/>
          </a:bodyPr>
          <a:lstStyle/>
          <a:p>
            <a:r>
              <a:rPr lang="tr-TR" smtClean="0"/>
              <a:t>Glukoz (kılavuzlara göre en az 8 saat açlık)</a:t>
            </a:r>
          </a:p>
          <a:p>
            <a:r>
              <a:rPr lang="tr-TR" smtClean="0"/>
              <a:t>Lipit paneli</a:t>
            </a:r>
          </a:p>
          <a:p>
            <a:pPr lvl="1"/>
            <a:r>
              <a:rPr lang="tr-TR" smtClean="0"/>
              <a:t>Trigliserit</a:t>
            </a:r>
          </a:p>
          <a:p>
            <a:r>
              <a:rPr lang="tr-TR" smtClean="0"/>
              <a:t>Total protein, albumin</a:t>
            </a:r>
          </a:p>
          <a:p>
            <a:r>
              <a:rPr lang="tr-TR" smtClean="0"/>
              <a:t>Karaciğer fonksiyon testleri (AST, ALT, GGT, ALP)</a:t>
            </a:r>
          </a:p>
          <a:p>
            <a:r>
              <a:rPr lang="tr-TR" smtClean="0"/>
              <a:t>Renal fonksiyon testleri (üre, kreatinin)</a:t>
            </a:r>
          </a:p>
          <a:p>
            <a:r>
              <a:rPr lang="tr-TR" smtClean="0"/>
              <a:t>Elektrolitler (Na, K, Ca, P, Mg)</a:t>
            </a:r>
          </a:p>
          <a:p>
            <a:r>
              <a:rPr lang="tr-TR" smtClean="0"/>
              <a:t>Bilirübin</a:t>
            </a:r>
          </a:p>
          <a:p>
            <a:r>
              <a:rPr lang="tr-TR" smtClean="0"/>
              <a:t>Demir</a:t>
            </a:r>
          </a:p>
          <a:p>
            <a:r>
              <a:rPr lang="tr-TR" smtClean="0"/>
              <a:t>B12, Folat</a:t>
            </a:r>
          </a:p>
          <a:p>
            <a:r>
              <a:rPr lang="tr-TR" smtClean="0"/>
              <a:t>Ürik asit</a:t>
            </a:r>
            <a:endParaRPr lang="tr-T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833438"/>
            <a:ext cx="9143999" cy="505937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92696"/>
          </a:xfrm>
        </p:spPr>
        <p:txBody>
          <a:bodyPr>
            <a:normAutofit/>
          </a:bodyPr>
          <a:lstStyle/>
          <a:p>
            <a:r>
              <a:rPr lang="tr-TR" sz="3200" b="1" smtClean="0"/>
              <a:t>2) Numune Alma</a:t>
            </a:r>
            <a:endParaRPr lang="tr-TR" sz="3200" b="1"/>
          </a:p>
        </p:txBody>
      </p:sp>
      <p:sp>
        <p:nvSpPr>
          <p:cNvPr id="3" name="2 İçerik Yer Tutucusu"/>
          <p:cNvSpPr>
            <a:spLocks noGrp="1"/>
          </p:cNvSpPr>
          <p:nvPr>
            <p:ph idx="1"/>
          </p:nvPr>
        </p:nvSpPr>
        <p:spPr>
          <a:xfrm>
            <a:off x="457200" y="692696"/>
            <a:ext cx="8229600" cy="6165304"/>
          </a:xfrm>
        </p:spPr>
        <p:txBody>
          <a:bodyPr>
            <a:normAutofit fontScale="70000" lnSpcReduction="20000"/>
          </a:bodyPr>
          <a:lstStyle/>
          <a:p>
            <a:r>
              <a:rPr lang="tr-TR" smtClean="0"/>
              <a:t>Eldiven giyilmesi</a:t>
            </a:r>
          </a:p>
          <a:p>
            <a:r>
              <a:rPr lang="tr-TR" smtClean="0"/>
              <a:t>Turnikenin uygulanması</a:t>
            </a:r>
          </a:p>
          <a:p>
            <a:r>
              <a:rPr lang="tr-TR" smtClean="0"/>
              <a:t>Venöz girişim yerinin belirlenmesi</a:t>
            </a:r>
          </a:p>
          <a:p>
            <a:r>
              <a:rPr lang="tr-TR" smtClean="0"/>
              <a:t>Numune alınacak yerin temizlenmesi</a:t>
            </a:r>
          </a:p>
          <a:p>
            <a:r>
              <a:rPr lang="tr-TR" smtClean="0"/>
              <a:t>Damara giriş</a:t>
            </a:r>
          </a:p>
          <a:p>
            <a:r>
              <a:rPr lang="tr-TR" smtClean="0"/>
              <a:t>İlk tüpe kan alınması</a:t>
            </a:r>
          </a:p>
          <a:p>
            <a:r>
              <a:rPr lang="tr-TR" smtClean="0"/>
              <a:t>Turnikenin açılması</a:t>
            </a:r>
          </a:p>
          <a:p>
            <a:r>
              <a:rPr lang="tr-TR" smtClean="0"/>
              <a:t>Kan almadan hemen sonra tüpün bir kere nazikçe altüst edilmesi</a:t>
            </a:r>
          </a:p>
          <a:p>
            <a:r>
              <a:rPr lang="tr-TR" smtClean="0"/>
              <a:t>Tüp sırasına özen gösterilerek diğer tüplere de kan alınması</a:t>
            </a:r>
          </a:p>
          <a:p>
            <a:r>
              <a:rPr lang="tr-TR" smtClean="0"/>
              <a:t>İğnenin venden çıkarılması ve güvenlik mekanizmasının aktive edilmesi</a:t>
            </a:r>
          </a:p>
          <a:p>
            <a:r>
              <a:rPr lang="tr-TR" smtClean="0"/>
              <a:t>İğnenin atılması</a:t>
            </a:r>
          </a:p>
          <a:p>
            <a:r>
              <a:rPr lang="tr-TR" smtClean="0"/>
              <a:t>Venöz girişim bölgesinin bantlanması</a:t>
            </a:r>
          </a:p>
          <a:p>
            <a:r>
              <a:rPr lang="tr-TR" smtClean="0"/>
              <a:t>Hastaya bandın üzerine bastırmasının ve kolunu kıvırmamasının anlatılması</a:t>
            </a:r>
          </a:p>
          <a:p>
            <a:r>
              <a:rPr lang="tr-TR" smtClean="0"/>
              <a:t>Tüm tüplerin en az 4 kez daha altüst edilmesi</a:t>
            </a:r>
          </a:p>
          <a:p>
            <a:r>
              <a:rPr lang="tr-TR" smtClean="0"/>
              <a:t>Eldivenlerin çıkartılması</a:t>
            </a:r>
          </a:p>
          <a:p>
            <a:endParaRPr lang="tr-T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669360"/>
          </a:xfrm>
        </p:spPr>
        <p:txBody>
          <a:bodyPr>
            <a:normAutofit fontScale="85000" lnSpcReduction="20000"/>
          </a:bodyPr>
          <a:lstStyle/>
          <a:p>
            <a:r>
              <a:rPr lang="tr-TR" smtClean="0"/>
              <a:t>Hastayı ve kan alan kişiyi korumak için her hastada yeni bir çift eldiven giyilmesi tavsiye edilir. Eldiven, kanla temas riskini ve iğne batması durumunda bulaşan kan miktarını azaltır.</a:t>
            </a:r>
          </a:p>
          <a:p>
            <a:r>
              <a:rPr lang="tr-TR" smtClean="0"/>
              <a:t>Turnike, venöz dolaşımı sınırlandırarak damarları görünür hale getirmek için kullanılır. Belirgin damarları olan hastalarda turnike kullanılması gereksizdir ve önerilmez. Turnike 1 dakikadan fazla bağlı tutulmamalıdır. Turnike sadece venöz dönüşü sınırlandıracak ve arteriyel dolaşımı bozmayacak kadar sıkı olmalıdır (periferden nabız alınabilmelidir). Turnike öngörülen girişim bölgesinin yaklaşık olarak bir el genişliği kadar üstünden uygulanmalıdır.</a:t>
            </a:r>
          </a:p>
          <a:p>
            <a:r>
              <a:rPr lang="tr-TR" smtClean="0"/>
              <a:t>Uluslararası kılavuzlarda tek kullanımlık turnikelerin kullanımı önerilmektedir.</a:t>
            </a:r>
          </a:p>
          <a:p>
            <a:r>
              <a:rPr lang="tr-TR" smtClean="0"/>
              <a:t>Yakın zamanda, venin görülmesini sağlayan cihazlar geliştirilmiştir.</a:t>
            </a:r>
          </a:p>
          <a:p>
            <a:endParaRPr lang="tr-TR"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03848" y="1628800"/>
            <a:ext cx="2808312" cy="1143000"/>
          </a:xfrm>
        </p:spPr>
        <p:txBody>
          <a:bodyPr>
            <a:normAutofit fontScale="90000"/>
          </a:bodyPr>
          <a:lstStyle/>
          <a:p>
            <a:r>
              <a:rPr lang="tr-TR" smtClean="0"/>
              <a:t>Turnikeler</a:t>
            </a:r>
            <a:endParaRPr lang="tr-TR"/>
          </a:p>
        </p:txBody>
      </p:sp>
      <p:pic>
        <p:nvPicPr>
          <p:cNvPr id="93190" name="Picture 6" descr="turnike medikal ile ilgili görsel sonucu"/>
          <p:cNvPicPr>
            <a:picLocks noChangeAspect="1" noChangeArrowheads="1"/>
          </p:cNvPicPr>
          <p:nvPr/>
        </p:nvPicPr>
        <p:blipFill>
          <a:blip r:embed="rId2" cstate="print"/>
          <a:srcRect l="13468" t="10653" r="13358"/>
          <a:stretch>
            <a:fillRect/>
          </a:stretch>
        </p:blipFill>
        <p:spPr bwMode="auto">
          <a:xfrm>
            <a:off x="5399584" y="3429000"/>
            <a:ext cx="3744416" cy="3429000"/>
          </a:xfrm>
          <a:prstGeom prst="rect">
            <a:avLst/>
          </a:prstGeom>
          <a:noFill/>
        </p:spPr>
      </p:pic>
      <p:pic>
        <p:nvPicPr>
          <p:cNvPr id="93192" name="Picture 8" descr="turnike medikal ile ilgili görsel sonucu"/>
          <p:cNvPicPr>
            <a:picLocks noChangeAspect="1" noChangeArrowheads="1"/>
          </p:cNvPicPr>
          <p:nvPr/>
        </p:nvPicPr>
        <p:blipFill>
          <a:blip r:embed="rId3" cstate="print"/>
          <a:srcRect/>
          <a:stretch>
            <a:fillRect/>
          </a:stretch>
        </p:blipFill>
        <p:spPr bwMode="auto">
          <a:xfrm>
            <a:off x="0" y="3545632"/>
            <a:ext cx="3312368" cy="3312368"/>
          </a:xfrm>
          <a:prstGeom prst="rect">
            <a:avLst/>
          </a:prstGeom>
          <a:noFill/>
        </p:spPr>
      </p:pic>
      <p:pic>
        <p:nvPicPr>
          <p:cNvPr id="93194" name="Picture 10" descr="tournique ile ilgili görsel sonucu"/>
          <p:cNvPicPr>
            <a:picLocks noChangeAspect="1" noChangeArrowheads="1"/>
          </p:cNvPicPr>
          <p:nvPr/>
        </p:nvPicPr>
        <p:blipFill>
          <a:blip r:embed="rId4" cstate="print"/>
          <a:srcRect/>
          <a:stretch>
            <a:fillRect/>
          </a:stretch>
        </p:blipFill>
        <p:spPr bwMode="auto">
          <a:xfrm>
            <a:off x="6047656" y="0"/>
            <a:ext cx="3096344" cy="3096344"/>
          </a:xfrm>
          <a:prstGeom prst="rect">
            <a:avLst/>
          </a:prstGeom>
          <a:noFill/>
        </p:spPr>
      </p:pic>
      <p:pic>
        <p:nvPicPr>
          <p:cNvPr id="93195" name="Picture 11"/>
          <p:cNvPicPr>
            <a:picLocks noChangeAspect="1" noChangeArrowheads="1"/>
          </p:cNvPicPr>
          <p:nvPr/>
        </p:nvPicPr>
        <p:blipFill>
          <a:blip r:embed="rId5" cstate="print"/>
          <a:srcRect/>
          <a:stretch>
            <a:fillRect/>
          </a:stretch>
        </p:blipFill>
        <p:spPr bwMode="auto">
          <a:xfrm>
            <a:off x="0" y="980728"/>
            <a:ext cx="3123743" cy="223224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2"/>
          <p:cNvPicPr>
            <a:picLocks noChangeAspect="1" noChangeArrowheads="1"/>
          </p:cNvPicPr>
          <p:nvPr/>
        </p:nvPicPr>
        <p:blipFill>
          <a:blip r:embed="rId2" cstate="print"/>
          <a:srcRect/>
          <a:stretch>
            <a:fillRect/>
          </a:stretch>
        </p:blipFill>
        <p:spPr bwMode="auto">
          <a:xfrm>
            <a:off x="539552" y="0"/>
            <a:ext cx="8051849"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20834" name="Picture 2"/>
          <p:cNvPicPr>
            <a:picLocks noChangeAspect="1" noChangeArrowheads="1"/>
          </p:cNvPicPr>
          <p:nvPr/>
        </p:nvPicPr>
        <p:blipFill>
          <a:blip r:embed="rId2" cstate="print"/>
          <a:srcRect/>
          <a:stretch>
            <a:fillRect/>
          </a:stretch>
        </p:blipFill>
        <p:spPr bwMode="auto">
          <a:xfrm>
            <a:off x="1331640" y="0"/>
            <a:ext cx="49994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51520" y="1484785"/>
            <a:ext cx="8712968" cy="2304256"/>
          </a:xfrm>
        </p:spPr>
        <p:txBody>
          <a:bodyPr>
            <a:normAutofit/>
          </a:bodyPr>
          <a:lstStyle/>
          <a:p>
            <a:r>
              <a:rPr lang="tr-TR" smtClean="0"/>
              <a:t>I. DERS</a:t>
            </a:r>
            <a:br>
              <a:rPr lang="tr-TR" smtClean="0"/>
            </a:br>
            <a:r>
              <a:rPr lang="tr-TR" smtClean="0"/>
              <a:t>Vücut Sıvılarına Giriş</a:t>
            </a:r>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14662" t="9469" r="16712" b="20641"/>
          <a:stretch>
            <a:fillRect/>
          </a:stretch>
        </p:blipFill>
        <p:spPr bwMode="auto">
          <a:xfrm>
            <a:off x="3976509" y="1772816"/>
            <a:ext cx="5167491" cy="3672408"/>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l="31818" t="22266" r="31655" b="17688"/>
          <a:stretch>
            <a:fillRect/>
          </a:stretch>
        </p:blipFill>
        <p:spPr bwMode="auto">
          <a:xfrm>
            <a:off x="0" y="1772816"/>
            <a:ext cx="3995936" cy="3693213"/>
          </a:xfrm>
          <a:prstGeom prst="rect">
            <a:avLst/>
          </a:prstGeom>
          <a:noFill/>
          <a:ln w="9525">
            <a:noFill/>
            <a:miter lim="800000"/>
            <a:headEnd/>
            <a:tailEnd/>
          </a:ln>
        </p:spPr>
      </p:pic>
      <p:sp>
        <p:nvSpPr>
          <p:cNvPr id="5" name="4 Başlık"/>
          <p:cNvSpPr>
            <a:spLocks noGrp="1"/>
          </p:cNvSpPr>
          <p:nvPr>
            <p:ph type="title"/>
          </p:nvPr>
        </p:nvSpPr>
        <p:spPr/>
        <p:txBody>
          <a:bodyPr/>
          <a:lstStyle/>
          <a:p>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8229600" cy="6336704"/>
          </a:xfrm>
        </p:spPr>
        <p:txBody>
          <a:bodyPr>
            <a:normAutofit fontScale="77500" lnSpcReduction="20000"/>
          </a:bodyPr>
          <a:lstStyle/>
          <a:p>
            <a:r>
              <a:rPr lang="tr-TR" smtClean="0"/>
              <a:t>Üst ekstremitedeki kasların kontraksiyonu, derin venlerdeki kanın yüzeyel venlere pompalanmasına sebep olur. Bu da yüzeyel damarları daha belirgin hale getirdiği ve tüpe kan akışını hızlandırdığı için, kan alma işlemleri sırasında hastaya yumruğunu sıkıp açması söylenebilmektedir. Ancak bu uygulama kan tahlillerinin sonuçlarını etkileyebileceğinden dolayı; hastayı yumruğunu sıkmaması veya pompalamaması konusunda uyarmak gerekir.</a:t>
            </a:r>
          </a:p>
          <a:p>
            <a:r>
              <a:rPr lang="tr-TR" smtClean="0"/>
              <a:t>Kan alınacak venin seçimi için hastanın kolu aşağı doğru pozisyonda gerdirilmelidir. Kubital fossadaki sefalik, bazilik, medyan kubital veya medyan antebrakiyal venlerden daha belirgin ve kalın olan kan alma işlemi için seçilebilir. Genellikle medyan kubital ven tercih edilmektedir. Çünkü genellikle hem kalındır hem de derinin altında çok kaymaz. Venler görülerek ve/veya palpe edilerek seçilebilir. Kubital fossadaki venler kullanılamıyor ise, zorunlu şartlarda, el sırtı venleri alternatif olarak kullanılabilir. </a:t>
            </a:r>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339752" y="0"/>
            <a:ext cx="4745889"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404664"/>
          </a:xfrm>
        </p:spPr>
        <p:txBody>
          <a:bodyPr>
            <a:normAutofit fontScale="90000"/>
          </a:bodyPr>
          <a:lstStyle/>
          <a:p>
            <a:r>
              <a:rPr lang="tr-TR" sz="2800" b="1" smtClean="0"/>
              <a:t>Üst Ekstremite Venleri</a:t>
            </a:r>
            <a:endParaRPr lang="tr-TR" sz="2800" b="1"/>
          </a:p>
        </p:txBody>
      </p:sp>
      <p:sp>
        <p:nvSpPr>
          <p:cNvPr id="3" name="2 İçerik Yer Tutucusu"/>
          <p:cNvSpPr>
            <a:spLocks noGrp="1"/>
          </p:cNvSpPr>
          <p:nvPr>
            <p:ph idx="1"/>
          </p:nvPr>
        </p:nvSpPr>
        <p:spPr>
          <a:xfrm>
            <a:off x="457200" y="404664"/>
            <a:ext cx="8229600" cy="6453336"/>
          </a:xfrm>
        </p:spPr>
        <p:txBody>
          <a:bodyPr>
            <a:normAutofit fontScale="85000" lnSpcReduction="20000"/>
          </a:bodyPr>
          <a:lstStyle/>
          <a:p>
            <a:r>
              <a:rPr lang="tr-TR" smtClean="0"/>
              <a:t>Üst ekstremitenin venleri yüzeyel ve derin olmak üzere iki grupta toplanır. Yüzeyel venler başlıca iki tanedir: </a:t>
            </a:r>
            <a:r>
              <a:rPr lang="tr-TR" b="1" smtClean="0">
                <a:solidFill>
                  <a:srgbClr val="FF0000"/>
                </a:solidFill>
              </a:rPr>
              <a:t>v. cephalica </a:t>
            </a:r>
            <a:r>
              <a:rPr lang="tr-TR" smtClean="0"/>
              <a:t>(sefalik ven) ve </a:t>
            </a:r>
            <a:r>
              <a:rPr lang="tr-TR" b="1" smtClean="0">
                <a:solidFill>
                  <a:srgbClr val="FF0000"/>
                </a:solidFill>
              </a:rPr>
              <a:t>v. basilica</a:t>
            </a:r>
            <a:r>
              <a:rPr lang="tr-TR" smtClean="0"/>
              <a:t> (bazilik ven). V. cephalica veya v. basilica’dan birisi kalın olduğu zaman diğeri ince olur veya bulunmayabilir.</a:t>
            </a:r>
          </a:p>
          <a:p>
            <a:pPr lvl="1"/>
            <a:r>
              <a:rPr lang="tr-TR" smtClean="0"/>
              <a:t>V. cephalica ön kolun radiyal, kolun da lateral tarafında bulunur. </a:t>
            </a:r>
          </a:p>
          <a:p>
            <a:pPr lvl="2"/>
            <a:r>
              <a:rPr lang="tr-TR" smtClean="0"/>
              <a:t>V. cephalica, fossa cubiti’nin (kubital fossa) distalinde </a:t>
            </a:r>
            <a:r>
              <a:rPr lang="tr-TR" b="1" smtClean="0">
                <a:solidFill>
                  <a:srgbClr val="FF0000"/>
                </a:solidFill>
              </a:rPr>
              <a:t>v.mediana cubiti </a:t>
            </a:r>
            <a:r>
              <a:rPr lang="tr-TR" smtClean="0"/>
              <a:t>dalını verir ve bu dal yukarı-içe uzanarak v.basilica ile anastomoz yapar. Yüzeyel venlerin en kalını genellikle v.mediana cubiti’dir. V. mediana cubiti bazen bulunmaz.</a:t>
            </a:r>
          </a:p>
          <a:p>
            <a:pPr lvl="1"/>
            <a:r>
              <a:rPr lang="tr-TR" smtClean="0"/>
              <a:t>V. basilica ön kolun ulnar, kolun da mediyal tarafında bulunur.</a:t>
            </a:r>
          </a:p>
          <a:p>
            <a:pPr lvl="2"/>
            <a:r>
              <a:rPr lang="tr-TR" b="1" smtClean="0">
                <a:solidFill>
                  <a:srgbClr val="FF0000"/>
                </a:solidFill>
              </a:rPr>
              <a:t>V. mediana antebrachii </a:t>
            </a:r>
            <a:r>
              <a:rPr lang="tr-TR" smtClean="0"/>
              <a:t>elin palmar yüzündeki yüzeyel ven pleksusunu drene edip, yukarıda v.mediana cubiti veya v. basilica’ya açılır. Bazen v. mediana antebrachii iki dala ayrılır ve bu dalların birisi (v. mediana cephalica) v. cephalica’ya, diğeri (v. mediana basilica) v.basilica’ya açılır. Bu iki dal ile v. cephalica ve v. basilica bir M harfi oluşturur (ven M’si).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476672"/>
            <a:ext cx="4032448" cy="5976664"/>
          </a:xfrm>
        </p:spPr>
        <p:txBody>
          <a:bodyPr>
            <a:normAutofit/>
          </a:bodyPr>
          <a:lstStyle/>
          <a:p>
            <a:r>
              <a:rPr lang="tr-TR" smtClean="0"/>
              <a:t>Üst ekstremitenin yüzeyel venlerinde genel olarak iki tip (M ve N tip) görünüm hakim olmakla birlikte, çok değişik varyasyonlar gözlenebilir (Örnek makaleler; PMID: 23377482; PMID: 25806123).</a:t>
            </a:r>
          </a:p>
          <a:p>
            <a:endParaRPr lang="tr-TR" smtClean="0"/>
          </a:p>
          <a:p>
            <a:endParaRPr lang="tr-TR" smtClean="0"/>
          </a:p>
          <a:p>
            <a:endParaRPr lang="tr-TR" smtClean="0"/>
          </a:p>
          <a:p>
            <a:pPr>
              <a:buNone/>
            </a:pPr>
            <a:endParaRPr lang="tr-TR" smtClean="0"/>
          </a:p>
          <a:p>
            <a:pPr>
              <a:buNone/>
            </a:pPr>
            <a:endParaRPr lang="tr-TR" smtClean="0"/>
          </a:p>
          <a:p>
            <a:pPr>
              <a:buNone/>
            </a:pPr>
            <a:endParaRPr lang="tr-TR" smtClean="0"/>
          </a:p>
        </p:txBody>
      </p:sp>
      <p:pic>
        <p:nvPicPr>
          <p:cNvPr id="4" name="Picture 2"/>
          <p:cNvPicPr>
            <a:picLocks noChangeAspect="1" noChangeArrowheads="1"/>
          </p:cNvPicPr>
          <p:nvPr/>
        </p:nvPicPr>
        <p:blipFill>
          <a:blip r:embed="rId2" cstate="print"/>
          <a:srcRect l="7300" t="6064" r="8020" b="6005"/>
          <a:stretch>
            <a:fillRect/>
          </a:stretch>
        </p:blipFill>
        <p:spPr bwMode="auto">
          <a:xfrm>
            <a:off x="4572000" y="908720"/>
            <a:ext cx="4572000" cy="4572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805368" y="5517232"/>
            <a:ext cx="6241453" cy="1200329"/>
          </a:xfrm>
          <a:prstGeom prst="rect">
            <a:avLst/>
          </a:prstGeom>
          <a:noFill/>
        </p:spPr>
        <p:txBody>
          <a:bodyPr wrap="none" rtlCol="0">
            <a:spAutoFit/>
          </a:bodyPr>
          <a:lstStyle/>
          <a:p>
            <a:pPr algn="ctr"/>
            <a:r>
              <a:rPr lang="tr-TR" b="1" smtClean="0"/>
              <a:t>C: cephalic vein, B: basilic vein, MAV: median antebrachial vein, </a:t>
            </a:r>
          </a:p>
          <a:p>
            <a:pPr algn="ctr"/>
            <a:r>
              <a:rPr lang="tr-TR" b="1" smtClean="0"/>
              <a:t>MCV: median cephalic vein, MBV: median basilic vein, </a:t>
            </a:r>
          </a:p>
          <a:p>
            <a:pPr algn="ctr"/>
            <a:r>
              <a:rPr lang="tr-TR" b="1" smtClean="0"/>
              <a:t>MCuV: median cubital vein</a:t>
            </a:r>
          </a:p>
          <a:p>
            <a:endParaRPr lang="tr-TR"/>
          </a:p>
        </p:txBody>
      </p:sp>
      <p:pic>
        <p:nvPicPr>
          <p:cNvPr id="140291" name="Picture 3"/>
          <p:cNvPicPr>
            <a:picLocks noChangeAspect="1" noChangeArrowheads="1"/>
          </p:cNvPicPr>
          <p:nvPr/>
        </p:nvPicPr>
        <p:blipFill>
          <a:blip r:embed="rId2" cstate="print"/>
          <a:srcRect/>
          <a:stretch>
            <a:fillRect/>
          </a:stretch>
        </p:blipFill>
        <p:spPr bwMode="auto">
          <a:xfrm>
            <a:off x="1" y="0"/>
            <a:ext cx="9144000" cy="501565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5" name="4 Metin kutusu"/>
          <p:cNvSpPr txBox="1"/>
          <p:nvPr/>
        </p:nvSpPr>
        <p:spPr>
          <a:xfrm>
            <a:off x="1403648" y="5373216"/>
            <a:ext cx="6241453" cy="1200329"/>
          </a:xfrm>
          <a:prstGeom prst="rect">
            <a:avLst/>
          </a:prstGeom>
          <a:noFill/>
        </p:spPr>
        <p:txBody>
          <a:bodyPr wrap="none" rtlCol="0">
            <a:spAutoFit/>
          </a:bodyPr>
          <a:lstStyle/>
          <a:p>
            <a:pPr algn="ctr"/>
            <a:r>
              <a:rPr lang="tr-TR" b="1" smtClean="0"/>
              <a:t>C: cephalic vein, B: basilic vein, MAV: median antebrachial vein, </a:t>
            </a:r>
          </a:p>
          <a:p>
            <a:pPr algn="ctr"/>
            <a:r>
              <a:rPr lang="tr-TR" b="1" smtClean="0"/>
              <a:t>MCV: median cephalic vein, MBV: median basilic vein, </a:t>
            </a:r>
          </a:p>
          <a:p>
            <a:pPr algn="ctr"/>
            <a:r>
              <a:rPr lang="tr-TR" b="1" smtClean="0"/>
              <a:t>MCuV: median cubital vein</a:t>
            </a:r>
          </a:p>
          <a:p>
            <a:endParaRPr lang="tr-TR"/>
          </a:p>
        </p:txBody>
      </p:sp>
      <p:pic>
        <p:nvPicPr>
          <p:cNvPr id="141314" name="Picture 2"/>
          <p:cNvPicPr>
            <a:picLocks noChangeAspect="1" noChangeArrowheads="1"/>
          </p:cNvPicPr>
          <p:nvPr/>
        </p:nvPicPr>
        <p:blipFill>
          <a:blip r:embed="rId2" cstate="print"/>
          <a:srcRect/>
          <a:stretch>
            <a:fillRect/>
          </a:stretch>
        </p:blipFill>
        <p:spPr bwMode="auto">
          <a:xfrm>
            <a:off x="0" y="-1"/>
            <a:ext cx="9144000" cy="511495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5" name="4 Metin kutusu"/>
          <p:cNvSpPr txBox="1"/>
          <p:nvPr/>
        </p:nvSpPr>
        <p:spPr>
          <a:xfrm>
            <a:off x="1691680" y="5657671"/>
            <a:ext cx="6241453" cy="1200329"/>
          </a:xfrm>
          <a:prstGeom prst="rect">
            <a:avLst/>
          </a:prstGeom>
          <a:noFill/>
        </p:spPr>
        <p:txBody>
          <a:bodyPr wrap="none" rtlCol="0">
            <a:spAutoFit/>
          </a:bodyPr>
          <a:lstStyle/>
          <a:p>
            <a:pPr algn="ctr"/>
            <a:r>
              <a:rPr lang="tr-TR" b="1" smtClean="0"/>
              <a:t>C: cephalic vein, B: basilic vein, MAV: median antebrachial vein, </a:t>
            </a:r>
          </a:p>
          <a:p>
            <a:pPr algn="ctr"/>
            <a:r>
              <a:rPr lang="tr-TR" b="1" smtClean="0"/>
              <a:t>MCV: median cephalic vein, MBV: median basilic vein, </a:t>
            </a:r>
          </a:p>
          <a:p>
            <a:pPr algn="ctr"/>
            <a:r>
              <a:rPr lang="tr-TR" b="1" smtClean="0"/>
              <a:t>MCuV: median cubital vein</a:t>
            </a:r>
          </a:p>
          <a:p>
            <a:endParaRPr lang="tr-TR"/>
          </a:p>
        </p:txBody>
      </p:sp>
      <p:pic>
        <p:nvPicPr>
          <p:cNvPr id="142338" name="Picture 2"/>
          <p:cNvPicPr>
            <a:picLocks noChangeAspect="1" noChangeArrowheads="1"/>
          </p:cNvPicPr>
          <p:nvPr/>
        </p:nvPicPr>
        <p:blipFill>
          <a:blip r:embed="rId2" cstate="print"/>
          <a:srcRect/>
          <a:stretch>
            <a:fillRect/>
          </a:stretch>
        </p:blipFill>
        <p:spPr bwMode="auto">
          <a:xfrm>
            <a:off x="0" y="0"/>
            <a:ext cx="9144000" cy="535450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7524328" y="1600200"/>
            <a:ext cx="1440160" cy="4525963"/>
          </a:xfrm>
        </p:spPr>
        <p:txBody>
          <a:bodyPr/>
          <a:lstStyle/>
          <a:p>
            <a:pPr>
              <a:buNone/>
            </a:pPr>
            <a:r>
              <a:rPr lang="tr-TR" b="1" smtClean="0"/>
              <a:t>Klasik M</a:t>
            </a:r>
            <a:endParaRPr lang="tr-TR" b="1"/>
          </a:p>
        </p:txBody>
      </p:sp>
      <p:pic>
        <p:nvPicPr>
          <p:cNvPr id="30722" name="Picture 2"/>
          <p:cNvPicPr>
            <a:picLocks noChangeAspect="1" noChangeArrowheads="1"/>
          </p:cNvPicPr>
          <p:nvPr/>
        </p:nvPicPr>
        <p:blipFill>
          <a:blip r:embed="rId2" cstate="print"/>
          <a:srcRect/>
          <a:stretch>
            <a:fillRect/>
          </a:stretch>
        </p:blipFill>
        <p:spPr bwMode="auto">
          <a:xfrm>
            <a:off x="-1" y="0"/>
            <a:ext cx="7382269"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380312" y="1600200"/>
            <a:ext cx="1306488" cy="4525963"/>
          </a:xfrm>
        </p:spPr>
        <p:txBody>
          <a:bodyPr/>
          <a:lstStyle/>
          <a:p>
            <a:pPr>
              <a:buNone/>
            </a:pPr>
            <a:r>
              <a:rPr lang="tr-TR" b="1" smtClean="0"/>
              <a:t>Klasik M</a:t>
            </a:r>
            <a:endParaRPr lang="tr-TR" b="1"/>
          </a:p>
        </p:txBody>
      </p:sp>
      <p:pic>
        <p:nvPicPr>
          <p:cNvPr id="1026" name="Picture 2" descr="Figure 1: Photograph showing M shaped pattern formed by division of median antebrachial vein into median cephalic vein and median basilic vein, which join the cephalic and basilic veins, respectively"/>
          <p:cNvPicPr>
            <a:picLocks noChangeAspect="1" noChangeArrowheads="1"/>
          </p:cNvPicPr>
          <p:nvPr/>
        </p:nvPicPr>
        <p:blipFill>
          <a:blip r:embed="rId2" cstate="print"/>
          <a:srcRect/>
          <a:stretch>
            <a:fillRect/>
          </a:stretch>
        </p:blipFill>
        <p:spPr bwMode="auto">
          <a:xfrm>
            <a:off x="0" y="-1"/>
            <a:ext cx="6588224" cy="683805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360040"/>
          </a:xfrm>
        </p:spPr>
        <p:txBody>
          <a:bodyPr>
            <a:noAutofit/>
          </a:bodyPr>
          <a:lstStyle/>
          <a:p>
            <a:r>
              <a:rPr lang="tr-TR" sz="3200" b="1" smtClean="0"/>
              <a:t>Vücut Sıvıları</a:t>
            </a:r>
            <a:endParaRPr lang="tr-TR" sz="3200" b="1"/>
          </a:p>
        </p:txBody>
      </p:sp>
      <p:sp>
        <p:nvSpPr>
          <p:cNvPr id="3" name="2 İçerik Yer Tutucusu"/>
          <p:cNvSpPr>
            <a:spLocks noGrp="1"/>
          </p:cNvSpPr>
          <p:nvPr>
            <p:ph idx="1"/>
          </p:nvPr>
        </p:nvSpPr>
        <p:spPr>
          <a:xfrm>
            <a:off x="457200" y="620688"/>
            <a:ext cx="8229600" cy="6237312"/>
          </a:xfrm>
        </p:spPr>
        <p:txBody>
          <a:bodyPr>
            <a:normAutofit fontScale="70000" lnSpcReduction="20000"/>
          </a:bodyPr>
          <a:lstStyle/>
          <a:p>
            <a:r>
              <a:rPr lang="tr-TR" smtClean="0"/>
              <a:t>Kan</a:t>
            </a:r>
          </a:p>
          <a:p>
            <a:r>
              <a:rPr lang="tr-TR" smtClean="0"/>
              <a:t>İdrar</a:t>
            </a:r>
          </a:p>
          <a:p>
            <a:r>
              <a:rPr lang="tr-TR" smtClean="0"/>
              <a:t>Beyin-omurilik sıvısı (BOS)</a:t>
            </a:r>
          </a:p>
          <a:p>
            <a:r>
              <a:rPr lang="tr-TR" smtClean="0"/>
              <a:t>Periton mayisi</a:t>
            </a:r>
          </a:p>
          <a:p>
            <a:r>
              <a:rPr lang="tr-TR" smtClean="0"/>
              <a:t>Plevra mayisi</a:t>
            </a:r>
          </a:p>
          <a:p>
            <a:r>
              <a:rPr lang="tr-TR" smtClean="0"/>
              <a:t>Perikard mayisi</a:t>
            </a:r>
          </a:p>
          <a:p>
            <a:r>
              <a:rPr lang="tr-TR" smtClean="0"/>
              <a:t>Sinovyal sıvı</a:t>
            </a:r>
          </a:p>
          <a:p>
            <a:r>
              <a:rPr lang="tr-TR" smtClean="0"/>
              <a:t>Tükürük</a:t>
            </a:r>
          </a:p>
          <a:p>
            <a:r>
              <a:rPr lang="tr-TR" smtClean="0"/>
              <a:t>Gözyaşı</a:t>
            </a:r>
          </a:p>
          <a:p>
            <a:r>
              <a:rPr lang="tr-TR" smtClean="0"/>
              <a:t>Meni (seminal sıvı, semen)</a:t>
            </a:r>
          </a:p>
          <a:p>
            <a:r>
              <a:rPr lang="tr-TR" smtClean="0"/>
              <a:t>Amnion sıvısı</a:t>
            </a:r>
          </a:p>
          <a:p>
            <a:r>
              <a:rPr lang="tr-TR" smtClean="0"/>
              <a:t>Süt</a:t>
            </a:r>
          </a:p>
          <a:p>
            <a:r>
              <a:rPr lang="tr-TR" smtClean="0"/>
              <a:t>Ter</a:t>
            </a:r>
          </a:p>
          <a:p>
            <a:r>
              <a:rPr lang="tr-TR" smtClean="0"/>
              <a:t>Aköz humor</a:t>
            </a:r>
          </a:p>
          <a:p>
            <a:endParaRPr lang="tr-TR" smtClean="0"/>
          </a:p>
          <a:p>
            <a:pPr>
              <a:buNone/>
            </a:pPr>
            <a:endParaRPr lang="tr-TR" smtClean="0"/>
          </a:p>
          <a:p>
            <a:pPr>
              <a:buNone/>
            </a:pPr>
            <a:r>
              <a:rPr lang="tr-TR" smtClean="0"/>
              <a:t>*mayi: sıvı anlamına gelir.</a:t>
            </a:r>
            <a:endParaRPr lang="tr-T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7477472" y="1556792"/>
            <a:ext cx="1666528" cy="4525963"/>
          </a:xfrm>
        </p:spPr>
        <p:txBody>
          <a:bodyPr/>
          <a:lstStyle/>
          <a:p>
            <a:pPr>
              <a:buNone/>
            </a:pPr>
            <a:r>
              <a:rPr lang="tr-TR" b="1" smtClean="0"/>
              <a:t>N tipi</a:t>
            </a:r>
            <a:endParaRPr lang="tr-TR" b="1"/>
          </a:p>
        </p:txBody>
      </p:sp>
      <p:pic>
        <p:nvPicPr>
          <p:cNvPr id="29698" name="Picture 2"/>
          <p:cNvPicPr>
            <a:picLocks noChangeAspect="1" noChangeArrowheads="1"/>
          </p:cNvPicPr>
          <p:nvPr/>
        </p:nvPicPr>
        <p:blipFill>
          <a:blip r:embed="rId2" cstate="print"/>
          <a:srcRect/>
          <a:stretch>
            <a:fillRect/>
          </a:stretch>
        </p:blipFill>
        <p:spPr bwMode="auto">
          <a:xfrm>
            <a:off x="0" y="-1"/>
            <a:ext cx="7308304" cy="688287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7740352" y="1600200"/>
            <a:ext cx="1403648" cy="4525963"/>
          </a:xfrm>
        </p:spPr>
        <p:txBody>
          <a:bodyPr/>
          <a:lstStyle/>
          <a:p>
            <a:pPr>
              <a:buNone/>
            </a:pPr>
            <a:r>
              <a:rPr lang="tr-TR" b="1" smtClean="0"/>
              <a:t>N tipi</a:t>
            </a:r>
            <a:endParaRPr lang="tr-TR" b="1"/>
          </a:p>
        </p:txBody>
      </p:sp>
      <p:pic>
        <p:nvPicPr>
          <p:cNvPr id="4" name="Picture 2"/>
          <p:cNvPicPr>
            <a:picLocks noChangeAspect="1" noChangeArrowheads="1"/>
          </p:cNvPicPr>
          <p:nvPr/>
        </p:nvPicPr>
        <p:blipFill>
          <a:blip r:embed="rId2" cstate="print"/>
          <a:srcRect/>
          <a:stretch>
            <a:fillRect/>
          </a:stretch>
        </p:blipFill>
        <p:spPr bwMode="auto">
          <a:xfrm>
            <a:off x="0" y="0"/>
            <a:ext cx="76031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2204864"/>
            <a:ext cx="1168910" cy="615553"/>
          </a:xfrm>
          <a:prstGeom prst="rect">
            <a:avLst/>
          </a:prstGeom>
          <a:noFill/>
        </p:spPr>
        <p:txBody>
          <a:bodyPr wrap="none" rtlCol="0">
            <a:spAutoFit/>
          </a:bodyPr>
          <a:lstStyle/>
          <a:p>
            <a:r>
              <a:rPr lang="tr-TR" sz="3400" b="1" smtClean="0"/>
              <a:t>N tipi</a:t>
            </a:r>
            <a:endParaRPr lang="tr-TR" sz="3400" b="1"/>
          </a:p>
        </p:txBody>
      </p:sp>
      <p:pic>
        <p:nvPicPr>
          <p:cNvPr id="144386" name="Picture 2"/>
          <p:cNvPicPr>
            <a:picLocks noChangeAspect="1" noChangeArrowheads="1"/>
          </p:cNvPicPr>
          <p:nvPr/>
        </p:nvPicPr>
        <p:blipFill>
          <a:blip r:embed="rId2" cstate="print"/>
          <a:srcRect/>
          <a:stretch>
            <a:fillRect/>
          </a:stretch>
        </p:blipFill>
        <p:spPr bwMode="auto">
          <a:xfrm>
            <a:off x="1763688" y="0"/>
            <a:ext cx="6818586"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7452320" y="1600200"/>
            <a:ext cx="1512168" cy="4525963"/>
          </a:xfrm>
        </p:spPr>
        <p:txBody>
          <a:bodyPr/>
          <a:lstStyle/>
          <a:p>
            <a:pPr>
              <a:buNone/>
            </a:pPr>
            <a:r>
              <a:rPr lang="tr-TR" b="1" smtClean="0"/>
              <a:t>N tipi</a:t>
            </a:r>
            <a:endParaRPr lang="tr-TR" b="1"/>
          </a:p>
        </p:txBody>
      </p:sp>
      <p:pic>
        <p:nvPicPr>
          <p:cNvPr id="4" name="Picture 2"/>
          <p:cNvPicPr>
            <a:picLocks noChangeAspect="1" noChangeArrowheads="1"/>
          </p:cNvPicPr>
          <p:nvPr/>
        </p:nvPicPr>
        <p:blipFill>
          <a:blip r:embed="rId2" cstate="print"/>
          <a:srcRect/>
          <a:stretch>
            <a:fillRect/>
          </a:stretch>
        </p:blipFill>
        <p:spPr bwMode="auto">
          <a:xfrm>
            <a:off x="1403648" y="0"/>
            <a:ext cx="5544616" cy="6890001"/>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5508104" y="1600200"/>
            <a:ext cx="3178696" cy="4525963"/>
          </a:xfrm>
        </p:spPr>
        <p:txBody>
          <a:bodyPr/>
          <a:lstStyle/>
          <a:p>
            <a:pPr>
              <a:buNone/>
            </a:pPr>
            <a:r>
              <a:rPr lang="tr-TR" b="1" smtClean="0"/>
              <a:t>İki sefalik ven</a:t>
            </a:r>
            <a:r>
              <a:rPr lang="tr-TR" smtClean="0"/>
              <a:t> </a:t>
            </a:r>
            <a:endParaRPr lang="tr-TR"/>
          </a:p>
        </p:txBody>
      </p:sp>
      <p:pic>
        <p:nvPicPr>
          <p:cNvPr id="11266" name="Picture 2" descr="https://www.researchgate.net/profile/Mirela_Eric/publication/279303876/figure/fig2/AS:601678428532764@1520462724708/Two-cephalic-vein-in-upper-arm-pattern-type-9_W640.jpg"/>
          <p:cNvPicPr>
            <a:picLocks noChangeAspect="1" noChangeArrowheads="1"/>
          </p:cNvPicPr>
          <p:nvPr/>
        </p:nvPicPr>
        <p:blipFill>
          <a:blip r:embed="rId2" cstate="print"/>
          <a:srcRect/>
          <a:stretch>
            <a:fillRect/>
          </a:stretch>
        </p:blipFill>
        <p:spPr bwMode="auto">
          <a:xfrm>
            <a:off x="0" y="0"/>
            <a:ext cx="516367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408712"/>
          </a:xfrm>
        </p:spPr>
        <p:txBody>
          <a:bodyPr/>
          <a:lstStyle/>
          <a:p>
            <a:r>
              <a:rPr lang="tr-TR" smtClean="0"/>
              <a:t>Seçilen venöz giriş alanı %70’lik etil alkol veya herhangi bir başka antiseptik ile silinmelidir. Bu uygulama ciltteki patojen miktarını azaltır ve kontaminasyonu önler. Temizleme tek bir silme şeklinde yapılmalı ve daha sonra silinen alan kurumaya bırakılmalıdır. </a:t>
            </a:r>
          </a:p>
          <a:p>
            <a:pPr lvl="1"/>
            <a:r>
              <a:rPr lang="tr-TR" smtClean="0"/>
              <a:t>Eğer numune kan kültürü için alınıyorsa, temizlik büyük öneme sahiptir. Numune alma yeri farklı gazlı bezlerle iki kez silinebilir.</a:t>
            </a:r>
          </a:p>
          <a:p>
            <a:pPr lvl="1"/>
            <a:r>
              <a:rPr lang="tr-TR" smtClean="0"/>
              <a:t>Adli etanol ölçümü için kan alınıyorsa, alkol içerikli antiseptiklerin kullanımı önerilmez. </a:t>
            </a:r>
            <a:endParaRPr lang="tr-T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0"/>
            <a:ext cx="8229600" cy="6858000"/>
          </a:xfrm>
        </p:spPr>
        <p:txBody>
          <a:bodyPr>
            <a:normAutofit fontScale="62500" lnSpcReduction="20000"/>
          </a:bodyPr>
          <a:lstStyle/>
          <a:p>
            <a:r>
              <a:rPr lang="tr-TR" b="1" smtClean="0"/>
              <a:t>Asepsi: </a:t>
            </a:r>
            <a:r>
              <a:rPr lang="tr-TR" smtClean="0"/>
              <a:t>Mikroorganizmaların vücutta enfeksiyona neden olabilecekleri herhangi bir bölgeye girmelerini engellemek için sağlık kuruluşlarında harcanan çabaların tümünü tanımlayan </a:t>
            </a:r>
            <a:r>
              <a:rPr lang="tr-TR" u="sng" smtClean="0"/>
              <a:t>genel </a:t>
            </a:r>
            <a:r>
              <a:rPr lang="tr-TR" smtClean="0"/>
              <a:t>bir terimdir. Asepsinin amacı, hem cisimlerdeki (cerrahi araçlar vb.) hem de canlı yüzeylerdeki (deri vb.) mikroorganizmaların sayısını güvenli bir düzeye indirmek veya yok etmektir. Cansız cisimlerdeki mikroorganizmalara yönelik olarak sterilizasyon ya da dezenfeksiyon; canlı yüzeylerdeki mikroorganizmalara yönelik olarak ise antisepsi uygulanır. </a:t>
            </a:r>
          </a:p>
          <a:p>
            <a:pPr lvl="1"/>
            <a:r>
              <a:rPr lang="tr-TR" b="1" smtClean="0"/>
              <a:t>Sterilizasyon: </a:t>
            </a:r>
            <a:r>
              <a:rPr lang="tr-TR" smtClean="0"/>
              <a:t>Herhangi bir cismin birlikte bulunduğu mikroorganizmaların tamamından temizlenmesidir. Sterilizasyon işleminden sonra cisim üzerinde hiçbir canlı organizma kalmaz. Yüksek sıcaklığa sahip buhar veya ultraviyole ışınlar sterilizasyon yöntemlerine örnek olarak verilebilir. Cerrahide, dokulara temas edecek ya da </a:t>
            </a:r>
            <a:r>
              <a:rPr lang="tr-TR" u="sng" smtClean="0"/>
              <a:t>penetre olacak cerrahi aletlerin </a:t>
            </a:r>
            <a:r>
              <a:rPr lang="tr-TR" smtClean="0"/>
              <a:t>ve vücuda enjekte edilecek ilaçların </a:t>
            </a:r>
            <a:r>
              <a:rPr lang="tr-TR" u="sng" smtClean="0"/>
              <a:t>steril olması gereklidir. </a:t>
            </a:r>
          </a:p>
          <a:p>
            <a:pPr lvl="1"/>
            <a:r>
              <a:rPr lang="tr-TR" b="1" smtClean="0"/>
              <a:t>Dezenfeksiyon: </a:t>
            </a:r>
            <a:r>
              <a:rPr lang="tr-TR" smtClean="0"/>
              <a:t>Herhangi bir cisimdeki patojen/zararlı mikroorganizmaların enfeksiyon oluşturmasını önlemek için tahrip edilmesine yönelik işlemlerdir. Dezenfeksiyonla mikroorganizmaların tamamının ortadan kaldırılması beklenmez; ancak bunların enfeksiyon oluşturabilme kabiliyetinin giderilmesine dönük olarak sayılarının azaltılması amaçlanır. Dezenfeksiyon işleminde kullanılan kimyasal maddelere “</a:t>
            </a:r>
            <a:r>
              <a:rPr lang="tr-TR" b="1" smtClean="0"/>
              <a:t>dezenfektan</a:t>
            </a:r>
            <a:r>
              <a:rPr lang="tr-TR" smtClean="0"/>
              <a:t>” denir. </a:t>
            </a:r>
          </a:p>
          <a:p>
            <a:pPr lvl="1"/>
            <a:r>
              <a:rPr lang="tr-TR" b="1" smtClean="0"/>
              <a:t>Antisepsi: </a:t>
            </a:r>
            <a:r>
              <a:rPr lang="tr-TR" smtClean="0"/>
              <a:t>Herhangi bir canlı doku üzerindeki patojen/zararlı mikroorganizmaların enfeksiyon oluşturmasını önlemek için üremelerini durdurmaya veya onları öldürmeye yönelik işlemlerdir. Bu amaçla canlı doku üzerine çeşitli kimyasal maddeler uygulanır. Antisepsi için kullanılan kimyasal maddelere </a:t>
            </a:r>
            <a:r>
              <a:rPr lang="tr-TR" b="1" smtClean="0"/>
              <a:t>antiseptik</a:t>
            </a:r>
            <a:r>
              <a:rPr lang="tr-TR" smtClean="0"/>
              <a:t> denir.</a:t>
            </a:r>
            <a:endParaRPr lang="tr-T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6120680"/>
          </a:xfrm>
        </p:spPr>
        <p:txBody>
          <a:bodyPr>
            <a:normAutofit lnSpcReduction="10000"/>
          </a:bodyPr>
          <a:lstStyle/>
          <a:p>
            <a:r>
              <a:rPr lang="tr-TR" smtClean="0"/>
              <a:t>Kan </a:t>
            </a:r>
          </a:p>
          <a:p>
            <a:pPr lvl="1"/>
            <a:r>
              <a:rPr lang="tr-TR" smtClean="0"/>
              <a:t>“enjektör + iğne” </a:t>
            </a:r>
          </a:p>
          <a:p>
            <a:pPr lvl="1">
              <a:buNone/>
            </a:pPr>
            <a:endParaRPr lang="tr-TR" smtClean="0"/>
          </a:p>
          <a:p>
            <a:pPr lvl="1">
              <a:buNone/>
            </a:pPr>
            <a:r>
              <a:rPr lang="tr-TR" smtClean="0"/>
              <a:t>veya </a:t>
            </a:r>
          </a:p>
          <a:p>
            <a:pPr lvl="1"/>
            <a:endParaRPr lang="tr-TR" smtClean="0"/>
          </a:p>
          <a:p>
            <a:pPr lvl="1"/>
            <a:r>
              <a:rPr lang="tr-TR" smtClean="0"/>
              <a:t>“holder + iğne” kullanılarak alınabilir.</a:t>
            </a:r>
          </a:p>
          <a:p>
            <a:pPr lvl="2"/>
            <a:r>
              <a:rPr lang="tr-TR" smtClean="0"/>
              <a:t>holder (İng.): tutacak (tüp tutucu)</a:t>
            </a:r>
          </a:p>
          <a:p>
            <a:endParaRPr lang="tr-TR" smtClean="0"/>
          </a:p>
          <a:p>
            <a:r>
              <a:rPr lang="tr-TR" smtClean="0"/>
              <a:t>İğneler güvenlikli (güvenlik donanımlı) ya da güvenliksiz olabilmektedir.</a:t>
            </a:r>
          </a:p>
          <a:p>
            <a:pPr lvl="1"/>
            <a:r>
              <a:rPr lang="tr-TR" smtClean="0"/>
              <a:t>Kan alma işlemlerinde güvenlikli iğne kullanılması önerilmektedir.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cstate="print"/>
          <a:srcRect/>
          <a:stretch>
            <a:fillRect/>
          </a:stretch>
        </p:blipFill>
        <p:spPr bwMode="auto">
          <a:xfrm>
            <a:off x="1403648" y="0"/>
            <a:ext cx="6620535"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260648"/>
            <a:ext cx="8640960" cy="6408712"/>
          </a:xfrm>
        </p:spPr>
        <p:txBody>
          <a:bodyPr>
            <a:noAutofit/>
          </a:bodyPr>
          <a:lstStyle/>
          <a:p>
            <a:r>
              <a:rPr lang="tr-TR" sz="2400" smtClean="0"/>
              <a:t>Serebrospinal sıvı elde etmek için → Lomber ponksiyon</a:t>
            </a:r>
          </a:p>
          <a:p>
            <a:endParaRPr lang="tr-TR" sz="2400" smtClean="0"/>
          </a:p>
          <a:p>
            <a:r>
              <a:rPr lang="tr-TR" sz="2400" smtClean="0"/>
              <a:t>Periton sıvısı elde etmek için → Parasentez</a:t>
            </a:r>
          </a:p>
          <a:p>
            <a:endParaRPr lang="tr-TR" sz="2400" smtClean="0"/>
          </a:p>
          <a:p>
            <a:r>
              <a:rPr lang="tr-TR" sz="2400" smtClean="0"/>
              <a:t>Plevra sıvısı elde etmek için → Torakosentez (torasentez)</a:t>
            </a:r>
          </a:p>
          <a:p>
            <a:endParaRPr lang="tr-TR" sz="2400" smtClean="0"/>
          </a:p>
          <a:p>
            <a:r>
              <a:rPr lang="tr-TR" sz="2400" smtClean="0"/>
              <a:t>Perikard sıvısı elde etmek için → Perikardiyosentez</a:t>
            </a:r>
          </a:p>
          <a:p>
            <a:endParaRPr lang="tr-TR" sz="2400" smtClean="0"/>
          </a:p>
          <a:p>
            <a:r>
              <a:rPr lang="tr-TR" sz="2400" smtClean="0"/>
              <a:t>Amniyotik sıvı elde etmek için → Amniyosentez</a:t>
            </a:r>
          </a:p>
          <a:p>
            <a:pPr>
              <a:buNone/>
            </a:pPr>
            <a:endParaRPr lang="tr-TR" sz="2400" smtClean="0"/>
          </a:p>
          <a:p>
            <a:pPr>
              <a:buNone/>
            </a:pPr>
            <a:endParaRPr lang="tr-TR" sz="2400" smtClean="0"/>
          </a:p>
          <a:p>
            <a:pPr>
              <a:buNone/>
            </a:pPr>
            <a:endParaRPr lang="tr-TR" sz="2400" smtClean="0"/>
          </a:p>
          <a:p>
            <a:pPr>
              <a:buNone/>
            </a:pPr>
            <a:r>
              <a:rPr lang="tr-TR" sz="2400" smtClean="0"/>
              <a:t>*centesis (sentez): Eski Yunanca kent- (delmek) kelimesinden türemiştir.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l="11341" t="24235" r="47705" b="26547"/>
          <a:stretch>
            <a:fillRect/>
          </a:stretch>
        </p:blipFill>
        <p:spPr bwMode="auto">
          <a:xfrm>
            <a:off x="4932040" y="260648"/>
            <a:ext cx="3899925" cy="2924944"/>
          </a:xfrm>
          <a:prstGeom prst="rect">
            <a:avLst/>
          </a:prstGeom>
          <a:noFill/>
          <a:ln w="9525">
            <a:noFill/>
            <a:miter lim="800000"/>
            <a:headEnd/>
            <a:tailEnd/>
          </a:ln>
        </p:spPr>
      </p:pic>
      <p:pic>
        <p:nvPicPr>
          <p:cNvPr id="129028" name="Picture 4" descr="https://drugdeliverysystems.bd.com/assets/images/drug-delivery/plunger-stoppers_RC_PS_PSP-0117-0001.png"/>
          <p:cNvPicPr>
            <a:picLocks noChangeAspect="1" noChangeArrowheads="1"/>
          </p:cNvPicPr>
          <p:nvPr/>
        </p:nvPicPr>
        <p:blipFill>
          <a:blip r:embed="rId3" cstate="print"/>
          <a:srcRect t="34570" r="-1068" b="29521"/>
          <a:stretch>
            <a:fillRect/>
          </a:stretch>
        </p:blipFill>
        <p:spPr bwMode="auto">
          <a:xfrm>
            <a:off x="1475656" y="4221088"/>
            <a:ext cx="6408712" cy="1217655"/>
          </a:xfrm>
          <a:prstGeom prst="rect">
            <a:avLst/>
          </a:prstGeom>
          <a:noFill/>
        </p:spPr>
      </p:pic>
      <p:pic>
        <p:nvPicPr>
          <p:cNvPr id="6" name="Picture 2" descr="https://cdn.shopify.com/s/files/1/0079/5377/6692/products/10LC_New_2179x1563.jpg?v=1591341015"/>
          <p:cNvPicPr>
            <a:picLocks noChangeAspect="1" noChangeArrowheads="1"/>
          </p:cNvPicPr>
          <p:nvPr/>
        </p:nvPicPr>
        <p:blipFill>
          <a:blip r:embed="rId4" cstate="print"/>
          <a:srcRect/>
          <a:stretch>
            <a:fillRect/>
          </a:stretch>
        </p:blipFill>
        <p:spPr bwMode="auto">
          <a:xfrm>
            <a:off x="251520" y="0"/>
            <a:ext cx="4464496" cy="321297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2" cstate="print"/>
          <a:srcRect/>
          <a:stretch>
            <a:fillRect/>
          </a:stretch>
        </p:blipFill>
        <p:spPr bwMode="auto">
          <a:xfrm>
            <a:off x="0" y="548680"/>
            <a:ext cx="9144000" cy="502587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31074" name="Picture 2"/>
          <p:cNvPicPr>
            <a:picLocks noChangeAspect="1" noChangeArrowheads="1"/>
          </p:cNvPicPr>
          <p:nvPr/>
        </p:nvPicPr>
        <p:blipFill>
          <a:blip r:embed="rId2" cstate="print"/>
          <a:srcRect/>
          <a:stretch>
            <a:fillRect/>
          </a:stretch>
        </p:blipFill>
        <p:spPr bwMode="auto">
          <a:xfrm>
            <a:off x="1" y="985838"/>
            <a:ext cx="9144000" cy="47914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904656"/>
          </a:xfrm>
        </p:spPr>
        <p:txBody>
          <a:bodyPr>
            <a:normAutofit/>
          </a:bodyPr>
          <a:lstStyle/>
          <a:p>
            <a:r>
              <a:rPr lang="tr-TR" smtClean="0"/>
              <a:t>İğne, gövde dış çapına (outer diameter, </a:t>
            </a:r>
            <a:r>
              <a:rPr lang="tr-TR" b="1" smtClean="0"/>
              <a:t>OD</a:t>
            </a:r>
            <a:r>
              <a:rPr lang="tr-TR" smtClean="0"/>
              <a:t>) göre gauge (ölçü) cinsinden tanımlanır. 10’dan 32’ye kadar gauge numaraları mevcuttur.  </a:t>
            </a:r>
          </a:p>
          <a:p>
            <a:endParaRPr lang="tr-TR" smtClean="0"/>
          </a:p>
          <a:p>
            <a:r>
              <a:rPr lang="tr-TR" smtClean="0"/>
              <a:t>Gauge numaraları büyüdükçe dış çap küçülür. </a:t>
            </a:r>
          </a:p>
          <a:p>
            <a:endParaRPr lang="tr-TR" smtClean="0"/>
          </a:p>
          <a:p>
            <a:r>
              <a:rPr lang="tr-TR" smtClean="0"/>
              <a:t>İğnenin gauge numarası, iğnenin kök (kabza) kısmındaki renkle ifade edilir.</a:t>
            </a:r>
          </a:p>
          <a:p>
            <a:endParaRPr lang="tr-T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l="16322" t="23250" r="16159" b="9813"/>
          <a:stretch>
            <a:fillRect/>
          </a:stretch>
        </p:blipFill>
        <p:spPr bwMode="auto">
          <a:xfrm>
            <a:off x="0" y="0"/>
            <a:ext cx="9144000" cy="5096656"/>
          </a:xfrm>
          <a:prstGeom prst="rect">
            <a:avLst/>
          </a:prstGeom>
          <a:noFill/>
          <a:ln w="9525">
            <a:noFill/>
            <a:miter lim="800000"/>
            <a:headEnd/>
            <a:tailEnd/>
          </a:ln>
        </p:spPr>
      </p:pic>
      <p:sp>
        <p:nvSpPr>
          <p:cNvPr id="5" name="4 Metin kutusu"/>
          <p:cNvSpPr txBox="1"/>
          <p:nvPr/>
        </p:nvSpPr>
        <p:spPr>
          <a:xfrm>
            <a:off x="2051720" y="5301208"/>
            <a:ext cx="5460149" cy="523220"/>
          </a:xfrm>
          <a:prstGeom prst="rect">
            <a:avLst/>
          </a:prstGeom>
          <a:noFill/>
        </p:spPr>
        <p:txBody>
          <a:bodyPr wrap="none" rtlCol="0">
            <a:spAutoFit/>
          </a:bodyPr>
          <a:lstStyle/>
          <a:p>
            <a:r>
              <a:rPr lang="tr-TR" sz="2800" b="1" smtClean="0"/>
              <a:t>1 inç/inch (1") = 2,54 cm = 25,4 mm</a:t>
            </a:r>
            <a:endParaRPr lang="tr-TR" sz="2800" b="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501008"/>
            <a:ext cx="8229600" cy="3356992"/>
          </a:xfrm>
        </p:spPr>
        <p:txBody>
          <a:bodyPr>
            <a:normAutofit fontScale="85000" lnSpcReduction="10000"/>
          </a:bodyPr>
          <a:lstStyle/>
          <a:p>
            <a:r>
              <a:rPr lang="tr-TR" smtClean="0"/>
              <a:t>Regüler duvarlı iğnelerin, esneme, eğilme, bükülme ve katlanma ihtimali daha düşüktür.</a:t>
            </a:r>
          </a:p>
          <a:p>
            <a:endParaRPr lang="tr-TR" smtClean="0"/>
          </a:p>
          <a:p>
            <a:r>
              <a:rPr lang="tr-TR" smtClean="0"/>
              <a:t>İnce duvarlı iğneler ise daha geniş bir iç çap ve böylece daha iyi bir akış hızı sağlar. Başka bir ifadeyle, dış çapı daha küçük ince duvarlı bir iğne, dış çapı daha büyük regüler duvarlı bir iğneyle aynı akış hızını sağlayabilir.</a:t>
            </a:r>
            <a:endParaRPr lang="tr-TR"/>
          </a:p>
        </p:txBody>
      </p:sp>
      <p:pic>
        <p:nvPicPr>
          <p:cNvPr id="134146" name="Picture 2"/>
          <p:cNvPicPr>
            <a:picLocks noChangeAspect="1" noChangeArrowheads="1"/>
          </p:cNvPicPr>
          <p:nvPr/>
        </p:nvPicPr>
        <p:blipFill>
          <a:blip r:embed="rId2" cstate="print"/>
          <a:srcRect/>
          <a:stretch>
            <a:fillRect/>
          </a:stretch>
        </p:blipFill>
        <p:spPr bwMode="auto">
          <a:xfrm>
            <a:off x="1331640" y="0"/>
            <a:ext cx="6516216" cy="314338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76672"/>
            <a:ext cx="8229600" cy="5976664"/>
          </a:xfrm>
        </p:spPr>
        <p:txBody>
          <a:bodyPr>
            <a:normAutofit fontScale="85000" lnSpcReduction="20000"/>
          </a:bodyPr>
          <a:lstStyle/>
          <a:p>
            <a:r>
              <a:rPr lang="tr-TR" smtClean="0"/>
              <a:t>Kan alma işlemlerinde yaygın olarak kullanılan iğneler: 21G (yeşil), 22G (siyah) ve nadiren 23G (mavi)</a:t>
            </a:r>
          </a:p>
          <a:p>
            <a:pPr lvl="1"/>
            <a:r>
              <a:rPr lang="tr-TR" smtClean="0"/>
              <a:t>uzuluk: erişkinlerde 1-1,5 inç, pediatrik grupta 0,5-1 inç</a:t>
            </a:r>
          </a:p>
          <a:p>
            <a:pPr lvl="1">
              <a:buNone/>
            </a:pPr>
            <a:endParaRPr lang="tr-TR" smtClean="0"/>
          </a:p>
          <a:p>
            <a:r>
              <a:rPr lang="tr-TR" smtClean="0"/>
              <a:t>Eğer olması gerekenden daha geniş bir iğne seçilirse, ven hasarına bağlı olarak hematom* gelişebilir.</a:t>
            </a:r>
          </a:p>
          <a:p>
            <a:endParaRPr lang="tr-TR" smtClean="0"/>
          </a:p>
          <a:p>
            <a:r>
              <a:rPr lang="tr-TR" smtClean="0"/>
              <a:t>Eğer çok dar bir iğne seçilirse, eritrositler zarar görebilir ve hemoliz** ortaya çıkabilir.</a:t>
            </a:r>
          </a:p>
          <a:p>
            <a:pPr>
              <a:buNone/>
            </a:pPr>
            <a:endParaRPr lang="tr-TR" smtClean="0"/>
          </a:p>
          <a:p>
            <a:pPr>
              <a:buNone/>
            </a:pPr>
            <a:r>
              <a:rPr lang="tr-TR" smtClean="0"/>
              <a:t>*hematom: dokuda kan toplanması nedeniyle oluşan şişlik</a:t>
            </a:r>
          </a:p>
          <a:p>
            <a:pPr>
              <a:buNone/>
            </a:pPr>
            <a:r>
              <a:rPr lang="tr-TR" smtClean="0"/>
              <a:t>**hemoliz: eritrositlerin parçalanması</a:t>
            </a:r>
            <a:endParaRPr lang="tr-T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699792" y="1700808"/>
            <a:ext cx="2198872" cy="1077218"/>
          </a:xfrm>
          <a:prstGeom prst="rect">
            <a:avLst/>
          </a:prstGeom>
          <a:noFill/>
        </p:spPr>
        <p:txBody>
          <a:bodyPr wrap="none" rtlCol="0">
            <a:spAutoFit/>
          </a:bodyPr>
          <a:lstStyle/>
          <a:p>
            <a:r>
              <a:rPr lang="tr-TR" sz="3200" b="1" smtClean="0">
                <a:solidFill>
                  <a:srgbClr val="0070C0"/>
                </a:solidFill>
              </a:rPr>
              <a:t>Güvenliksiz </a:t>
            </a:r>
          </a:p>
          <a:p>
            <a:r>
              <a:rPr lang="tr-TR" sz="3200" b="1" smtClean="0">
                <a:solidFill>
                  <a:srgbClr val="0070C0"/>
                </a:solidFill>
              </a:rPr>
              <a:t>       iğne</a:t>
            </a:r>
            <a:endParaRPr lang="tr-TR" sz="3200" b="1">
              <a:solidFill>
                <a:srgbClr val="0070C0"/>
              </a:solidFill>
            </a:endParaRPr>
          </a:p>
        </p:txBody>
      </p:sp>
      <p:pic>
        <p:nvPicPr>
          <p:cNvPr id="5" name="Picture 2" descr="How To Draw Blood Like A Pro | nurse.org"/>
          <p:cNvPicPr>
            <a:picLocks noChangeAspect="1" noChangeArrowheads="1"/>
          </p:cNvPicPr>
          <p:nvPr/>
        </p:nvPicPr>
        <p:blipFill>
          <a:blip r:embed="rId2" cstate="print"/>
          <a:srcRect/>
          <a:stretch>
            <a:fillRect/>
          </a:stretch>
        </p:blipFill>
        <p:spPr bwMode="auto">
          <a:xfrm>
            <a:off x="1979712" y="4149080"/>
            <a:ext cx="4818984" cy="2708920"/>
          </a:xfrm>
          <a:prstGeom prst="rect">
            <a:avLst/>
          </a:prstGeom>
          <a:noFill/>
        </p:spPr>
      </p:pic>
      <p:pic>
        <p:nvPicPr>
          <p:cNvPr id="155650" name="Picture 2" descr="BD 2ml Enjektör Yeşil uçlu"/>
          <p:cNvPicPr>
            <a:picLocks noChangeAspect="1" noChangeArrowheads="1"/>
          </p:cNvPicPr>
          <p:nvPr/>
        </p:nvPicPr>
        <p:blipFill>
          <a:blip r:embed="rId3" cstate="print"/>
          <a:srcRect l="10000" t="-986" r="14000" b="986"/>
          <a:stretch>
            <a:fillRect/>
          </a:stretch>
        </p:blipFill>
        <p:spPr bwMode="auto">
          <a:xfrm>
            <a:off x="5364088" y="0"/>
            <a:ext cx="2989123" cy="3933056"/>
          </a:xfrm>
          <a:prstGeom prst="rect">
            <a:avLst/>
          </a:prstGeom>
          <a:noFill/>
        </p:spPr>
      </p:pic>
      <p:pic>
        <p:nvPicPr>
          <p:cNvPr id="155652" name="Picture 4" descr="21G enjektör ucu ile ilgili görsel sonucu"/>
          <p:cNvPicPr>
            <a:picLocks noChangeAspect="1" noChangeArrowheads="1"/>
          </p:cNvPicPr>
          <p:nvPr/>
        </p:nvPicPr>
        <p:blipFill>
          <a:blip r:embed="rId4" cstate="print"/>
          <a:srcRect l="42308" t="5128" r="41025" b="5128"/>
          <a:stretch>
            <a:fillRect/>
          </a:stretch>
        </p:blipFill>
        <p:spPr bwMode="auto">
          <a:xfrm>
            <a:off x="0" y="0"/>
            <a:ext cx="1259632" cy="678263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347864" y="0"/>
            <a:ext cx="2069221" cy="1077218"/>
          </a:xfrm>
          <a:prstGeom prst="rect">
            <a:avLst/>
          </a:prstGeom>
          <a:noFill/>
        </p:spPr>
        <p:txBody>
          <a:bodyPr wrap="none" rtlCol="0">
            <a:spAutoFit/>
          </a:bodyPr>
          <a:lstStyle/>
          <a:p>
            <a:r>
              <a:rPr lang="tr-TR" sz="3200" b="1" smtClean="0">
                <a:solidFill>
                  <a:srgbClr val="0070C0"/>
                </a:solidFill>
              </a:rPr>
              <a:t> Güvenlikli </a:t>
            </a:r>
          </a:p>
          <a:p>
            <a:r>
              <a:rPr lang="tr-TR" sz="3200" b="1" smtClean="0">
                <a:solidFill>
                  <a:srgbClr val="0070C0"/>
                </a:solidFill>
              </a:rPr>
              <a:t>       iğne</a:t>
            </a:r>
            <a:endParaRPr lang="tr-TR" sz="3200" b="1">
              <a:solidFill>
                <a:srgbClr val="0070C0"/>
              </a:solidFill>
            </a:endParaRPr>
          </a:p>
        </p:txBody>
      </p:sp>
      <p:pic>
        <p:nvPicPr>
          <p:cNvPr id="9" name="Picture 2" descr="asd"/>
          <p:cNvPicPr>
            <a:picLocks noChangeAspect="1" noChangeArrowheads="1"/>
          </p:cNvPicPr>
          <p:nvPr/>
        </p:nvPicPr>
        <p:blipFill>
          <a:blip r:embed="rId2" cstate="print"/>
          <a:srcRect/>
          <a:stretch>
            <a:fillRect/>
          </a:stretch>
        </p:blipFill>
        <p:spPr bwMode="auto">
          <a:xfrm>
            <a:off x="4302224" y="4437112"/>
            <a:ext cx="4841776" cy="2420888"/>
          </a:xfrm>
          <a:prstGeom prst="rect">
            <a:avLst/>
          </a:prstGeom>
          <a:noFill/>
        </p:spPr>
      </p:pic>
      <p:pic>
        <p:nvPicPr>
          <p:cNvPr id="145410" name="Picture 2" descr="https://www.bd.com/assets/images/our-products/syringes-and-needles/eclipse-shielding-needle_C_MPS_HY_0616-0004.png"/>
          <p:cNvPicPr>
            <a:picLocks noChangeAspect="1" noChangeArrowheads="1"/>
          </p:cNvPicPr>
          <p:nvPr/>
        </p:nvPicPr>
        <p:blipFill>
          <a:blip r:embed="rId3" cstate="print"/>
          <a:srcRect/>
          <a:stretch>
            <a:fillRect/>
          </a:stretch>
        </p:blipFill>
        <p:spPr bwMode="auto">
          <a:xfrm rot="5400000" flipV="1">
            <a:off x="377680" y="-377680"/>
            <a:ext cx="2564904" cy="3320264"/>
          </a:xfrm>
          <a:prstGeom prst="rect">
            <a:avLst/>
          </a:prstGeom>
          <a:noFill/>
        </p:spPr>
      </p:pic>
      <p:pic>
        <p:nvPicPr>
          <p:cNvPr id="145411" name="Picture 3"/>
          <p:cNvPicPr>
            <a:picLocks noChangeAspect="1" noChangeArrowheads="1"/>
          </p:cNvPicPr>
          <p:nvPr/>
        </p:nvPicPr>
        <p:blipFill>
          <a:blip r:embed="rId4" cstate="print"/>
          <a:srcRect/>
          <a:stretch>
            <a:fillRect/>
          </a:stretch>
        </p:blipFill>
        <p:spPr bwMode="auto">
          <a:xfrm>
            <a:off x="3917385" y="1052736"/>
            <a:ext cx="5226616" cy="3312368"/>
          </a:xfrm>
          <a:prstGeom prst="rect">
            <a:avLst/>
          </a:prstGeom>
          <a:noFill/>
          <a:ln w="9525">
            <a:noFill/>
            <a:miter lim="800000"/>
            <a:headEnd/>
            <a:tailEnd/>
          </a:ln>
        </p:spPr>
      </p:pic>
      <p:pic>
        <p:nvPicPr>
          <p:cNvPr id="145413" name="Picture 5" descr="gauge needle ile ilgili görsel sonucu"/>
          <p:cNvPicPr>
            <a:picLocks noChangeAspect="1" noChangeArrowheads="1"/>
          </p:cNvPicPr>
          <p:nvPr/>
        </p:nvPicPr>
        <p:blipFill>
          <a:blip r:embed="rId5" cstate="print"/>
          <a:srcRect/>
          <a:stretch>
            <a:fillRect/>
          </a:stretch>
        </p:blipFill>
        <p:spPr bwMode="auto">
          <a:xfrm>
            <a:off x="0" y="3295649"/>
            <a:ext cx="3810000" cy="356235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2" cstate="print"/>
          <a:srcRect/>
          <a:stretch>
            <a:fillRect/>
          </a:stretch>
        </p:blipFill>
        <p:spPr bwMode="auto">
          <a:xfrm>
            <a:off x="539552" y="0"/>
            <a:ext cx="8375867"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20688"/>
            <a:ext cx="8229600" cy="5505475"/>
          </a:xfrm>
        </p:spPr>
        <p:txBody>
          <a:bodyPr>
            <a:normAutofit lnSpcReduction="10000"/>
          </a:bodyPr>
          <a:lstStyle/>
          <a:p>
            <a:r>
              <a:rPr lang="tr-TR" smtClean="0"/>
              <a:t>Asit (ascites): Peritonun paryetal ve viseral yaprakları arasında fazla miktarda (&gt;25 mL) sıvı toplanması</a:t>
            </a:r>
          </a:p>
          <a:p>
            <a:endParaRPr lang="tr-TR" smtClean="0"/>
          </a:p>
          <a:p>
            <a:r>
              <a:rPr lang="tr-TR" smtClean="0"/>
              <a:t>Efüzyon</a:t>
            </a:r>
          </a:p>
          <a:p>
            <a:pPr lvl="1"/>
            <a:r>
              <a:rPr lang="tr-TR" smtClean="0"/>
              <a:t>Plevral efüzyon: Plevranın paryetal ve viseral yaprakları arasında fazla miktarda (&gt;25 mL) sıvı toplanması</a:t>
            </a:r>
          </a:p>
          <a:p>
            <a:pPr lvl="1">
              <a:buNone/>
            </a:pPr>
            <a:endParaRPr lang="tr-TR" smtClean="0"/>
          </a:p>
          <a:p>
            <a:pPr lvl="1"/>
            <a:r>
              <a:rPr lang="tr-TR" smtClean="0"/>
              <a:t>Perikardiyal efüzyon: Perikardın paryetal ve viseral yaprakları arasında fazla miktarda (&gt;50 mL) sıvı toplanması</a:t>
            </a:r>
          </a:p>
          <a:p>
            <a:pPr lvl="1">
              <a:buNone/>
            </a:pPr>
            <a:endParaRPr lang="tr-TR" smtClean="0"/>
          </a:p>
          <a:p>
            <a:pPr lvl="1"/>
            <a:endParaRPr lang="tr-T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BD Vacutainer Blood Collection Flashback Needle 21g x 1'' (green)"/>
          <p:cNvPicPr>
            <a:picLocks noChangeAspect="1" noChangeArrowheads="1"/>
          </p:cNvPicPr>
          <p:nvPr/>
        </p:nvPicPr>
        <p:blipFill>
          <a:blip r:embed="rId2" cstate="print"/>
          <a:srcRect t="15120" r="4241" b="11171"/>
          <a:stretch>
            <a:fillRect/>
          </a:stretch>
        </p:blipFill>
        <p:spPr bwMode="auto">
          <a:xfrm>
            <a:off x="5975648" y="0"/>
            <a:ext cx="3168352" cy="3251730"/>
          </a:xfrm>
          <a:prstGeom prst="rect">
            <a:avLst/>
          </a:prstGeom>
          <a:noFill/>
        </p:spPr>
      </p:pic>
      <p:pic>
        <p:nvPicPr>
          <p:cNvPr id="5" name="Picture 2" descr="BD Vacutainer Konvansiyonel Kan Alma İğneleri"/>
          <p:cNvPicPr>
            <a:picLocks noChangeAspect="1" noChangeArrowheads="1"/>
          </p:cNvPicPr>
          <p:nvPr/>
        </p:nvPicPr>
        <p:blipFill>
          <a:blip r:embed="rId3" cstate="print"/>
          <a:srcRect l="18193" t="9431" r="10575" b="11367"/>
          <a:stretch>
            <a:fillRect/>
          </a:stretch>
        </p:blipFill>
        <p:spPr bwMode="auto">
          <a:xfrm>
            <a:off x="0" y="4653300"/>
            <a:ext cx="3707904" cy="2204700"/>
          </a:xfrm>
          <a:prstGeom prst="rect">
            <a:avLst/>
          </a:prstGeom>
          <a:noFill/>
        </p:spPr>
      </p:pic>
      <p:pic>
        <p:nvPicPr>
          <p:cNvPr id="6" name="Picture 2" descr="Plastic Blood Test Tube Holder, for Blood Collection Lab, Rs 2 /piece | ID:  20477536097"/>
          <p:cNvPicPr>
            <a:picLocks noChangeAspect="1" noChangeArrowheads="1"/>
          </p:cNvPicPr>
          <p:nvPr/>
        </p:nvPicPr>
        <p:blipFill>
          <a:blip r:embed="rId4" cstate="print"/>
          <a:srcRect t="6717" r="1300"/>
          <a:stretch>
            <a:fillRect/>
          </a:stretch>
        </p:blipFill>
        <p:spPr bwMode="auto">
          <a:xfrm>
            <a:off x="0" y="0"/>
            <a:ext cx="2771800" cy="2619672"/>
          </a:xfrm>
          <a:prstGeom prst="rect">
            <a:avLst/>
          </a:prstGeom>
          <a:noFill/>
        </p:spPr>
      </p:pic>
      <p:sp>
        <p:nvSpPr>
          <p:cNvPr id="7" name="6 Metin kutusu"/>
          <p:cNvSpPr txBox="1"/>
          <p:nvPr/>
        </p:nvSpPr>
        <p:spPr>
          <a:xfrm>
            <a:off x="971600" y="2708920"/>
            <a:ext cx="1082348" cy="369332"/>
          </a:xfrm>
          <a:prstGeom prst="rect">
            <a:avLst/>
          </a:prstGeom>
          <a:noFill/>
        </p:spPr>
        <p:txBody>
          <a:bodyPr wrap="none" rtlCol="0">
            <a:spAutoFit/>
          </a:bodyPr>
          <a:lstStyle/>
          <a:p>
            <a:r>
              <a:rPr lang="tr-TR" b="1" smtClean="0"/>
              <a:t>Holderlar</a:t>
            </a:r>
            <a:endParaRPr lang="tr-TR" b="1"/>
          </a:p>
        </p:txBody>
      </p:sp>
      <p:sp>
        <p:nvSpPr>
          <p:cNvPr id="8" name="7 Metin kutusu"/>
          <p:cNvSpPr txBox="1"/>
          <p:nvPr/>
        </p:nvSpPr>
        <p:spPr>
          <a:xfrm>
            <a:off x="683568" y="4149080"/>
            <a:ext cx="1717906" cy="369332"/>
          </a:xfrm>
          <a:prstGeom prst="rect">
            <a:avLst/>
          </a:prstGeom>
          <a:noFill/>
        </p:spPr>
        <p:txBody>
          <a:bodyPr wrap="none" rtlCol="0">
            <a:spAutoFit/>
          </a:bodyPr>
          <a:lstStyle/>
          <a:p>
            <a:r>
              <a:rPr lang="tr-TR" b="1" smtClean="0"/>
              <a:t>Güvenliksiz iğne</a:t>
            </a:r>
            <a:endParaRPr lang="tr-TR" b="1"/>
          </a:p>
        </p:txBody>
      </p:sp>
      <p:pic>
        <p:nvPicPr>
          <p:cNvPr id="9" name="Picture 2"/>
          <p:cNvPicPr>
            <a:picLocks noChangeAspect="1" noChangeArrowheads="1"/>
          </p:cNvPicPr>
          <p:nvPr/>
        </p:nvPicPr>
        <p:blipFill>
          <a:blip r:embed="rId5" cstate="print"/>
          <a:srcRect/>
          <a:stretch>
            <a:fillRect/>
          </a:stretch>
        </p:blipFill>
        <p:spPr bwMode="auto">
          <a:xfrm>
            <a:off x="3275856" y="0"/>
            <a:ext cx="1866372" cy="3140968"/>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3964682" y="4149080"/>
            <a:ext cx="5179318" cy="2708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r="925" b="27715"/>
          <a:stretch>
            <a:fillRect/>
          </a:stretch>
        </p:blipFill>
        <p:spPr bwMode="auto">
          <a:xfrm>
            <a:off x="0" y="980728"/>
            <a:ext cx="9144000" cy="4547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5650" name="Picture 2"/>
          <p:cNvPicPr>
            <a:picLocks noChangeAspect="1" noChangeArrowheads="1"/>
          </p:cNvPicPr>
          <p:nvPr/>
        </p:nvPicPr>
        <p:blipFill>
          <a:blip r:embed="rId2" cstate="print"/>
          <a:srcRect/>
          <a:stretch>
            <a:fillRect/>
          </a:stretch>
        </p:blipFill>
        <p:spPr bwMode="auto">
          <a:xfrm>
            <a:off x="323528" y="0"/>
            <a:ext cx="8435199"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1187624" y="332656"/>
            <a:ext cx="6084168" cy="3407546"/>
          </a:xfrm>
          <a:prstGeom prst="rect">
            <a:avLst/>
          </a:prstGeom>
          <a:noFill/>
          <a:ln w="9525">
            <a:noFill/>
            <a:miter lim="800000"/>
            <a:headEnd/>
            <a:tailEnd/>
          </a:ln>
        </p:spPr>
      </p:pic>
      <p:pic>
        <p:nvPicPr>
          <p:cNvPr id="156675" name="Picture 3"/>
          <p:cNvPicPr>
            <a:picLocks noChangeAspect="1" noChangeArrowheads="1"/>
          </p:cNvPicPr>
          <p:nvPr/>
        </p:nvPicPr>
        <p:blipFill>
          <a:blip r:embed="rId3" cstate="print"/>
          <a:srcRect/>
          <a:stretch>
            <a:fillRect/>
          </a:stretch>
        </p:blipFill>
        <p:spPr bwMode="auto">
          <a:xfrm>
            <a:off x="971600" y="3717032"/>
            <a:ext cx="2160240" cy="1516193"/>
          </a:xfrm>
          <a:prstGeom prst="rect">
            <a:avLst/>
          </a:prstGeom>
          <a:noFill/>
          <a:ln w="9525">
            <a:noFill/>
            <a:miter lim="800000"/>
            <a:headEnd/>
            <a:tailEnd/>
          </a:ln>
        </p:spPr>
      </p:pic>
      <p:pic>
        <p:nvPicPr>
          <p:cNvPr id="156676" name="Picture 4"/>
          <p:cNvPicPr>
            <a:picLocks noChangeAspect="1" noChangeArrowheads="1"/>
          </p:cNvPicPr>
          <p:nvPr/>
        </p:nvPicPr>
        <p:blipFill>
          <a:blip r:embed="rId4" cstate="print"/>
          <a:srcRect l="8689" r="13105"/>
          <a:stretch>
            <a:fillRect/>
          </a:stretch>
        </p:blipFill>
        <p:spPr bwMode="auto">
          <a:xfrm>
            <a:off x="3419871" y="4005064"/>
            <a:ext cx="2075021" cy="864096"/>
          </a:xfrm>
          <a:prstGeom prst="rect">
            <a:avLst/>
          </a:prstGeom>
          <a:noFill/>
          <a:ln w="9525">
            <a:noFill/>
            <a:miter lim="800000"/>
            <a:headEnd/>
            <a:tailEnd/>
          </a:ln>
        </p:spPr>
      </p:pic>
      <p:pic>
        <p:nvPicPr>
          <p:cNvPr id="156677" name="Picture 5"/>
          <p:cNvPicPr>
            <a:picLocks noChangeAspect="1" noChangeArrowheads="1"/>
          </p:cNvPicPr>
          <p:nvPr/>
        </p:nvPicPr>
        <p:blipFill>
          <a:blip r:embed="rId5" cstate="print"/>
          <a:srcRect/>
          <a:stretch>
            <a:fillRect/>
          </a:stretch>
        </p:blipFill>
        <p:spPr bwMode="auto">
          <a:xfrm>
            <a:off x="5652120" y="3933056"/>
            <a:ext cx="1876425" cy="9810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48482" name="Picture 2"/>
          <p:cNvPicPr>
            <a:picLocks noChangeAspect="1" noChangeArrowheads="1"/>
          </p:cNvPicPr>
          <p:nvPr/>
        </p:nvPicPr>
        <p:blipFill>
          <a:blip r:embed="rId2" cstate="print"/>
          <a:srcRect/>
          <a:stretch>
            <a:fillRect/>
          </a:stretch>
        </p:blipFill>
        <p:spPr bwMode="auto">
          <a:xfrm>
            <a:off x="0" y="0"/>
            <a:ext cx="9144000" cy="3031657"/>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a:stretch>
            <a:fillRect/>
          </a:stretch>
        </p:blipFill>
        <p:spPr bwMode="auto">
          <a:xfrm>
            <a:off x="1" y="3140968"/>
            <a:ext cx="9143999" cy="3139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49506" name="Picture 2"/>
          <p:cNvPicPr>
            <a:picLocks noChangeAspect="1" noChangeArrowheads="1"/>
          </p:cNvPicPr>
          <p:nvPr/>
        </p:nvPicPr>
        <p:blipFill>
          <a:blip r:embed="rId2" cstate="print"/>
          <a:srcRect/>
          <a:stretch>
            <a:fillRect/>
          </a:stretch>
        </p:blipFill>
        <p:spPr bwMode="auto">
          <a:xfrm>
            <a:off x="0" y="0"/>
            <a:ext cx="9144000" cy="3064343"/>
          </a:xfrm>
          <a:prstGeom prst="rect">
            <a:avLst/>
          </a:prstGeom>
          <a:noFill/>
          <a:ln w="9525">
            <a:noFill/>
            <a:miter lim="800000"/>
            <a:headEnd/>
            <a:tailEnd/>
          </a:ln>
        </p:spPr>
      </p:pic>
      <p:pic>
        <p:nvPicPr>
          <p:cNvPr id="149507" name="Picture 3"/>
          <p:cNvPicPr>
            <a:picLocks noChangeAspect="1" noChangeArrowheads="1"/>
          </p:cNvPicPr>
          <p:nvPr/>
        </p:nvPicPr>
        <p:blipFill>
          <a:blip r:embed="rId3" cstate="print"/>
          <a:srcRect/>
          <a:stretch>
            <a:fillRect/>
          </a:stretch>
        </p:blipFill>
        <p:spPr bwMode="auto">
          <a:xfrm>
            <a:off x="0" y="3573016"/>
            <a:ext cx="9144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0530" name="Picture 2"/>
          <p:cNvPicPr>
            <a:picLocks noChangeAspect="1" noChangeArrowheads="1"/>
          </p:cNvPicPr>
          <p:nvPr/>
        </p:nvPicPr>
        <p:blipFill>
          <a:blip r:embed="rId2" cstate="print"/>
          <a:srcRect/>
          <a:stretch>
            <a:fillRect/>
          </a:stretch>
        </p:blipFill>
        <p:spPr bwMode="auto">
          <a:xfrm>
            <a:off x="1" y="260648"/>
            <a:ext cx="9143999" cy="3102869"/>
          </a:xfrm>
          <a:prstGeom prst="rect">
            <a:avLst/>
          </a:prstGeom>
          <a:noFill/>
          <a:ln w="9525">
            <a:noFill/>
            <a:miter lim="800000"/>
            <a:headEnd/>
            <a:tailEnd/>
          </a:ln>
        </p:spPr>
      </p:pic>
      <p:pic>
        <p:nvPicPr>
          <p:cNvPr id="150531" name="Picture 3"/>
          <p:cNvPicPr>
            <a:picLocks noChangeAspect="1" noChangeArrowheads="1"/>
          </p:cNvPicPr>
          <p:nvPr/>
        </p:nvPicPr>
        <p:blipFill>
          <a:blip r:embed="rId3" cstate="print"/>
          <a:srcRect/>
          <a:stretch>
            <a:fillRect/>
          </a:stretch>
        </p:blipFill>
        <p:spPr bwMode="auto">
          <a:xfrm>
            <a:off x="-11187" y="3573016"/>
            <a:ext cx="9155187" cy="3078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Vacutainer One Use Holder -1"/>
          <p:cNvPicPr>
            <a:picLocks noChangeAspect="1" noChangeArrowheads="1"/>
          </p:cNvPicPr>
          <p:nvPr/>
        </p:nvPicPr>
        <p:blipFill>
          <a:blip r:embed="rId2" cstate="print"/>
          <a:srcRect l="32410" t="3030" r="33560" b="3030"/>
          <a:stretch>
            <a:fillRect/>
          </a:stretch>
        </p:blipFill>
        <p:spPr bwMode="auto">
          <a:xfrm>
            <a:off x="0" y="548680"/>
            <a:ext cx="1187624" cy="1753159"/>
          </a:xfrm>
          <a:prstGeom prst="rect">
            <a:avLst/>
          </a:prstGeom>
          <a:noFill/>
        </p:spPr>
      </p:pic>
      <p:pic>
        <p:nvPicPr>
          <p:cNvPr id="156674" name="Picture 2"/>
          <p:cNvPicPr>
            <a:picLocks noChangeAspect="1" noChangeArrowheads="1"/>
          </p:cNvPicPr>
          <p:nvPr/>
        </p:nvPicPr>
        <p:blipFill>
          <a:blip r:embed="rId3" cstate="print"/>
          <a:srcRect/>
          <a:stretch>
            <a:fillRect/>
          </a:stretch>
        </p:blipFill>
        <p:spPr bwMode="auto">
          <a:xfrm>
            <a:off x="5510039" y="548680"/>
            <a:ext cx="3633961" cy="5271398"/>
          </a:xfrm>
          <a:prstGeom prst="rect">
            <a:avLst/>
          </a:prstGeom>
          <a:noFill/>
          <a:ln w="9525">
            <a:noFill/>
            <a:miter lim="800000"/>
            <a:headEnd/>
            <a:tailEnd/>
          </a:ln>
        </p:spPr>
      </p:pic>
      <p:sp>
        <p:nvSpPr>
          <p:cNvPr id="8" name="7 Metin kutusu"/>
          <p:cNvSpPr txBox="1"/>
          <p:nvPr/>
        </p:nvSpPr>
        <p:spPr>
          <a:xfrm>
            <a:off x="0" y="0"/>
            <a:ext cx="1122423" cy="492443"/>
          </a:xfrm>
          <a:prstGeom prst="rect">
            <a:avLst/>
          </a:prstGeom>
          <a:noFill/>
        </p:spPr>
        <p:txBody>
          <a:bodyPr wrap="none" rtlCol="0">
            <a:spAutoFit/>
          </a:bodyPr>
          <a:lstStyle/>
          <a:p>
            <a:r>
              <a:rPr lang="tr-TR" sz="2600" b="1" smtClean="0"/>
              <a:t>Holder</a:t>
            </a:r>
            <a:endParaRPr lang="tr-TR" sz="2600" b="1"/>
          </a:p>
        </p:txBody>
      </p:sp>
      <p:sp>
        <p:nvSpPr>
          <p:cNvPr id="9" name="8 Metin kutusu"/>
          <p:cNvSpPr txBox="1"/>
          <p:nvPr/>
        </p:nvSpPr>
        <p:spPr>
          <a:xfrm>
            <a:off x="6913774" y="0"/>
            <a:ext cx="2230226" cy="492443"/>
          </a:xfrm>
          <a:prstGeom prst="rect">
            <a:avLst/>
          </a:prstGeom>
          <a:noFill/>
        </p:spPr>
        <p:txBody>
          <a:bodyPr wrap="none" rtlCol="0">
            <a:spAutoFit/>
          </a:bodyPr>
          <a:lstStyle/>
          <a:p>
            <a:r>
              <a:rPr lang="tr-TR" sz="2600" b="1" smtClean="0"/>
              <a:t>Güvenlikli iğne</a:t>
            </a:r>
            <a:endParaRPr lang="tr-TR" sz="2600" b="1"/>
          </a:p>
        </p:txBody>
      </p:sp>
      <p:pic>
        <p:nvPicPr>
          <p:cNvPr id="10" name="Picture 2" descr="https://www.bd.com/assets/images/our-products/blood-and-urine-collection/blood-collection/vacutainer-one-use-holder_03b_C_203026441.jpg"/>
          <p:cNvPicPr>
            <a:picLocks noChangeAspect="1" noChangeArrowheads="1"/>
          </p:cNvPicPr>
          <p:nvPr/>
        </p:nvPicPr>
        <p:blipFill>
          <a:blip r:embed="rId4" cstate="print"/>
          <a:srcRect r="30263" b="1721"/>
          <a:stretch>
            <a:fillRect/>
          </a:stretch>
        </p:blipFill>
        <p:spPr bwMode="auto">
          <a:xfrm>
            <a:off x="-1" y="2780928"/>
            <a:ext cx="5409961" cy="407707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8622" t="2646" r="11437" b="3801"/>
          <a:stretch>
            <a:fillRect/>
          </a:stretch>
        </p:blipFill>
        <p:spPr bwMode="auto">
          <a:xfrm>
            <a:off x="4461817" y="332656"/>
            <a:ext cx="4682183" cy="6195179"/>
          </a:xfrm>
          <a:prstGeom prst="rect">
            <a:avLst/>
          </a:prstGeom>
          <a:noFill/>
          <a:ln w="9525">
            <a:noFill/>
            <a:miter lim="800000"/>
            <a:headEnd/>
            <a:tailEnd/>
          </a:ln>
        </p:spPr>
      </p:pic>
      <p:pic>
        <p:nvPicPr>
          <p:cNvPr id="151555" name="Picture 3"/>
          <p:cNvPicPr>
            <a:picLocks noChangeAspect="1" noChangeArrowheads="1"/>
          </p:cNvPicPr>
          <p:nvPr/>
        </p:nvPicPr>
        <p:blipFill>
          <a:blip r:embed="rId3" cstate="print"/>
          <a:srcRect/>
          <a:stretch>
            <a:fillRect/>
          </a:stretch>
        </p:blipFill>
        <p:spPr bwMode="auto">
          <a:xfrm>
            <a:off x="-1" y="0"/>
            <a:ext cx="42691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187624" y="0"/>
            <a:ext cx="647900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yagram"/>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96258" name="Picture 2" descr="https://assets.fishersci.com/TFS-Assets/CCG/product-images/51880-01~p.eps-650.jpg"/>
          <p:cNvPicPr>
            <a:picLocks noChangeAspect="1" noChangeArrowheads="1"/>
          </p:cNvPicPr>
          <p:nvPr/>
        </p:nvPicPr>
        <p:blipFill>
          <a:blip r:embed="rId2" cstate="print"/>
          <a:srcRect l="6512" t="20366" r="9430" b="4503"/>
          <a:stretch>
            <a:fillRect/>
          </a:stretch>
        </p:blipFill>
        <p:spPr bwMode="auto">
          <a:xfrm>
            <a:off x="0" y="692696"/>
            <a:ext cx="4499992" cy="5043094"/>
          </a:xfrm>
          <a:prstGeom prst="rect">
            <a:avLst/>
          </a:prstGeom>
          <a:noFill/>
        </p:spPr>
      </p:pic>
      <p:pic>
        <p:nvPicPr>
          <p:cNvPr id="5" name="Picture 2" descr="Becton Dickinson 368608"/>
          <p:cNvPicPr>
            <a:picLocks noChangeAspect="1" noChangeArrowheads="1"/>
          </p:cNvPicPr>
          <p:nvPr/>
        </p:nvPicPr>
        <p:blipFill>
          <a:blip r:embed="rId3" cstate="print"/>
          <a:srcRect l="15120" t="5040"/>
          <a:stretch>
            <a:fillRect/>
          </a:stretch>
        </p:blipFill>
        <p:spPr bwMode="auto">
          <a:xfrm>
            <a:off x="4638487" y="692696"/>
            <a:ext cx="4505513" cy="504056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acutainer Eclipse Blood Collection Needle"/>
          <p:cNvPicPr>
            <a:picLocks noChangeAspect="1" noChangeArrowheads="1"/>
          </p:cNvPicPr>
          <p:nvPr/>
        </p:nvPicPr>
        <p:blipFill>
          <a:blip r:embed="rId2" cstate="print"/>
          <a:srcRect/>
          <a:stretch>
            <a:fillRect/>
          </a:stretch>
        </p:blipFill>
        <p:spPr bwMode="auto">
          <a:xfrm>
            <a:off x="0" y="980728"/>
            <a:ext cx="9144000" cy="488983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669360"/>
          </a:xfrm>
        </p:spPr>
        <p:txBody>
          <a:bodyPr>
            <a:normAutofit fontScale="70000" lnSpcReduction="20000"/>
          </a:bodyPr>
          <a:lstStyle/>
          <a:p>
            <a:r>
              <a:rPr lang="tr-TR" smtClean="0"/>
              <a:t>Vene iğnenin kesik ucu yukarı bakacak şekilde girilir.</a:t>
            </a:r>
          </a:p>
          <a:p>
            <a:pPr lvl="1"/>
            <a:r>
              <a:rPr lang="tr-TR" smtClean="0"/>
              <a:t>Bu uygulama şeklinin ağrıyı azalttığı ve venin arka duvarının perforasyon riskini azalttığı ifade edilmektedir.</a:t>
            </a:r>
          </a:p>
          <a:p>
            <a:endParaRPr lang="tr-TR" smtClean="0"/>
          </a:p>
          <a:p>
            <a:r>
              <a:rPr lang="tr-TR" smtClean="0"/>
              <a:t>Hastanın cildinin gerilmesi venin kaymasını engelleyebilir.</a:t>
            </a:r>
          </a:p>
          <a:p>
            <a:endParaRPr lang="tr-TR" smtClean="0"/>
          </a:p>
          <a:p>
            <a:r>
              <a:rPr lang="tr-TR" smtClean="0"/>
              <a:t>Vene giriş açısı 30 dereceden fazla olmamalıdır. 30 dereceden daha büyük açılarla girildiğinde, venin arka duvarının perfore olma riski artar. Çok küçük açılar (&lt;5 derece) ise vene girişi zorlaştırır. İğnenin en az 0,5 cm’si damarın içerisine girmiş olmalıdır.</a:t>
            </a:r>
          </a:p>
          <a:p>
            <a:endParaRPr lang="tr-TR" smtClean="0"/>
          </a:p>
          <a:p>
            <a:r>
              <a:rPr lang="tr-TR" smtClean="0"/>
              <a:t>Kan gelirken hastanın yumruğu açık olmalı, sıkılı olmamalıdır.</a:t>
            </a:r>
          </a:p>
          <a:p>
            <a:endParaRPr lang="tr-TR" smtClean="0"/>
          </a:p>
          <a:p>
            <a:r>
              <a:rPr lang="tr-TR" smtClean="0"/>
              <a:t>Eğer damar bulunamazsa, iğneyi öne veya arkaya hareket ettirerek iğneye </a:t>
            </a:r>
            <a:r>
              <a:rPr lang="tr-TR" u="sng" smtClean="0"/>
              <a:t>hafifçe</a:t>
            </a:r>
            <a:r>
              <a:rPr lang="tr-TR" smtClean="0"/>
              <a:t> yeni bir pozisyon vermek venin bulunmasına yardımcı olabilir. Uygun ekipman kullanıldığında ilk damla kan fark edilebilir ve böylece iğnenin vene girdiği anlaşılabilir.</a:t>
            </a:r>
          </a:p>
          <a:p>
            <a:endParaRPr lang="tr-TR"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2" cstate="print"/>
          <a:srcRect/>
          <a:stretch>
            <a:fillRect/>
          </a:stretch>
        </p:blipFill>
        <p:spPr bwMode="auto">
          <a:xfrm>
            <a:off x="0" y="0"/>
            <a:ext cx="4186604" cy="1700808"/>
          </a:xfrm>
          <a:prstGeom prst="rect">
            <a:avLst/>
          </a:prstGeom>
          <a:noFill/>
          <a:ln w="9525">
            <a:noFill/>
            <a:miter lim="800000"/>
            <a:headEnd/>
            <a:tailEnd/>
          </a:ln>
        </p:spPr>
      </p:pic>
      <p:pic>
        <p:nvPicPr>
          <p:cNvPr id="66563" name="Picture 3"/>
          <p:cNvPicPr>
            <a:picLocks noChangeAspect="1" noChangeArrowheads="1"/>
          </p:cNvPicPr>
          <p:nvPr/>
        </p:nvPicPr>
        <p:blipFill>
          <a:blip r:embed="rId3" cstate="print"/>
          <a:srcRect/>
          <a:stretch>
            <a:fillRect/>
          </a:stretch>
        </p:blipFill>
        <p:spPr bwMode="auto">
          <a:xfrm>
            <a:off x="4828619" y="0"/>
            <a:ext cx="4315381" cy="1916832"/>
          </a:xfrm>
          <a:prstGeom prst="rect">
            <a:avLst/>
          </a:prstGeom>
          <a:noFill/>
          <a:ln w="9525">
            <a:noFill/>
            <a:miter lim="800000"/>
            <a:headEnd/>
            <a:tailEnd/>
          </a:ln>
        </p:spPr>
      </p:pic>
      <p:pic>
        <p:nvPicPr>
          <p:cNvPr id="66564" name="Picture 4"/>
          <p:cNvPicPr>
            <a:picLocks noChangeAspect="1" noChangeArrowheads="1"/>
          </p:cNvPicPr>
          <p:nvPr/>
        </p:nvPicPr>
        <p:blipFill>
          <a:blip r:embed="rId4" cstate="print"/>
          <a:srcRect/>
          <a:stretch>
            <a:fillRect/>
          </a:stretch>
        </p:blipFill>
        <p:spPr bwMode="auto">
          <a:xfrm>
            <a:off x="0" y="2420888"/>
            <a:ext cx="4119252" cy="1728192"/>
          </a:xfrm>
          <a:prstGeom prst="rect">
            <a:avLst/>
          </a:prstGeom>
          <a:noFill/>
          <a:ln w="9525">
            <a:noFill/>
            <a:miter lim="800000"/>
            <a:headEnd/>
            <a:tailEnd/>
          </a:ln>
        </p:spPr>
      </p:pic>
      <p:pic>
        <p:nvPicPr>
          <p:cNvPr id="66565" name="Picture 5"/>
          <p:cNvPicPr>
            <a:picLocks noChangeAspect="1" noChangeArrowheads="1"/>
          </p:cNvPicPr>
          <p:nvPr/>
        </p:nvPicPr>
        <p:blipFill>
          <a:blip r:embed="rId5" cstate="print"/>
          <a:srcRect/>
          <a:stretch>
            <a:fillRect/>
          </a:stretch>
        </p:blipFill>
        <p:spPr bwMode="auto">
          <a:xfrm>
            <a:off x="4788024" y="2348880"/>
            <a:ext cx="4355976" cy="1768592"/>
          </a:xfrm>
          <a:prstGeom prst="rect">
            <a:avLst/>
          </a:prstGeom>
          <a:noFill/>
          <a:ln w="9525">
            <a:noFill/>
            <a:miter lim="800000"/>
            <a:headEnd/>
            <a:tailEnd/>
          </a:ln>
        </p:spPr>
      </p:pic>
      <p:pic>
        <p:nvPicPr>
          <p:cNvPr id="66566" name="Picture 6"/>
          <p:cNvPicPr>
            <a:picLocks noChangeAspect="1" noChangeArrowheads="1"/>
          </p:cNvPicPr>
          <p:nvPr/>
        </p:nvPicPr>
        <p:blipFill>
          <a:blip r:embed="rId6" cstate="print"/>
          <a:srcRect/>
          <a:stretch>
            <a:fillRect/>
          </a:stretch>
        </p:blipFill>
        <p:spPr bwMode="auto">
          <a:xfrm>
            <a:off x="0" y="4612037"/>
            <a:ext cx="4067944" cy="2245963"/>
          </a:xfrm>
          <a:prstGeom prst="rect">
            <a:avLst/>
          </a:prstGeom>
          <a:noFill/>
          <a:ln w="9525">
            <a:noFill/>
            <a:miter lim="800000"/>
            <a:headEnd/>
            <a:tailEnd/>
          </a:ln>
        </p:spPr>
      </p:pic>
      <p:pic>
        <p:nvPicPr>
          <p:cNvPr id="66567" name="Picture 7"/>
          <p:cNvPicPr>
            <a:picLocks noChangeAspect="1" noChangeArrowheads="1"/>
          </p:cNvPicPr>
          <p:nvPr/>
        </p:nvPicPr>
        <p:blipFill>
          <a:blip r:embed="rId7" cstate="print"/>
          <a:srcRect/>
          <a:stretch>
            <a:fillRect/>
          </a:stretch>
        </p:blipFill>
        <p:spPr bwMode="auto">
          <a:xfrm>
            <a:off x="4507710" y="5301207"/>
            <a:ext cx="4636289" cy="1556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1619672" y="0"/>
            <a:ext cx="5903964" cy="6858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48680"/>
            <a:ext cx="8229600" cy="6309320"/>
          </a:xfrm>
        </p:spPr>
        <p:txBody>
          <a:bodyPr>
            <a:normAutofit fontScale="70000" lnSpcReduction="20000"/>
          </a:bodyPr>
          <a:lstStyle/>
          <a:p>
            <a:r>
              <a:rPr lang="tr-TR" smtClean="0"/>
              <a:t>Kan, </a:t>
            </a:r>
          </a:p>
          <a:p>
            <a:pPr lvl="1"/>
            <a:r>
              <a:rPr lang="tr-TR" smtClean="0"/>
              <a:t>enjektör + iğne ekipmanı ile enjektörün pistonu yavaşça çekilerek</a:t>
            </a:r>
          </a:p>
          <a:p>
            <a:pPr lvl="1">
              <a:buNone/>
            </a:pPr>
            <a:r>
              <a:rPr lang="tr-TR" smtClean="0"/>
              <a:t>veya</a:t>
            </a:r>
          </a:p>
          <a:p>
            <a:pPr lvl="1"/>
            <a:r>
              <a:rPr lang="tr-TR" smtClean="0"/>
              <a:t>tüp tutucu (holder) + iğne ekipmanı ile holder’ın içine tüp itilip tüpün kapağı delinerek alınabilir.</a:t>
            </a:r>
            <a:endParaRPr lang="tr-TR"/>
          </a:p>
          <a:p>
            <a:endParaRPr lang="tr-TR" smtClean="0"/>
          </a:p>
          <a:p>
            <a:r>
              <a:rPr lang="tr-TR" smtClean="0"/>
              <a:t>Turnike ilk tüpe kan gelir gelmez çözülmelidir.</a:t>
            </a:r>
          </a:p>
          <a:p>
            <a:endParaRPr lang="tr-TR" smtClean="0"/>
          </a:p>
          <a:p>
            <a:r>
              <a:rPr lang="tr-TR" smtClean="0"/>
              <a:t>İlk tüpe kan alındıktan sonra tüp hafifçe bir kez altüst edilmeli ve sıradaki tüpe geçilmelidir. Böylece yeni bir tüpe kan almaya başlamadan evvel önceki her tüp bir kere altüst edilmiş olmalıdır. Tüm tüplerin birkaç defa altüst edilme işlemi içinse kan alma işleminin tamamlanması yani iğneyle venden çıkılması beklenmelidir.</a:t>
            </a:r>
          </a:p>
          <a:p>
            <a:pPr lvl="1"/>
            <a:r>
              <a:rPr lang="tr-TR" smtClean="0"/>
              <a:t>Otomatik karıştırma tablalarının/cihazlarının kullanılması flebotomisti* meşgul etmeden örneklerin hemen ve iyice karıştırılmasına imkan verdiğinden dolayı önerilir.</a:t>
            </a:r>
          </a:p>
          <a:p>
            <a:pPr>
              <a:buNone/>
            </a:pPr>
            <a:endParaRPr lang="tr-TR" smtClean="0"/>
          </a:p>
          <a:p>
            <a:pPr>
              <a:buNone/>
            </a:pPr>
            <a:r>
              <a:rPr lang="tr-TR" smtClean="0"/>
              <a:t>*Fleb: Ven (toplardamar). Flebotomi: Vene kesi yapma (Venöz kan alma işlemleri için kullanılır.).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051720" y="0"/>
            <a:ext cx="5188346" cy="685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4486275" y="1556792"/>
            <a:ext cx="4657725" cy="3705225"/>
          </a:xfrm>
          <a:prstGeom prst="rect">
            <a:avLst/>
          </a:prstGeom>
          <a:noFill/>
          <a:ln w="9525">
            <a:noFill/>
            <a:miter lim="800000"/>
            <a:headEnd/>
            <a:tailEnd/>
          </a:ln>
        </p:spPr>
      </p:pic>
      <p:sp>
        <p:nvSpPr>
          <p:cNvPr id="158724" name="AutoShape 4" descr="blood tube rotator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58726" name="AutoShape 6" descr="https://hitechinstruments.pk/images/b_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8727" name="Picture 7"/>
          <p:cNvPicPr>
            <a:picLocks noChangeAspect="1" noChangeArrowheads="1"/>
          </p:cNvPicPr>
          <p:nvPr/>
        </p:nvPicPr>
        <p:blipFill>
          <a:blip r:embed="rId3" cstate="print"/>
          <a:srcRect/>
          <a:stretch>
            <a:fillRect/>
          </a:stretch>
        </p:blipFill>
        <p:spPr bwMode="auto">
          <a:xfrm>
            <a:off x="0" y="1340768"/>
            <a:ext cx="3631043" cy="42210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620688"/>
            <a:ext cx="8496944" cy="5184576"/>
          </a:xfrm>
        </p:spPr>
        <p:txBody>
          <a:bodyPr>
            <a:normAutofit/>
          </a:bodyPr>
          <a:lstStyle/>
          <a:p>
            <a:r>
              <a:rPr lang="tr-TR" smtClean="0"/>
              <a:t>Önerilen kan alma sırası şöyledir:</a:t>
            </a:r>
          </a:p>
          <a:p>
            <a:pPr lvl="1"/>
            <a:r>
              <a:rPr lang="tr-TR" smtClean="0"/>
              <a:t>Kan kültürü tüpü</a:t>
            </a:r>
          </a:p>
          <a:p>
            <a:pPr lvl="2"/>
            <a:r>
              <a:rPr lang="tr-TR" smtClean="0"/>
              <a:t>önce aerobik, sonra anaerobik</a:t>
            </a:r>
          </a:p>
          <a:p>
            <a:pPr lvl="1"/>
            <a:r>
              <a:rPr lang="tr-TR" smtClean="0"/>
              <a:t>Sitratlı </a:t>
            </a:r>
            <a:r>
              <a:rPr lang="tr-TR" b="1" smtClean="0">
                <a:solidFill>
                  <a:srgbClr val="0070C0"/>
                </a:solidFill>
                <a:effectLst>
                  <a:outerShdw blurRad="38100" dist="38100" dir="2700000" algn="tl">
                    <a:srgbClr val="000000">
                      <a:alpha val="43137"/>
                    </a:srgbClr>
                  </a:outerShdw>
                </a:effectLst>
              </a:rPr>
              <a:t>koagulasyon</a:t>
            </a:r>
            <a:r>
              <a:rPr lang="tr-TR" smtClean="0"/>
              <a:t> ve </a:t>
            </a:r>
            <a:r>
              <a:rPr lang="tr-TR" b="1" smtClean="0">
                <a:effectLst>
                  <a:outerShdw blurRad="38100" dist="38100" dir="2700000" algn="tl">
                    <a:srgbClr val="000000">
                      <a:alpha val="43137"/>
                    </a:srgbClr>
                  </a:outerShdw>
                </a:effectLst>
              </a:rPr>
              <a:t>sedimentasyon</a:t>
            </a:r>
            <a:r>
              <a:rPr lang="tr-TR" smtClean="0">
                <a:effectLst>
                  <a:outerShdw blurRad="38100" dist="38100" dir="2700000" algn="tl">
                    <a:srgbClr val="000000">
                      <a:alpha val="43137"/>
                    </a:srgbClr>
                  </a:outerShdw>
                </a:effectLst>
              </a:rPr>
              <a:t> </a:t>
            </a:r>
            <a:r>
              <a:rPr lang="tr-TR" smtClean="0"/>
              <a:t>(ESR) tüpü</a:t>
            </a:r>
          </a:p>
          <a:p>
            <a:pPr lvl="1"/>
            <a:r>
              <a:rPr lang="tr-TR" b="1" smtClean="0">
                <a:solidFill>
                  <a:srgbClr val="FF0000"/>
                </a:solidFill>
                <a:effectLst>
                  <a:outerShdw blurRad="38100" dist="38100" dir="2700000" algn="tl">
                    <a:srgbClr val="000000">
                      <a:alpha val="43137"/>
                    </a:srgbClr>
                  </a:outerShdw>
                </a:effectLst>
              </a:rPr>
              <a:t>Ser</a:t>
            </a:r>
            <a:r>
              <a:rPr lang="tr-TR" b="1" smtClean="0">
                <a:solidFill>
                  <a:srgbClr val="FFC000"/>
                </a:solidFill>
                <a:effectLst>
                  <a:outerShdw blurRad="38100" dist="38100" dir="2700000" algn="tl">
                    <a:srgbClr val="000000">
                      <a:alpha val="43137"/>
                    </a:srgbClr>
                  </a:outerShdw>
                </a:effectLst>
              </a:rPr>
              <a:t>um</a:t>
            </a:r>
            <a:r>
              <a:rPr lang="tr-TR" smtClean="0"/>
              <a:t> tüpleri (düz veya jelli)</a:t>
            </a:r>
          </a:p>
          <a:p>
            <a:pPr lvl="1"/>
            <a:r>
              <a:rPr lang="tr-TR" smtClean="0">
                <a:solidFill>
                  <a:srgbClr val="00B050"/>
                </a:solidFill>
              </a:rPr>
              <a:t>Heparin</a:t>
            </a:r>
            <a:r>
              <a:rPr lang="tr-TR" smtClean="0"/>
              <a:t>li tüp</a:t>
            </a:r>
          </a:p>
          <a:p>
            <a:pPr lvl="1"/>
            <a:r>
              <a:rPr lang="tr-TR" b="1" smtClean="0">
                <a:solidFill>
                  <a:srgbClr val="7030A0"/>
                </a:solidFill>
                <a:effectLst>
                  <a:outerShdw blurRad="38100" dist="38100" dir="2700000" algn="tl">
                    <a:srgbClr val="000000">
                      <a:alpha val="43137"/>
                    </a:srgbClr>
                  </a:outerShdw>
                </a:effectLst>
              </a:rPr>
              <a:t>EDTA</a:t>
            </a:r>
            <a:r>
              <a:rPr lang="tr-TR" smtClean="0"/>
              <a:t>’lı tüpler</a:t>
            </a:r>
          </a:p>
          <a:p>
            <a:pPr lvl="1"/>
            <a:r>
              <a:rPr lang="tr-TR" b="1" smtClean="0">
                <a:solidFill>
                  <a:schemeClr val="bg1">
                    <a:lumMod val="50000"/>
                  </a:schemeClr>
                </a:solidFill>
              </a:rPr>
              <a:t>Florür</a:t>
            </a:r>
            <a:r>
              <a:rPr lang="tr-TR" smtClean="0"/>
              <a:t>lü (glikoliz inhibitörlü) tüp</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mtClean="0"/>
              <a:t>Biyokimyada Kullanılan Tüp Çeşitleri</a:t>
            </a:r>
            <a:endParaRPr lang="tr-TR"/>
          </a:p>
        </p:txBody>
      </p:sp>
      <p:sp>
        <p:nvSpPr>
          <p:cNvPr id="3" name="2 İçerik Yer Tutucusu"/>
          <p:cNvSpPr>
            <a:spLocks noGrp="1"/>
          </p:cNvSpPr>
          <p:nvPr>
            <p:ph idx="1"/>
          </p:nvPr>
        </p:nvSpPr>
        <p:spPr>
          <a:xfrm>
            <a:off x="457200" y="1844824"/>
            <a:ext cx="8229600" cy="4752528"/>
          </a:xfrm>
        </p:spPr>
        <p:txBody>
          <a:bodyPr>
            <a:normAutofit fontScale="92500" lnSpcReduction="20000"/>
          </a:bodyPr>
          <a:lstStyle/>
          <a:p>
            <a:r>
              <a:rPr lang="tr-TR" smtClean="0"/>
              <a:t>Antikoagulanlı tüpler (</a:t>
            </a:r>
            <a:r>
              <a:rPr lang="tr-TR" u="sng" smtClean="0"/>
              <a:t>tam kan </a:t>
            </a:r>
            <a:r>
              <a:rPr lang="tr-TR" smtClean="0"/>
              <a:t>ve </a:t>
            </a:r>
            <a:r>
              <a:rPr lang="tr-TR" u="sng" smtClean="0"/>
              <a:t>plazma</a:t>
            </a:r>
            <a:r>
              <a:rPr lang="tr-TR" smtClean="0"/>
              <a:t> tüpleri)</a:t>
            </a:r>
          </a:p>
          <a:p>
            <a:pPr lvl="1"/>
            <a:r>
              <a:rPr lang="tr-TR" smtClean="0"/>
              <a:t>Sitratlı tüpler (koagulasyon, ESR)</a:t>
            </a:r>
          </a:p>
          <a:p>
            <a:pPr lvl="1"/>
            <a:r>
              <a:rPr lang="tr-TR" smtClean="0"/>
              <a:t>EDTA’lı tüpler (hemogram/tam kan sayımı)</a:t>
            </a:r>
          </a:p>
          <a:p>
            <a:pPr lvl="1"/>
            <a:r>
              <a:rPr lang="tr-TR" smtClean="0"/>
              <a:t>Heparinli tüpler</a:t>
            </a:r>
          </a:p>
          <a:p>
            <a:pPr lvl="2"/>
            <a:r>
              <a:rPr lang="tr-TR" smtClean="0"/>
              <a:t>Heparin, antitrombin III’ün trombini inaktive etme yeteneğini artırarak kanın pıhtılaşmasını önler. Diğerleri (sitrat, EDTA), kanın pıhtılaşmasını kalsiyumu bağlayarak önler. </a:t>
            </a:r>
          </a:p>
          <a:p>
            <a:pPr>
              <a:buNone/>
            </a:pPr>
            <a:endParaRPr lang="tr-TR" smtClean="0"/>
          </a:p>
          <a:p>
            <a:r>
              <a:rPr lang="tr-TR" smtClean="0"/>
              <a:t>Antikoagulansız tüpler (</a:t>
            </a:r>
            <a:r>
              <a:rPr lang="tr-TR" u="sng" smtClean="0"/>
              <a:t>serum</a:t>
            </a:r>
            <a:r>
              <a:rPr lang="tr-TR" smtClean="0"/>
              <a:t> tüpleri)</a:t>
            </a:r>
          </a:p>
          <a:p>
            <a:pPr lvl="1"/>
            <a:r>
              <a:rPr lang="tr-TR" smtClean="0"/>
              <a:t>Jelli biyokimya/hormon tüpü</a:t>
            </a:r>
          </a:p>
          <a:p>
            <a:endParaRPr lang="tr-TR" smtClean="0"/>
          </a:p>
          <a:p>
            <a:endParaRPr lang="tr-T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669360"/>
          </a:xfrm>
        </p:spPr>
        <p:txBody>
          <a:bodyPr>
            <a:normAutofit fontScale="77500" lnSpcReduction="20000"/>
          </a:bodyPr>
          <a:lstStyle/>
          <a:p>
            <a:r>
              <a:rPr lang="tr-TR" smtClean="0"/>
              <a:t>Bağ dokusu membranları, epitelyal hücre tabakası içermez.</a:t>
            </a:r>
          </a:p>
          <a:p>
            <a:pPr lvl="1"/>
            <a:r>
              <a:rPr lang="tr-TR" smtClean="0"/>
              <a:t>Sinoviyal membran, serbestçe hareket edebilen eklemlerin boşluğunu kaplar. Membrandaki fibroblastlar eklem boşluğuna hiyaluronik asit salgılar. Hiyaluronik asidin su tutucu özelliği vardır. Böylece eklem boşluğunda kayganlaştırıcı bir sıvı oluşur ve kemikler hareket ederken sürtünüp aşınmaz. Sinovyal sıvı, diğer vücut sıvılarında olduğu gibi, su ve besinleri kanla kolayca değiştirir.</a:t>
            </a:r>
          </a:p>
          <a:p>
            <a:pPr lvl="1"/>
            <a:r>
              <a:rPr lang="tr-TR" smtClean="0"/>
              <a:t>Adventisya, çevrelediği organa göre isim alabilir (örneğin; arter ya da vende </a:t>
            </a:r>
            <a:r>
              <a:rPr lang="en-US" smtClean="0"/>
              <a:t>tuni</a:t>
            </a:r>
            <a:r>
              <a:rPr lang="tr-TR" smtClean="0"/>
              <a:t>k</a:t>
            </a:r>
            <a:r>
              <a:rPr lang="en-US" smtClean="0"/>
              <a:t>a e</a:t>
            </a:r>
            <a:r>
              <a:rPr lang="tr-TR" smtClean="0"/>
              <a:t>ks</a:t>
            </a:r>
            <a:r>
              <a:rPr lang="en-US" smtClean="0"/>
              <a:t>terna</a:t>
            </a:r>
            <a:r>
              <a:rPr lang="tr-TR" smtClean="0"/>
              <a:t>/</a:t>
            </a:r>
            <a:r>
              <a:rPr lang="en-US" smtClean="0"/>
              <a:t>tuni</a:t>
            </a:r>
            <a:r>
              <a:rPr lang="tr-TR" smtClean="0"/>
              <a:t>k</a:t>
            </a:r>
            <a:r>
              <a:rPr lang="en-US" smtClean="0"/>
              <a:t>a adventi</a:t>
            </a:r>
            <a:r>
              <a:rPr lang="tr-TR" smtClean="0"/>
              <a:t>sya). Sindirim sisteminin serbestçe hareket edebilen parçaları peritonla örtülüdür. Nispeten hareketsiz olan diğer kısımların (retroperitoneal organların) ise dış membranları adventisyadır. Özofagus, duodenum (ilk parçası hariç), çıkan ve inen kolon, rektum, anal kanal, pankreas (kuyruk hariç), safra kesesinin karaciğere bağlandığı kısım, böbrekler, adrenal bezler, üreter ve mesane (kubbe hariç) adventisya ile sarılıdır.</a:t>
            </a:r>
          </a:p>
          <a:p>
            <a:pPr lvl="1"/>
            <a:r>
              <a:rPr lang="tr-TR" smtClean="0"/>
              <a:t>Meninksler (</a:t>
            </a:r>
            <a:r>
              <a:rPr lang="en-US" smtClean="0"/>
              <a:t> dura mater, ara</a:t>
            </a:r>
            <a:r>
              <a:rPr lang="tr-TR" smtClean="0"/>
              <a:t>k</a:t>
            </a:r>
            <a:r>
              <a:rPr lang="en-US" smtClean="0"/>
              <a:t>noid mater </a:t>
            </a:r>
            <a:r>
              <a:rPr lang="tr-TR" smtClean="0"/>
              <a:t>ve</a:t>
            </a:r>
            <a:r>
              <a:rPr lang="en-US" smtClean="0"/>
              <a:t> pia mater</a:t>
            </a:r>
            <a:r>
              <a:rPr lang="tr-TR" smtClean="0"/>
              <a:t>) beyin ve omuriliği saran bağ dokusu membranlarıdır.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420888"/>
            <a:ext cx="8229600" cy="4248472"/>
          </a:xfrm>
        </p:spPr>
        <p:txBody>
          <a:bodyPr>
            <a:normAutofit fontScale="77500" lnSpcReduction="20000"/>
          </a:bodyPr>
          <a:lstStyle/>
          <a:p>
            <a:r>
              <a:rPr lang="tr-TR" b="1" smtClean="0"/>
              <a:t>Tam kan: </a:t>
            </a:r>
            <a:r>
              <a:rPr lang="tr-TR" smtClean="0"/>
              <a:t>Antikoagulanlı tüpe veya torbaya alınan, pıhtılaşması engellenmiş, içerisinde kanda bulunan bütün bileşenlerin olduğu numuneye “</a:t>
            </a:r>
            <a:r>
              <a:rPr lang="tr-TR" b="1" smtClean="0"/>
              <a:t>tam kan</a:t>
            </a:r>
            <a:r>
              <a:rPr lang="tr-TR" smtClean="0"/>
              <a:t>” denir.</a:t>
            </a:r>
          </a:p>
          <a:p>
            <a:r>
              <a:rPr lang="tr-TR" b="1" smtClean="0"/>
              <a:t>Plazma: </a:t>
            </a:r>
            <a:r>
              <a:rPr lang="tr-TR" smtClean="0"/>
              <a:t>Pıhtılaşması engellenmiş kan, tüpte veya torbada bekletildiği veya santrifüj edildiği takdirde, kan hücreleri aşağı doğru çöker ve sıvı kısım üstte toplanır. Üst kısımda toplanan sıvı, pıhtılaşma olayı gerçekleşmediği için, fibrinojen ve pıhtılaşma faktörlerini içerir ve “</a:t>
            </a:r>
            <a:r>
              <a:rPr lang="tr-TR" b="1" smtClean="0"/>
              <a:t>plazma</a:t>
            </a:r>
            <a:r>
              <a:rPr lang="tr-TR" smtClean="0"/>
              <a:t>” olarak adlandırılır.</a:t>
            </a:r>
          </a:p>
          <a:p>
            <a:r>
              <a:rPr lang="tr-TR" b="1" smtClean="0"/>
              <a:t>Serum: </a:t>
            </a:r>
            <a:r>
              <a:rPr lang="tr-TR" smtClean="0"/>
              <a:t>Pıhtılaşmış kanın santrifüjü sonucu üstte toplanan sıvıda fibrinojen vd. pıhtılaşma faktörleri tüketilir ve bu sıvıya “</a:t>
            </a:r>
            <a:r>
              <a:rPr lang="tr-TR" b="1" smtClean="0"/>
              <a:t>serum</a:t>
            </a:r>
            <a:r>
              <a:rPr lang="tr-TR" smtClean="0"/>
              <a:t>” adı verilir.</a:t>
            </a:r>
          </a:p>
          <a:p>
            <a:pPr lvl="1"/>
            <a:endParaRPr lang="tr-TR" smtClean="0"/>
          </a:p>
          <a:p>
            <a:endParaRPr lang="tr-TR"/>
          </a:p>
        </p:txBody>
      </p:sp>
      <p:pic>
        <p:nvPicPr>
          <p:cNvPr id="4" name="Picture 3"/>
          <p:cNvPicPr>
            <a:picLocks noChangeAspect="1" noChangeArrowheads="1"/>
          </p:cNvPicPr>
          <p:nvPr/>
        </p:nvPicPr>
        <p:blipFill>
          <a:blip r:embed="rId2" cstate="print"/>
          <a:srcRect/>
          <a:stretch>
            <a:fillRect/>
          </a:stretch>
        </p:blipFill>
        <p:spPr bwMode="auto">
          <a:xfrm>
            <a:off x="1475656" y="1"/>
            <a:ext cx="5976664" cy="21894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6779096" cy="6597352"/>
          </a:xfrm>
        </p:spPr>
        <p:txBody>
          <a:bodyPr>
            <a:normAutofit fontScale="70000" lnSpcReduction="20000"/>
          </a:bodyPr>
          <a:lstStyle/>
          <a:p>
            <a:r>
              <a:rPr lang="tr-TR" smtClean="0"/>
              <a:t>Sitratlı (9NC) mavi kapaklı tüpler, koagulasyon tahlilleri (PT/INR, aPTT, fibrinojen, pıhtılaşma faktörleri) için kullanılır </a:t>
            </a:r>
            <a:r>
              <a:rPr lang="en-US" smtClean="0"/>
              <a:t>(</a:t>
            </a:r>
            <a:r>
              <a:rPr lang="tr-TR" smtClean="0"/>
              <a:t>antikoagulanın kana oranı </a:t>
            </a:r>
            <a:r>
              <a:rPr lang="en-US" smtClean="0"/>
              <a:t>1:</a:t>
            </a:r>
            <a:r>
              <a:rPr lang="tr-TR" smtClean="0"/>
              <a:t>9; 1 birim sitrat 9 birim kan</a:t>
            </a:r>
            <a:r>
              <a:rPr lang="en-US" smtClean="0"/>
              <a:t>)</a:t>
            </a:r>
            <a:r>
              <a:rPr lang="tr-TR" smtClean="0"/>
              <a:t>.</a:t>
            </a:r>
          </a:p>
          <a:p>
            <a:r>
              <a:rPr lang="tr-TR" smtClean="0"/>
              <a:t>Kan </a:t>
            </a:r>
            <a:r>
              <a:rPr lang="tr-TR" b="1" u="sng" smtClean="0">
                <a:effectLst>
                  <a:outerShdw blurRad="38100" dist="38100" dir="2700000" algn="tl">
                    <a:srgbClr val="000000">
                      <a:alpha val="43137"/>
                    </a:srgbClr>
                  </a:outerShdw>
                </a:effectLst>
              </a:rPr>
              <a:t>mutlaka</a:t>
            </a:r>
            <a:r>
              <a:rPr lang="tr-TR" smtClean="0"/>
              <a:t> minimum kan alma noktasına/çizgisine kadar doldurulmalıdır. Minimum çizginin altında doldurulmuş tüplerde koagulasyon tahlilleri olduğundan daha yüksek sonuç verebilir ve bu durum klinik hatalara yol açabilir.</a:t>
            </a:r>
          </a:p>
          <a:p>
            <a:r>
              <a:rPr lang="tr-TR" smtClean="0"/>
              <a:t>Tüpe kan alındıktan sonra tüpün birkaç defa altüst edilmesi, sitratla kanın iyice karışması ve pıhtılaşmanın olmaması açısından önemlidir.</a:t>
            </a:r>
          </a:p>
          <a:p>
            <a:r>
              <a:rPr lang="tr-TR" smtClean="0"/>
              <a:t>Bu tüpe alınan kan başlangıçta tam kandır; tüp santrifüj edildiğinde üst kısımda </a:t>
            </a:r>
            <a:r>
              <a:rPr lang="tr-TR" b="1" smtClean="0"/>
              <a:t>plazma</a:t>
            </a:r>
            <a:r>
              <a:rPr lang="tr-TR" smtClean="0"/>
              <a:t> toplanır. Plazmanın renginin kırmızı olması kanın hemoliz olduğuna ve hemoglobinlerin eritrositlerden plazmaya çıktığına işaret eder.</a:t>
            </a:r>
          </a:p>
          <a:p>
            <a:r>
              <a:rPr lang="tr-TR" smtClean="0"/>
              <a:t>Bazen trombosit sayısının düşük çıktığı durumlarda sonucu doğrulamak için mavi kapaklı tüpe kan alınabilir. Böyle durumlarda tüp santrifüj edilmez ve tam kan sayımı için kullanılır.</a:t>
            </a:r>
          </a:p>
        </p:txBody>
      </p:sp>
      <p:pic>
        <p:nvPicPr>
          <p:cNvPr id="124930" name="Picture 2" descr="https://www.bd.com/assets/images/our-products/blood-and-urine-collection/blood-collection/PAS_363079_Original.png"/>
          <p:cNvPicPr>
            <a:picLocks noChangeAspect="1" noChangeArrowheads="1"/>
          </p:cNvPicPr>
          <p:nvPr/>
        </p:nvPicPr>
        <p:blipFill>
          <a:blip r:embed="rId2" cstate="print"/>
          <a:srcRect l="6069" t="34951" r="8612" b="31029"/>
          <a:stretch>
            <a:fillRect/>
          </a:stretch>
        </p:blipFill>
        <p:spPr bwMode="auto">
          <a:xfrm rot="5400000">
            <a:off x="4973905" y="2622431"/>
            <a:ext cx="6792525" cy="1547664"/>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l="5796" r="3240"/>
          <a:stretch>
            <a:fillRect/>
          </a:stretch>
        </p:blipFill>
        <p:spPr bwMode="auto">
          <a:xfrm>
            <a:off x="4103440" y="0"/>
            <a:ext cx="5040560" cy="6858000"/>
          </a:xfrm>
          <a:prstGeom prst="rect">
            <a:avLst/>
          </a:prstGeom>
          <a:noFill/>
          <a:ln w="9525">
            <a:noFill/>
            <a:miter lim="800000"/>
            <a:headEnd/>
            <a:tailEnd/>
          </a:ln>
        </p:spPr>
      </p:pic>
      <p:pic>
        <p:nvPicPr>
          <p:cNvPr id="142339" name="Picture 3"/>
          <p:cNvPicPr>
            <a:picLocks noChangeAspect="1" noChangeArrowheads="1"/>
          </p:cNvPicPr>
          <p:nvPr/>
        </p:nvPicPr>
        <p:blipFill>
          <a:blip r:embed="rId3" cstate="print"/>
          <a:srcRect l="4700" t="139" r="2922"/>
          <a:stretch>
            <a:fillRect/>
          </a:stretch>
        </p:blipFill>
        <p:spPr bwMode="auto">
          <a:xfrm>
            <a:off x="0" y="0"/>
            <a:ext cx="3528392"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827584" y="0"/>
            <a:ext cx="7604787"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7698" name="Picture 2"/>
          <p:cNvPicPr>
            <a:picLocks noChangeAspect="1" noChangeArrowheads="1"/>
          </p:cNvPicPr>
          <p:nvPr/>
        </p:nvPicPr>
        <p:blipFill>
          <a:blip r:embed="rId2" cstate="print"/>
          <a:srcRect/>
          <a:stretch>
            <a:fillRect/>
          </a:stretch>
        </p:blipFill>
        <p:spPr bwMode="auto">
          <a:xfrm>
            <a:off x="323528" y="0"/>
            <a:ext cx="860042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7283152" cy="6264696"/>
          </a:xfrm>
        </p:spPr>
        <p:txBody>
          <a:bodyPr>
            <a:normAutofit fontScale="92500" lnSpcReduction="10000"/>
          </a:bodyPr>
          <a:lstStyle/>
          <a:p>
            <a:r>
              <a:rPr lang="tr-TR" smtClean="0"/>
              <a:t>Sitratlı (4NC) siyah kapaklı tüpler, eritrosit sedimentasyon hızı (ESR) tahlili için kullanılır </a:t>
            </a:r>
            <a:r>
              <a:rPr lang="en-US" smtClean="0"/>
              <a:t>(</a:t>
            </a:r>
            <a:r>
              <a:rPr lang="tr-TR" smtClean="0"/>
              <a:t>antikoagulanın kana oranı </a:t>
            </a:r>
            <a:r>
              <a:rPr lang="en-US" smtClean="0"/>
              <a:t>1:4)</a:t>
            </a:r>
            <a:r>
              <a:rPr lang="tr-TR" smtClean="0"/>
              <a:t>.</a:t>
            </a:r>
          </a:p>
          <a:p>
            <a:r>
              <a:rPr lang="tr-TR" smtClean="0"/>
              <a:t>Kan minimum kan alma çizgisine kadar doldurulmalıdır.</a:t>
            </a:r>
          </a:p>
          <a:p>
            <a:r>
              <a:rPr lang="tr-TR" smtClean="0"/>
              <a:t>Tüpe kan alındıktan sonra tüpün birkaç defa altüst edilmesi, sitratla kanın iyice karışması ve pıhtılaşmanın olmaması açısından önemlidir.</a:t>
            </a:r>
          </a:p>
          <a:p>
            <a:r>
              <a:rPr lang="tr-TR" smtClean="0"/>
              <a:t>Bu tüpe alınan kan tam kandır; tüp dikey konumda bekletildiğinde eritrositler çökmeye başlar ve böylece çökme hızları belirlenebilir.</a:t>
            </a:r>
            <a:endParaRPr lang="tr-TR"/>
          </a:p>
        </p:txBody>
      </p:sp>
      <p:pic>
        <p:nvPicPr>
          <p:cNvPr id="147458" name="Picture 2" descr="ESR tube minimum blood ile ilgili görsel sonucu"/>
          <p:cNvPicPr>
            <a:picLocks noChangeAspect="1" noChangeArrowheads="1"/>
          </p:cNvPicPr>
          <p:nvPr/>
        </p:nvPicPr>
        <p:blipFill>
          <a:blip r:embed="rId2" cstate="print"/>
          <a:srcRect l="41702" t="6702" r="42213" b="7512"/>
          <a:stretch>
            <a:fillRect/>
          </a:stretch>
        </p:blipFill>
        <p:spPr bwMode="auto">
          <a:xfrm>
            <a:off x="7858125" y="0"/>
            <a:ext cx="1285875"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5122912" cy="6120680"/>
          </a:xfrm>
        </p:spPr>
        <p:txBody>
          <a:bodyPr>
            <a:normAutofit fontScale="70000" lnSpcReduction="20000"/>
          </a:bodyPr>
          <a:lstStyle/>
          <a:p>
            <a:r>
              <a:rPr lang="tr-TR" smtClean="0"/>
              <a:t>Sarı, kırmızı, turuncu kapaklı serum tüpleri rutin biyokimya ve hormon tahlillerinin yapıldığı tüplerdir.</a:t>
            </a:r>
          </a:p>
          <a:p>
            <a:endParaRPr lang="tr-TR" smtClean="0"/>
          </a:p>
          <a:p>
            <a:r>
              <a:rPr lang="tr-TR" smtClean="0"/>
              <a:t>SST (serum seperator tube) serum elde etmek için kullanılan jelli tüplerdir. Kan tamamen pıhtılaştıktan sonra, tüpün santrifüjü ile serum elde edilir.</a:t>
            </a:r>
          </a:p>
          <a:p>
            <a:endParaRPr lang="tr-TR" smtClean="0"/>
          </a:p>
          <a:p>
            <a:r>
              <a:rPr lang="tr-TR" smtClean="0"/>
              <a:t>RST (rapid serum tube) pıhtılaşma süresini oldukça kısaltacak (5 dk) şekilde trombin ile kaplanmış serum tüpleridir.</a:t>
            </a:r>
          </a:p>
          <a:p>
            <a:endParaRPr lang="tr-TR" smtClean="0"/>
          </a:p>
          <a:p>
            <a:r>
              <a:rPr lang="tr-TR" smtClean="0"/>
              <a:t>Serumun renginin kırmızı olması kanın hemoliz olduğuna ve hemoglobinlerin eritrositlerden seruma çıktığına işaret eder.</a:t>
            </a:r>
            <a:endParaRPr lang="tr-TR"/>
          </a:p>
        </p:txBody>
      </p:sp>
      <p:pic>
        <p:nvPicPr>
          <p:cNvPr id="143362" name="Picture 2" descr="BD Vacutainer SST II Advance Serum Separatör Tüpleri"/>
          <p:cNvPicPr>
            <a:picLocks noChangeAspect="1" noChangeArrowheads="1"/>
          </p:cNvPicPr>
          <p:nvPr/>
        </p:nvPicPr>
        <p:blipFill>
          <a:blip r:embed="rId2" cstate="print"/>
          <a:srcRect l="22235" r="22178" b="-169"/>
          <a:stretch>
            <a:fillRect/>
          </a:stretch>
        </p:blipFill>
        <p:spPr bwMode="auto">
          <a:xfrm>
            <a:off x="6228184" y="1"/>
            <a:ext cx="2915816" cy="2809786"/>
          </a:xfrm>
          <a:prstGeom prst="rect">
            <a:avLst/>
          </a:prstGeom>
          <a:noFill/>
        </p:spPr>
      </p:pic>
      <p:pic>
        <p:nvPicPr>
          <p:cNvPr id="143364" name="Picture 4" descr="BD Vacutainer RST Hızlı Pıhtılaştırıcı Tüpler"/>
          <p:cNvPicPr>
            <a:picLocks noChangeAspect="1" noChangeArrowheads="1"/>
          </p:cNvPicPr>
          <p:nvPr/>
        </p:nvPicPr>
        <p:blipFill>
          <a:blip r:embed="rId3" cstate="print"/>
          <a:srcRect l="22235" t="-1890" r="22178" b="-169"/>
          <a:stretch>
            <a:fillRect/>
          </a:stretch>
        </p:blipFill>
        <p:spPr bwMode="auto">
          <a:xfrm>
            <a:off x="6018206" y="3789040"/>
            <a:ext cx="3125793" cy="306896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0"/>
            <a:ext cx="5194920" cy="6858000"/>
          </a:xfrm>
        </p:spPr>
        <p:txBody>
          <a:bodyPr>
            <a:normAutofit fontScale="70000" lnSpcReduction="20000"/>
          </a:bodyPr>
          <a:lstStyle/>
          <a:p>
            <a:r>
              <a:rPr lang="tr-TR" smtClean="0"/>
              <a:t>EDTA’lı (etilendiamin tetraasetik asit) mor kapaklı tüpler, hemogram (tam kan sayımı) tahlillerinin yapıldığı tüplerdir.</a:t>
            </a:r>
          </a:p>
          <a:p>
            <a:r>
              <a:rPr lang="tr-TR" smtClean="0"/>
              <a:t>Tüpe kan alındıktan sonra tüpün birkaç defa altüst edilmesi, EDTA ile kanın iyice karışması ve pıhtılaşmanın olmaması açısından önemlidir. Pıhtı oluşması durumunda, başta platelet sayısının düşük çıkması olmak üzere, hatalı laboratuvar sonuçlarıyla karşılaşılabilir.</a:t>
            </a:r>
          </a:p>
          <a:p>
            <a:r>
              <a:rPr lang="tr-TR" smtClean="0"/>
              <a:t>Bu tüpe alınan kan tam kandır; tam kan sayımı (hemogram) tahlili yapılırken tüp santrifüj </a:t>
            </a:r>
            <a:r>
              <a:rPr lang="tr-TR" u="sng" smtClean="0"/>
              <a:t>edilmez.</a:t>
            </a:r>
          </a:p>
          <a:p>
            <a:r>
              <a:rPr lang="tr-TR" smtClean="0"/>
              <a:t>K2EDTA plastik tüplerde kuru sprey formda; K3EDTA cam tüplerde genellikle sıvı olarak bulunur. K3EDTA, RBC’lerde daha fazla büzülmeye sebep olabilir. K3EDTA sıvı formda olduğundan dilüsyona yol açabilir. Hemogram tahlilinde K2EDTA tercih edilebilir. </a:t>
            </a:r>
            <a:endParaRPr lang="tr-TR" u="sng"/>
          </a:p>
        </p:txBody>
      </p:sp>
      <p:pic>
        <p:nvPicPr>
          <p:cNvPr id="146434" name="Picture 2"/>
          <p:cNvPicPr>
            <a:picLocks noChangeAspect="1" noChangeArrowheads="1"/>
          </p:cNvPicPr>
          <p:nvPr/>
        </p:nvPicPr>
        <p:blipFill>
          <a:blip r:embed="rId2" cstate="print"/>
          <a:srcRect/>
          <a:stretch>
            <a:fillRect/>
          </a:stretch>
        </p:blipFill>
        <p:spPr bwMode="auto">
          <a:xfrm>
            <a:off x="5712911" y="0"/>
            <a:ext cx="3431089" cy="3212976"/>
          </a:xfrm>
          <a:prstGeom prst="rect">
            <a:avLst/>
          </a:prstGeom>
          <a:noFill/>
          <a:ln w="9525">
            <a:noFill/>
            <a:miter lim="800000"/>
            <a:headEnd/>
            <a:tailEnd/>
          </a:ln>
        </p:spPr>
      </p:pic>
      <p:pic>
        <p:nvPicPr>
          <p:cNvPr id="146436" name="Picture 4" descr="BD Vacutainer EDTA Tüpleri ve BD Vacutainer Crossmatch Tüpleri"/>
          <p:cNvPicPr>
            <a:picLocks noChangeAspect="1" noChangeArrowheads="1"/>
          </p:cNvPicPr>
          <p:nvPr/>
        </p:nvPicPr>
        <p:blipFill>
          <a:blip r:embed="rId3" cstate="print"/>
          <a:srcRect l="22733" t="-1890" r="22690" b="-169"/>
          <a:stretch>
            <a:fillRect/>
          </a:stretch>
        </p:blipFill>
        <p:spPr bwMode="auto">
          <a:xfrm>
            <a:off x="5715000" y="3429000"/>
            <a:ext cx="3429000" cy="3429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3602" name="Picture 2"/>
          <p:cNvPicPr>
            <a:picLocks noChangeAspect="1" noChangeArrowheads="1"/>
          </p:cNvPicPr>
          <p:nvPr/>
        </p:nvPicPr>
        <p:blipFill>
          <a:blip r:embed="rId2" cstate="print"/>
          <a:srcRect/>
          <a:stretch>
            <a:fillRect/>
          </a:stretch>
        </p:blipFill>
        <p:spPr bwMode="auto">
          <a:xfrm>
            <a:off x="0" y="404664"/>
            <a:ext cx="9144000" cy="59399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4626" name="Picture 2"/>
          <p:cNvPicPr>
            <a:picLocks noChangeAspect="1" noChangeArrowheads="1"/>
          </p:cNvPicPr>
          <p:nvPr/>
        </p:nvPicPr>
        <p:blipFill>
          <a:blip r:embed="rId2" cstate="print"/>
          <a:srcRect/>
          <a:stretch>
            <a:fillRect/>
          </a:stretch>
        </p:blipFill>
        <p:spPr bwMode="auto">
          <a:xfrm>
            <a:off x="0" y="332656"/>
            <a:ext cx="9144000" cy="5909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669360"/>
          </a:xfrm>
        </p:spPr>
        <p:txBody>
          <a:bodyPr>
            <a:normAutofit fontScale="62500" lnSpcReduction="20000"/>
          </a:bodyPr>
          <a:lstStyle/>
          <a:p>
            <a:r>
              <a:rPr lang="tr-TR" smtClean="0"/>
              <a:t>Epitelyal membranlar, bir bağ dokusu tabakasına tutturulmuş epitelden oluşur.</a:t>
            </a:r>
          </a:p>
          <a:p>
            <a:pPr lvl="1"/>
            <a:r>
              <a:rPr lang="tr-TR" smtClean="0"/>
              <a:t>Mukoza, dış ortama açılan içi boş geçiş yollarını (sindirim, solunum, boşaltım ve üreme yollarını) kaplar. Mukozanın altında lamina propria adı verilen destekleyici bir bağ dokusu bulunur. Mukoza zarları, genel olarak salgı ve emilim fonksiyonu görür. Submukozal ekzokrin bezler mukus salgılar. Mukus, dış ortamdan gelen patojenleri hapseder ve bunların ilerlemesini önler. Mukus salgısı, her mukoza zarında olmaz. Müsinler, mukusun ana bileşeni olan glikoproteinlerdir.</a:t>
            </a:r>
          </a:p>
          <a:p>
            <a:pPr lvl="1"/>
            <a:r>
              <a:rPr lang="tr-TR" smtClean="0"/>
              <a:t>Seroza, bağ dokusu tarafından desteklenen mezodermal kökenli epitelden (mezotelyum) oluşur. Bu zarlar dış ortama kapalı olan boşlukları örter. Serozanın iki tabakası vardır: içte organı örten viseral tabaka ve dışta paryetal tabaka. Mezotelyum tarafından üretilen seröz sıvı, viseral ve paryetal yapraklar arasında bulunur ve organların hareketi sırasında zarları kayganlaştırarak aşınmayı ve sürtünmeyi önler. Akciğerleri örten plevra, kalbi örten perikard ve karın boşluğundaki organları örten periton seröz membranlardır. Mezenter, çift kat viseral peritondur ve intraperitoneal bir organı arka karın duvarına bağlar; vücut duvarından iç organlara sinirler, kan damarları ve lenfatikler için bir yol sağlar. Mezenter, bağladığı iç organa göre adlandırılır: mezogastriyum, mezoapendiks, transvers mezokolon, sigmoid mezokolon gibi. Omentum mideden ve proksimal duodenumdan diğer abdominal organlara uzanan viseral periton katlantısıdır: Büyük omentum mideden transvers kolona ve küçük omentum (hepatogastrik ve hepatoduodenal ligaman) mide-duodenumdan karaciğere uzanır. Büyük omentum dört kat, küçük omentum iki kat viseral peritondur.</a:t>
            </a:r>
          </a:p>
          <a:p>
            <a:pPr lvl="1"/>
            <a:r>
              <a:rPr lang="tr-TR" smtClean="0"/>
              <a:t>Deri, bağ dokusu üzerinde duran çok katlı yassı epitel zardır. Epitel hücreleri keratin proteinini biriktirir.</a:t>
            </a:r>
          </a:p>
          <a:p>
            <a:pPr lvl="1"/>
            <a:endParaRPr lang="tr-TR" smtClean="0"/>
          </a:p>
          <a:p>
            <a:pPr lvl="1"/>
            <a:endParaRPr lang="tr-TR" smtClean="0"/>
          </a:p>
          <a:p>
            <a:pPr lvl="1"/>
            <a:endParaRPr lang="tr-TR" smtClean="0"/>
          </a:p>
          <a:p>
            <a:pPr lvl="1"/>
            <a:endParaRPr lang="tr-TR" smtClean="0"/>
          </a:p>
          <a:p>
            <a:pPr lvl="1"/>
            <a:endParaRPr lang="tr-T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2578" name="Picture 2"/>
          <p:cNvPicPr>
            <a:picLocks noChangeAspect="1" noChangeArrowheads="1"/>
          </p:cNvPicPr>
          <p:nvPr/>
        </p:nvPicPr>
        <p:blipFill>
          <a:blip r:embed="rId2" cstate="print"/>
          <a:srcRect/>
          <a:stretch>
            <a:fillRect/>
          </a:stretch>
        </p:blipFill>
        <p:spPr bwMode="auto">
          <a:xfrm>
            <a:off x="0" y="1619251"/>
            <a:ext cx="9144000" cy="32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5"/>
          <p:cNvPicPr>
            <a:picLocks noChangeAspect="1" noChangeArrowheads="1"/>
          </p:cNvPicPr>
          <p:nvPr/>
        </p:nvPicPr>
        <p:blipFill>
          <a:blip r:embed="rId2" cstate="print"/>
          <a:srcRect/>
          <a:stretch>
            <a:fillRect/>
          </a:stretch>
        </p:blipFill>
        <p:spPr bwMode="auto">
          <a:xfrm>
            <a:off x="2627784" y="0"/>
            <a:ext cx="4032448" cy="6883674"/>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8546" name="Picture 2"/>
          <p:cNvPicPr>
            <a:picLocks noChangeAspect="1" noChangeArrowheads="1"/>
          </p:cNvPicPr>
          <p:nvPr/>
        </p:nvPicPr>
        <p:blipFill>
          <a:blip r:embed="rId2" cstate="print"/>
          <a:srcRect/>
          <a:stretch>
            <a:fillRect/>
          </a:stretch>
        </p:blipFill>
        <p:spPr bwMode="auto">
          <a:xfrm>
            <a:off x="0" y="0"/>
            <a:ext cx="9144000" cy="6113908"/>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94210" name="Picture 2" descr="https://i1.wp.com/blog.pdchealthcare.com/wp-content/uploads/2017/08/3-Easy-Steps-Vnotch.jpg?ssl=1"/>
          <p:cNvPicPr>
            <a:picLocks noChangeAspect="1" noChangeArrowheads="1"/>
          </p:cNvPicPr>
          <p:nvPr/>
        </p:nvPicPr>
        <p:blipFill>
          <a:blip r:embed="rId2" cstate="print"/>
          <a:srcRect/>
          <a:stretch>
            <a:fillRect/>
          </a:stretch>
        </p:blipFill>
        <p:spPr bwMode="auto">
          <a:xfrm>
            <a:off x="0" y="1268760"/>
            <a:ext cx="9144000" cy="3940509"/>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89090" name="Picture 2"/>
          <p:cNvPicPr>
            <a:picLocks noChangeAspect="1" noChangeArrowheads="1"/>
          </p:cNvPicPr>
          <p:nvPr/>
        </p:nvPicPr>
        <p:blipFill>
          <a:blip r:embed="rId2" cstate="print"/>
          <a:srcRect/>
          <a:stretch>
            <a:fillRect/>
          </a:stretch>
        </p:blipFill>
        <p:spPr bwMode="auto">
          <a:xfrm>
            <a:off x="0" y="0"/>
            <a:ext cx="8820472" cy="6846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 name="Picture 2" descr="mislabeled tubes"/>
          <p:cNvPicPr>
            <a:picLocks noChangeAspect="1" noChangeArrowheads="1"/>
          </p:cNvPicPr>
          <p:nvPr/>
        </p:nvPicPr>
        <p:blipFill>
          <a:blip r:embed="rId2" cstate="print"/>
          <a:srcRect/>
          <a:stretch>
            <a:fillRect/>
          </a:stretch>
        </p:blipFill>
        <p:spPr bwMode="auto">
          <a:xfrm>
            <a:off x="0" y="548680"/>
            <a:ext cx="9193264" cy="5184576"/>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88640"/>
            <a:ext cx="8229600" cy="6408712"/>
          </a:xfrm>
        </p:spPr>
        <p:txBody>
          <a:bodyPr>
            <a:normAutofit fontScale="77500" lnSpcReduction="20000"/>
          </a:bodyPr>
          <a:lstStyle/>
          <a:p>
            <a:r>
              <a:rPr lang="tr-TR" smtClean="0"/>
              <a:t>İğne venden çıkarıldıktan sonra, girişim bölgesine gazlı bezle bastırılır.</a:t>
            </a:r>
          </a:p>
          <a:p>
            <a:endParaRPr lang="tr-TR" smtClean="0"/>
          </a:p>
          <a:p>
            <a:r>
              <a:rPr lang="tr-TR" smtClean="0"/>
              <a:t>İğne, güvenlik mekanizması aktive edildikten sonra kesici-delici tıbbi atık kutusuna atılır.</a:t>
            </a:r>
          </a:p>
          <a:p>
            <a:endParaRPr lang="tr-TR" smtClean="0"/>
          </a:p>
          <a:p>
            <a:r>
              <a:rPr lang="tr-TR" smtClean="0"/>
              <a:t>Kanamanın durduğu kontrol edilerek yara bölgesi bantlanır ya da gazlı bez yerleştirilip üzeri sıkıca yapıştırılır.</a:t>
            </a:r>
          </a:p>
          <a:p>
            <a:endParaRPr lang="tr-TR" smtClean="0"/>
          </a:p>
          <a:p>
            <a:r>
              <a:rPr lang="tr-TR" smtClean="0"/>
              <a:t>Hematom riskini ya da uzamış kanamaları en aza indirmek amacıyla hastaya yara bölgesine bastırması ve </a:t>
            </a:r>
            <a:r>
              <a:rPr lang="tr-TR" u="sng" smtClean="0"/>
              <a:t>kolunu kıvırmaması* </a:t>
            </a:r>
            <a:r>
              <a:rPr lang="tr-TR" smtClean="0"/>
              <a:t>tavsiye edilmelidir. Kanamayı durdurmak için kolun yukarı kaldırılması faydalı olabilir. Genel olarak baskı uygulandığında kanamanın 2 dk içerisinde durması beklenir.</a:t>
            </a:r>
          </a:p>
          <a:p>
            <a:endParaRPr lang="tr-TR" smtClean="0"/>
          </a:p>
          <a:p>
            <a:pPr>
              <a:buNone/>
            </a:pPr>
            <a:r>
              <a:rPr lang="tr-TR" smtClean="0"/>
              <a:t>*Kolun kıvrılması hematoma neden olabilir.</a:t>
            </a:r>
          </a:p>
          <a:p>
            <a:endParaRPr lang="tr-TR" smtClean="0"/>
          </a:p>
          <a:p>
            <a:endParaRPr lang="tr-T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71010" name="Picture 2" descr="delici-kesici atık kutusu ile ilgili görsel sonucu"/>
          <p:cNvPicPr>
            <a:picLocks noChangeAspect="1" noChangeArrowheads="1"/>
          </p:cNvPicPr>
          <p:nvPr/>
        </p:nvPicPr>
        <p:blipFill>
          <a:blip r:embed="rId2" cstate="print"/>
          <a:srcRect/>
          <a:stretch>
            <a:fillRect/>
          </a:stretch>
        </p:blipFill>
        <p:spPr bwMode="auto">
          <a:xfrm>
            <a:off x="1259632" y="0"/>
            <a:ext cx="6858000"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3) Numune alma sonrası</a:t>
            </a:r>
            <a:endParaRPr lang="tr-TR"/>
          </a:p>
        </p:txBody>
      </p:sp>
      <p:sp>
        <p:nvSpPr>
          <p:cNvPr id="3" name="2 İçerik Yer Tutucusu"/>
          <p:cNvSpPr>
            <a:spLocks noGrp="1"/>
          </p:cNvSpPr>
          <p:nvPr>
            <p:ph idx="1"/>
          </p:nvPr>
        </p:nvSpPr>
        <p:spPr>
          <a:xfrm>
            <a:off x="457200" y="1340768"/>
            <a:ext cx="8229600" cy="5256584"/>
          </a:xfrm>
        </p:spPr>
        <p:txBody>
          <a:bodyPr>
            <a:normAutofit fontScale="85000" lnSpcReduction="20000"/>
          </a:bodyPr>
          <a:lstStyle/>
          <a:p>
            <a:r>
              <a:rPr lang="tr-TR" smtClean="0"/>
              <a:t>Hastaya venöz kan alma alanından ayrılmadan önce kanamasının durduğundan emin olmasının gerektiği söylenmelidir.</a:t>
            </a:r>
          </a:p>
          <a:p>
            <a:endParaRPr lang="tr-TR" smtClean="0"/>
          </a:p>
          <a:p>
            <a:r>
              <a:rPr lang="tr-TR" smtClean="0"/>
              <a:t>Hastaya kanaması duruncaya kadar veya 5 dk dinlenmesi önerilmelidir.</a:t>
            </a:r>
          </a:p>
          <a:p>
            <a:endParaRPr lang="tr-TR" smtClean="0"/>
          </a:p>
          <a:p>
            <a:r>
              <a:rPr lang="tr-TR" smtClean="0"/>
              <a:t>Hasta kan alma alanından ayrılmadan önce hastaya nasıl hissettiği, baş dönmesi olup olmadığı sorulmalıdır. Bu soru, bayılma (senkop) riski taşıyan hastaları tespit etmekte yardımcı olabilir. Bazı hastaların, kan alma sonrası rahatlamanın ardından korkusu geçtiğinde de bayılabileceği unutulmamalıdır.</a:t>
            </a:r>
            <a:endParaRPr lang="tr-T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29600" cy="692696"/>
          </a:xfrm>
        </p:spPr>
        <p:txBody>
          <a:bodyPr>
            <a:normAutofit/>
          </a:bodyPr>
          <a:lstStyle/>
          <a:p>
            <a:r>
              <a:rPr lang="tr-TR" sz="3200" b="1" smtClean="0"/>
              <a:t>Dikkat edilecek önemli hususlar</a:t>
            </a:r>
            <a:endParaRPr lang="tr-TR" sz="3200" b="1"/>
          </a:p>
        </p:txBody>
      </p:sp>
      <p:sp>
        <p:nvSpPr>
          <p:cNvPr id="3" name="2 İçerik Yer Tutucusu"/>
          <p:cNvSpPr>
            <a:spLocks noGrp="1"/>
          </p:cNvSpPr>
          <p:nvPr>
            <p:ph idx="1"/>
          </p:nvPr>
        </p:nvSpPr>
        <p:spPr>
          <a:xfrm>
            <a:off x="457200" y="764704"/>
            <a:ext cx="8229600" cy="5328592"/>
          </a:xfrm>
        </p:spPr>
        <p:txBody>
          <a:bodyPr>
            <a:normAutofit fontScale="70000" lnSpcReduction="20000"/>
          </a:bodyPr>
          <a:lstStyle/>
          <a:p>
            <a:r>
              <a:rPr lang="tr-TR" smtClean="0"/>
              <a:t>Kateterden kan alınması hemoliz riskini artırır. Ayrıca alınan kanın i.v. verilen sıvılar ile kontamine olma riski vardır.</a:t>
            </a:r>
          </a:p>
          <a:p>
            <a:r>
              <a:rPr lang="tr-TR" smtClean="0"/>
              <a:t>Kesinlikle tüpten tüpe kan aktarılmamalıdır.</a:t>
            </a:r>
          </a:p>
          <a:p>
            <a:pPr lvl="1"/>
            <a:r>
              <a:rPr lang="tr-TR" smtClean="0"/>
              <a:t>K</a:t>
            </a:r>
            <a:r>
              <a:rPr lang="tr-TR" baseline="-25000" smtClean="0"/>
              <a:t>2</a:t>
            </a:r>
            <a:r>
              <a:rPr lang="tr-TR" smtClean="0"/>
              <a:t>EDTA’lı tüpten serum tüplerine kan aktarılması: K</a:t>
            </a:r>
            <a:r>
              <a:rPr lang="tr-TR" baseline="30000" smtClean="0"/>
              <a:t>+</a:t>
            </a:r>
            <a:r>
              <a:rPr lang="tr-TR" smtClean="0">
                <a:latin typeface="Times New Roman"/>
                <a:cs typeface="Times New Roman"/>
              </a:rPr>
              <a:t>↑ ve</a:t>
            </a:r>
            <a:r>
              <a:rPr lang="tr-TR" smtClean="0"/>
              <a:t> Ca</a:t>
            </a:r>
            <a:r>
              <a:rPr lang="tr-TR" baseline="30000" smtClean="0"/>
              <a:t>2+</a:t>
            </a:r>
            <a:r>
              <a:rPr lang="tr-TR" smtClean="0">
                <a:latin typeface="Times New Roman"/>
                <a:cs typeface="Times New Roman"/>
              </a:rPr>
              <a:t>↓</a:t>
            </a:r>
          </a:p>
          <a:p>
            <a:r>
              <a:rPr lang="tr-TR" smtClean="0"/>
              <a:t>Turnike, iğne damar yolundan çıkarılmadan önce </a:t>
            </a:r>
            <a:r>
              <a:rPr lang="tr-TR" b="1" u="sng" smtClean="0">
                <a:effectLst>
                  <a:outerShdw blurRad="38100" dist="38100" dir="2700000" algn="tl">
                    <a:srgbClr val="000000">
                      <a:alpha val="43137"/>
                    </a:srgbClr>
                  </a:outerShdw>
                </a:effectLst>
              </a:rPr>
              <a:t>mutlaka</a:t>
            </a:r>
            <a:r>
              <a:rPr lang="tr-TR" smtClean="0"/>
              <a:t> gevşetilmiş olmalıdır. Turnike ilk tüpe kan gelir gelmez çözülmelidir.</a:t>
            </a:r>
          </a:p>
          <a:p>
            <a:r>
              <a:rPr lang="tr-TR" smtClean="0"/>
              <a:t>Enjektörle kan alındığı zaman, piston hızlı olarak çekilmemelidir. Kanın tüplere aktarılması sırasında da, ayrıca piston itilmemelidir. Kan tüpleri, vakumlu oldukları için, kan kendiliğinden tüplere boşalacaktır.</a:t>
            </a:r>
          </a:p>
          <a:p>
            <a:r>
              <a:rPr lang="tr-TR" smtClean="0"/>
              <a:t>Kanın tüplerde yer alan özel kimyasallarla (antikoagulan ya da pıhtılaşma aktivatörleri) iyice muamele olması için, tüpler kan konulduktan sonra birkaç defa (</a:t>
            </a:r>
            <a:r>
              <a:rPr lang="tr-TR" b="1" u="sng" smtClean="0"/>
              <a:t>çalkalanmaksızın</a:t>
            </a:r>
            <a:r>
              <a:rPr lang="tr-TR" smtClean="0"/>
              <a:t>) altüst edilmelidir. Antikoagulanlı tüpler yeterince altüst edilmediği takdirde, içinde pıhtı oluşabilir ve bu durum, yapılacak analizi olumsuz şekilde etkiler.</a:t>
            </a:r>
          </a:p>
          <a:p>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51520" y="1484785"/>
            <a:ext cx="8712968" cy="2304256"/>
          </a:xfrm>
        </p:spPr>
        <p:txBody>
          <a:bodyPr>
            <a:normAutofit/>
          </a:bodyPr>
          <a:lstStyle/>
          <a:p>
            <a:r>
              <a:rPr lang="tr-TR" smtClean="0"/>
              <a:t>II. DERS</a:t>
            </a:r>
            <a:br>
              <a:rPr lang="tr-TR" smtClean="0"/>
            </a:br>
            <a:r>
              <a:rPr lang="tr-TR" smtClean="0"/>
              <a:t>Venöz Kan Alma Uygulaması</a:t>
            </a:r>
            <a:endParaRPr lang="tr-T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51520" y="1484785"/>
            <a:ext cx="8712968" cy="2304256"/>
          </a:xfrm>
        </p:spPr>
        <p:txBody>
          <a:bodyPr>
            <a:normAutofit/>
          </a:bodyPr>
          <a:lstStyle/>
          <a:p>
            <a:r>
              <a:rPr lang="tr-TR" smtClean="0"/>
              <a:t>III. DERS</a:t>
            </a:r>
            <a:br>
              <a:rPr lang="tr-TR" smtClean="0"/>
            </a:br>
            <a:r>
              <a:rPr lang="tr-TR" smtClean="0"/>
              <a:t>Tam Kandan Plazma ve Serum Eldesi</a:t>
            </a:r>
            <a:endParaRPr lang="tr-T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KAN</a:t>
            </a:r>
            <a:endParaRPr lang="tr-TR" dirty="0"/>
          </a:p>
        </p:txBody>
      </p:sp>
      <p:pic>
        <p:nvPicPr>
          <p:cNvPr id="1027" name="Picture 3"/>
          <p:cNvPicPr>
            <a:picLocks noChangeAspect="1" noChangeArrowheads="1"/>
          </p:cNvPicPr>
          <p:nvPr/>
        </p:nvPicPr>
        <p:blipFill>
          <a:blip r:embed="rId2" cstate="print"/>
          <a:srcRect/>
          <a:stretch>
            <a:fillRect/>
          </a:stretch>
        </p:blipFill>
        <p:spPr bwMode="auto">
          <a:xfrm>
            <a:off x="0" y="1700808"/>
            <a:ext cx="9144001" cy="334978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548680"/>
            <a:ext cx="4114800" cy="5616624"/>
          </a:xfrm>
        </p:spPr>
        <p:txBody>
          <a:bodyPr>
            <a:normAutofit fontScale="70000" lnSpcReduction="20000"/>
          </a:bodyPr>
          <a:lstStyle/>
          <a:p>
            <a:r>
              <a:rPr lang="tr-TR" b="1" dirty="0" smtClean="0"/>
              <a:t>Tam kanın santrifüjü sonucu</a:t>
            </a:r>
            <a:r>
              <a:rPr lang="tr-TR" dirty="0" smtClean="0"/>
              <a:t>, en alt kısımda eritrositler toplanır. Bunun üzerinde beyazımsı bir tabaka oluşturacak şekilde lökositler yer alır. Bu beyazımsı tabaka, lökositlerin dışında </a:t>
            </a:r>
            <a:r>
              <a:rPr lang="tr-TR" dirty="0" err="1" smtClean="0"/>
              <a:t>trombositleri</a:t>
            </a:r>
            <a:r>
              <a:rPr lang="tr-TR" dirty="0" smtClean="0"/>
              <a:t> de içerir.</a:t>
            </a:r>
          </a:p>
          <a:p>
            <a:endParaRPr lang="tr-TR" dirty="0" smtClean="0"/>
          </a:p>
          <a:p>
            <a:r>
              <a:rPr lang="tr-TR" dirty="0" err="1" smtClean="0"/>
              <a:t>Trombositler</a:t>
            </a:r>
            <a:r>
              <a:rPr lang="tr-TR" dirty="0" smtClean="0"/>
              <a:t>, tam olarak çökemediği için, </a:t>
            </a:r>
            <a:r>
              <a:rPr lang="tr-TR" b="1" dirty="0" smtClean="0"/>
              <a:t>plazma</a:t>
            </a:r>
            <a:r>
              <a:rPr lang="tr-TR" dirty="0" smtClean="0"/>
              <a:t>da da, derinlere inildikçe konsantrasyonu artacak şekilde, bir miktar </a:t>
            </a:r>
            <a:r>
              <a:rPr lang="tr-TR" dirty="0" err="1" smtClean="0"/>
              <a:t>trombosit</a:t>
            </a:r>
            <a:r>
              <a:rPr lang="tr-TR" dirty="0" smtClean="0"/>
              <a:t> bulunur. Plazmanın üst kısmı </a:t>
            </a:r>
            <a:r>
              <a:rPr lang="tr-TR" dirty="0" err="1" smtClean="0"/>
              <a:t>trombositçe</a:t>
            </a:r>
            <a:r>
              <a:rPr lang="tr-TR" dirty="0" smtClean="0"/>
              <a:t> fakir, alt kısmı </a:t>
            </a:r>
            <a:r>
              <a:rPr lang="tr-TR" dirty="0" err="1" smtClean="0"/>
              <a:t>trombositçe</a:t>
            </a:r>
            <a:r>
              <a:rPr lang="tr-TR" dirty="0" smtClean="0"/>
              <a:t> zengin olur. </a:t>
            </a:r>
            <a:endParaRPr lang="tr-TR" dirty="0"/>
          </a:p>
        </p:txBody>
      </p:sp>
      <p:pic>
        <p:nvPicPr>
          <p:cNvPr id="1026" name="Picture 2" descr="plasma centrifuge ile ilgili görsel sonucu"/>
          <p:cNvPicPr>
            <a:picLocks noChangeAspect="1" noChangeArrowheads="1"/>
          </p:cNvPicPr>
          <p:nvPr/>
        </p:nvPicPr>
        <p:blipFill>
          <a:blip r:embed="rId2" cstate="print"/>
          <a:srcRect l="6794" r="6298"/>
          <a:stretch>
            <a:fillRect/>
          </a:stretch>
        </p:blipFill>
        <p:spPr bwMode="auto">
          <a:xfrm>
            <a:off x="4679504" y="0"/>
            <a:ext cx="4464496" cy="6858001"/>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92697"/>
            <a:ext cx="8229600" cy="1296144"/>
          </a:xfrm>
        </p:spPr>
        <p:txBody>
          <a:bodyPr/>
          <a:lstStyle/>
          <a:p>
            <a:pPr algn="ctr">
              <a:buNone/>
            </a:pPr>
            <a:r>
              <a:rPr lang="tr-TR" dirty="0" smtClean="0"/>
              <a:t>Kandaki bazı temel bileşenlerin saf suya oranlanmış yoğunluk değerleri</a:t>
            </a:r>
            <a:endParaRPr lang="tr-TR" dirty="0"/>
          </a:p>
        </p:txBody>
      </p:sp>
      <p:pic>
        <p:nvPicPr>
          <p:cNvPr id="33794" name="Picture 2" descr="platelet poor rich plasma ile ilgili görsel sonucu"/>
          <p:cNvPicPr>
            <a:picLocks noChangeAspect="1" noChangeArrowheads="1"/>
          </p:cNvPicPr>
          <p:nvPr/>
        </p:nvPicPr>
        <p:blipFill>
          <a:blip r:embed="rId2" cstate="print"/>
          <a:srcRect t="32785" r="-405"/>
          <a:stretch>
            <a:fillRect/>
          </a:stretch>
        </p:blipFill>
        <p:spPr bwMode="auto">
          <a:xfrm>
            <a:off x="0" y="2204864"/>
            <a:ext cx="9144001" cy="3124431"/>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4818" name="Picture 2"/>
          <p:cNvPicPr>
            <a:picLocks noChangeAspect="1" noChangeArrowheads="1"/>
          </p:cNvPicPr>
          <p:nvPr/>
        </p:nvPicPr>
        <p:blipFill>
          <a:blip r:embed="rId2" cstate="print"/>
          <a:srcRect/>
          <a:stretch>
            <a:fillRect/>
          </a:stretch>
        </p:blipFill>
        <p:spPr bwMode="auto">
          <a:xfrm>
            <a:off x="0" y="476672"/>
            <a:ext cx="9144000" cy="556968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57200" y="1600200"/>
            <a:ext cx="8229600" cy="4781128"/>
          </a:xfrm>
        </p:spPr>
        <p:txBody>
          <a:bodyPr/>
          <a:lstStyle/>
          <a:p>
            <a:r>
              <a:rPr lang="tr-TR" dirty="0" smtClean="0"/>
              <a:t>Pıhtılaşmış kanın santrifüjü sonucu üstte toplanan sıvıda fibrinojen </a:t>
            </a:r>
            <a:r>
              <a:rPr lang="tr-TR" dirty="0" err="1" smtClean="0"/>
              <a:t>vd</a:t>
            </a:r>
            <a:r>
              <a:rPr lang="tr-TR" dirty="0" smtClean="0"/>
              <a:t>. pıhtılaşma </a:t>
            </a:r>
            <a:r>
              <a:rPr lang="tr-TR" smtClean="0"/>
              <a:t>faktörleri </a:t>
            </a:r>
            <a:r>
              <a:rPr lang="tr-TR" smtClean="0"/>
              <a:t>tükenmiş </a:t>
            </a:r>
            <a:r>
              <a:rPr lang="tr-TR" dirty="0" smtClean="0"/>
              <a:t>olacağından, bu sıvıya “</a:t>
            </a:r>
            <a:r>
              <a:rPr lang="tr-TR" b="1" dirty="0" smtClean="0"/>
              <a:t>serum</a:t>
            </a:r>
            <a:r>
              <a:rPr lang="tr-TR" dirty="0" smtClean="0"/>
              <a:t>” adı verilir.</a:t>
            </a:r>
          </a:p>
          <a:p>
            <a:endParaRPr lang="tr-TR" dirty="0" smtClean="0"/>
          </a:p>
          <a:p>
            <a:r>
              <a:rPr lang="tr-TR" dirty="0" smtClean="0"/>
              <a:t>Serum, genellikle, pıhtı paketinin sıvı kısımdan tamamen ayrışmasını sağlayan özel bir jel içeren tüpler yardımıyla elde edilir.</a:t>
            </a:r>
            <a:endParaRPr lang="tr-T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00200"/>
            <a:ext cx="3106688" cy="4525963"/>
          </a:xfrm>
        </p:spPr>
        <p:txBody>
          <a:bodyPr/>
          <a:lstStyle/>
          <a:p>
            <a:r>
              <a:rPr lang="tr-TR" b="1" dirty="0" smtClean="0"/>
              <a:t>Pıhtılaşmış kanın santrifüjü sonucu </a:t>
            </a:r>
            <a:r>
              <a:rPr lang="tr-TR" dirty="0" smtClean="0"/>
              <a:t>üst kısımda </a:t>
            </a:r>
            <a:r>
              <a:rPr lang="tr-TR" b="1" dirty="0" smtClean="0"/>
              <a:t>serum</a:t>
            </a:r>
            <a:r>
              <a:rPr lang="tr-TR" dirty="0" smtClean="0"/>
              <a:t> ayrışır.</a:t>
            </a:r>
            <a:endParaRPr lang="tr-TR" dirty="0"/>
          </a:p>
        </p:txBody>
      </p:sp>
      <p:pic>
        <p:nvPicPr>
          <p:cNvPr id="35842" name="Picture 2"/>
          <p:cNvPicPr>
            <a:picLocks noChangeAspect="1" noChangeArrowheads="1"/>
          </p:cNvPicPr>
          <p:nvPr/>
        </p:nvPicPr>
        <p:blipFill>
          <a:blip r:embed="rId2" cstate="print"/>
          <a:srcRect/>
          <a:stretch>
            <a:fillRect/>
          </a:stretch>
        </p:blipFill>
        <p:spPr bwMode="auto">
          <a:xfrm>
            <a:off x="4019423" y="0"/>
            <a:ext cx="5124577" cy="6858001"/>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48680"/>
            <a:ext cx="8229600" cy="5577483"/>
          </a:xfrm>
        </p:spPr>
        <p:txBody>
          <a:bodyPr>
            <a:normAutofit/>
          </a:bodyPr>
          <a:lstStyle/>
          <a:p>
            <a:r>
              <a:rPr lang="tr-TR" smtClean="0"/>
              <a:t>Santrifüj işlemi, dönme hareketinden elde edilen merkezkaç kuvvetinden yararlanılan bir ayırma yöntemidir.</a:t>
            </a:r>
          </a:p>
          <a:p>
            <a:endParaRPr lang="tr-TR" smtClean="0"/>
          </a:p>
          <a:p>
            <a:r>
              <a:rPr lang="tr-TR" smtClean="0"/>
              <a:t>Alta çöken kısım:</a:t>
            </a:r>
          </a:p>
          <a:p>
            <a:pPr lvl="1"/>
            <a:r>
              <a:rPr lang="tr-TR" smtClean="0"/>
              <a:t>çökelti, sediment, pellet, presipitat</a:t>
            </a:r>
          </a:p>
          <a:p>
            <a:r>
              <a:rPr lang="tr-TR" smtClean="0"/>
              <a:t>Üstte kalan kısım: </a:t>
            </a:r>
          </a:p>
          <a:p>
            <a:pPr lvl="1"/>
            <a:r>
              <a:rPr lang="tr-TR" smtClean="0"/>
              <a:t>süpernatan (supernatant)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8229600" cy="6408712"/>
          </a:xfrm>
        </p:spPr>
        <p:txBody>
          <a:bodyPr>
            <a:normAutofit/>
          </a:bodyPr>
          <a:lstStyle/>
          <a:p>
            <a:r>
              <a:rPr lang="tr-TR" smtClean="0"/>
              <a:t>rpm (revolution per minute): Santrifüjün dakikadaki dönme sayısını gösteren hız birimidir (örneğin; 3000 rpm).</a:t>
            </a:r>
          </a:p>
          <a:p>
            <a:endParaRPr lang="tr-TR" smtClean="0"/>
          </a:p>
          <a:p>
            <a:r>
              <a:rPr lang="tr-TR" smtClean="0"/>
              <a:t>rcf (relative centrifugal force): Santrifüje yerleştirilen örneği bileşenlerine ayıran fiziksel etkidir. Yerçekimi ivmesinin katları olarak (örneğin; 1000 g) ifade edilir.</a:t>
            </a:r>
          </a:p>
          <a:p>
            <a:endParaRPr lang="tr-TR" smtClean="0"/>
          </a:p>
          <a:p>
            <a:r>
              <a:rPr lang="tr-TR" smtClean="0"/>
              <a:t>rpm-rcf dönüşümü:</a:t>
            </a:r>
          </a:p>
          <a:p>
            <a:pPr lvl="1">
              <a:buNone/>
            </a:pPr>
            <a:r>
              <a:rPr lang="tr-TR" smtClean="0"/>
              <a:t>http://biyokimyadersleri.com/rpm-rcf.html</a:t>
            </a:r>
          </a:p>
          <a:p>
            <a:endParaRPr lang="tr-T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196752"/>
            <a:ext cx="9144000" cy="4144189"/>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4395</TotalTime>
  <Words>3523</Words>
  <Application>Microsoft Office PowerPoint</Application>
  <PresentationFormat>Ekran Gösterisi (4:3)</PresentationFormat>
  <Paragraphs>292</Paragraphs>
  <Slides>102</Slides>
  <Notes>0</Notes>
  <HiddenSlides>0</HiddenSlides>
  <MMClips>0</MMClips>
  <ScaleCrop>false</ScaleCrop>
  <HeadingPairs>
    <vt:vector size="4" baseType="variant">
      <vt:variant>
        <vt:lpstr>Tema</vt:lpstr>
      </vt:variant>
      <vt:variant>
        <vt:i4>1</vt:i4>
      </vt:variant>
      <vt:variant>
        <vt:lpstr>Slayt Başlıkları</vt:lpstr>
      </vt:variant>
      <vt:variant>
        <vt:i4>102</vt:i4>
      </vt:variant>
    </vt:vector>
  </HeadingPairs>
  <TitlesOfParts>
    <vt:vector size="103" baseType="lpstr">
      <vt:lpstr>Ofis Teması</vt:lpstr>
      <vt:lpstr>VÜCUT SIVILARI  UYGULAMA DERSLERİ</vt:lpstr>
      <vt:lpstr>I. DERS Vücut Sıvılarına Giriş</vt:lpstr>
      <vt:lpstr>Vücut Sıvıları</vt:lpstr>
      <vt:lpstr>Slayt 4</vt:lpstr>
      <vt:lpstr>Slayt 5</vt:lpstr>
      <vt:lpstr>Slayt 6</vt:lpstr>
      <vt:lpstr>Slayt 7</vt:lpstr>
      <vt:lpstr>Slayt 8</vt:lpstr>
      <vt:lpstr>II. DERS Venöz Kan Alma Uygulaması</vt:lpstr>
      <vt:lpstr>Venöz Kan Alma Uygulaması</vt:lpstr>
      <vt:lpstr>1) Numune alma öncesi</vt:lpstr>
      <vt:lpstr>Slayt 12</vt:lpstr>
      <vt:lpstr>Açlık Kanının Özellikle Tavsiye Edildiği Kan Testleri</vt:lpstr>
      <vt:lpstr>Slayt 14</vt:lpstr>
      <vt:lpstr>2) Numune Alma</vt:lpstr>
      <vt:lpstr>Slayt 16</vt:lpstr>
      <vt:lpstr>Turnikeler</vt:lpstr>
      <vt:lpstr>Slayt 18</vt:lpstr>
      <vt:lpstr>Slayt 19</vt:lpstr>
      <vt:lpstr>Slayt 20</vt:lpstr>
      <vt:lpstr>Slayt 21</vt:lpstr>
      <vt:lpstr>Slayt 22</vt:lpstr>
      <vt:lpstr>Üst Ekstremite Venleri</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Biyokimyada Kullanılan Tüp Çeşitleri</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3) Numune alma sonrası</vt:lpstr>
      <vt:lpstr>Dikkat edilecek önemli hususlar</vt:lpstr>
      <vt:lpstr>III. DERS Tam Kandan Plazma ve Serum Eldesi</vt:lpstr>
      <vt:lpstr>KAN</vt:lpstr>
      <vt:lpstr>Slayt 92</vt:lpstr>
      <vt:lpstr>Slayt 93</vt:lpstr>
      <vt:lpstr>Slayt 94</vt:lpstr>
      <vt:lpstr>Slayt 95</vt:lpstr>
      <vt:lpstr>Slayt 96</vt:lpstr>
      <vt:lpstr>Slayt 97</vt:lpstr>
      <vt:lpstr>Slayt 98</vt:lpstr>
      <vt:lpstr>Slayt 99</vt:lpstr>
      <vt:lpstr>Slayt 100</vt:lpstr>
      <vt:lpstr>Slayt 101</vt:lpstr>
      <vt:lpstr>Slayt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Venöz Kan Alma Uygulaması</dc:title>
  <dc:creator>kaüfatih-tıp</dc:creator>
  <cp:lastModifiedBy>kaüfatih-tıp</cp:lastModifiedBy>
  <cp:revision>361</cp:revision>
  <dcterms:created xsi:type="dcterms:W3CDTF">2021-01-27T09:56:04Z</dcterms:created>
  <dcterms:modified xsi:type="dcterms:W3CDTF">2021-02-13T22:03:21Z</dcterms:modified>
</cp:coreProperties>
</file>