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32" r:id="rId2"/>
    <p:sldId id="490" r:id="rId3"/>
    <p:sldId id="579" r:id="rId4"/>
    <p:sldId id="580" r:id="rId5"/>
    <p:sldId id="612" r:id="rId6"/>
    <p:sldId id="611" r:id="rId7"/>
    <p:sldId id="613" r:id="rId8"/>
    <p:sldId id="608" r:id="rId9"/>
    <p:sldId id="609" r:id="rId10"/>
    <p:sldId id="610" r:id="rId11"/>
    <p:sldId id="615" r:id="rId12"/>
    <p:sldId id="581" r:id="rId13"/>
    <p:sldId id="585" r:id="rId14"/>
    <p:sldId id="618" r:id="rId15"/>
    <p:sldId id="593" r:id="rId16"/>
    <p:sldId id="619" r:id="rId17"/>
    <p:sldId id="616" r:id="rId18"/>
    <p:sldId id="617" r:id="rId19"/>
    <p:sldId id="533" r:id="rId20"/>
    <p:sldId id="620" r:id="rId21"/>
    <p:sldId id="644" r:id="rId22"/>
    <p:sldId id="621" r:id="rId23"/>
    <p:sldId id="625" r:id="rId24"/>
    <p:sldId id="626" r:id="rId25"/>
    <p:sldId id="623" r:id="rId26"/>
    <p:sldId id="624" r:id="rId27"/>
    <p:sldId id="627" r:id="rId28"/>
    <p:sldId id="631" r:id="rId29"/>
    <p:sldId id="632" r:id="rId30"/>
    <p:sldId id="634" r:id="rId31"/>
    <p:sldId id="635" r:id="rId32"/>
    <p:sldId id="636" r:id="rId33"/>
    <p:sldId id="653" r:id="rId34"/>
    <p:sldId id="663" r:id="rId35"/>
    <p:sldId id="664" r:id="rId36"/>
    <p:sldId id="654" r:id="rId37"/>
    <p:sldId id="655" r:id="rId38"/>
    <p:sldId id="646" r:id="rId39"/>
    <p:sldId id="643" r:id="rId40"/>
    <p:sldId id="645" r:id="rId41"/>
    <p:sldId id="652" r:id="rId42"/>
    <p:sldId id="648" r:id="rId43"/>
    <p:sldId id="649" r:id="rId44"/>
    <p:sldId id="665" r:id="rId45"/>
    <p:sldId id="667" r:id="rId46"/>
    <p:sldId id="656" r:id="rId47"/>
    <p:sldId id="651" r:id="rId48"/>
    <p:sldId id="650" r:id="rId49"/>
    <p:sldId id="658" r:id="rId50"/>
    <p:sldId id="659" r:id="rId51"/>
    <p:sldId id="660" r:id="rId52"/>
    <p:sldId id="661" r:id="rId53"/>
    <p:sldId id="647" r:id="rId54"/>
    <p:sldId id="657" r:id="rId55"/>
    <p:sldId id="662" r:id="rId56"/>
    <p:sldId id="666" r:id="rId57"/>
    <p:sldId id="637" r:id="rId58"/>
    <p:sldId id="638"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EA9A8-479F-4D4D-8023-4C5733D9EF16}"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tr-TR"/>
        </a:p>
      </dgm:t>
    </dgm:pt>
    <dgm:pt modelId="{F05746F9-6367-4240-8B8F-8B6D7C0B7176}">
      <dgm:prSet phldrT="[Metin]"/>
      <dgm:spPr/>
      <dgm:t>
        <a:bodyPr/>
        <a:lstStyle/>
        <a:p>
          <a:r>
            <a:rPr lang="tr-TR" b="1" smtClean="0">
              <a:effectLst>
                <a:outerShdw blurRad="38100" dist="38100" dir="2700000" algn="tl">
                  <a:srgbClr val="000000">
                    <a:alpha val="43137"/>
                  </a:srgbClr>
                </a:outerShdw>
              </a:effectLst>
            </a:rPr>
            <a:t>Lökositler</a:t>
          </a:r>
          <a:endParaRPr lang="tr-TR" b="1">
            <a:effectLst>
              <a:outerShdw blurRad="38100" dist="38100" dir="2700000" algn="tl">
                <a:srgbClr val="000000">
                  <a:alpha val="43137"/>
                </a:srgbClr>
              </a:outerShdw>
            </a:effectLst>
          </a:endParaRPr>
        </a:p>
      </dgm:t>
    </dgm:pt>
    <dgm:pt modelId="{9913E1EC-39A8-41BB-9CE6-3ACF9D932440}" type="parTrans" cxnId="{76CC3681-0310-46B1-8462-4C4DAD0109FE}">
      <dgm:prSet/>
      <dgm:spPr/>
      <dgm:t>
        <a:bodyPr/>
        <a:lstStyle/>
        <a:p>
          <a:endParaRPr lang="tr-TR"/>
        </a:p>
      </dgm:t>
    </dgm:pt>
    <dgm:pt modelId="{9A1FD87D-3936-4AB9-B0D5-C3FF0EA54A72}" type="sibTrans" cxnId="{76CC3681-0310-46B1-8462-4C4DAD0109FE}">
      <dgm:prSet/>
      <dgm:spPr/>
      <dgm:t>
        <a:bodyPr/>
        <a:lstStyle/>
        <a:p>
          <a:endParaRPr lang="tr-TR"/>
        </a:p>
      </dgm:t>
    </dgm:pt>
    <dgm:pt modelId="{F9FD62D3-545F-4635-A857-89B5063E17A9}">
      <dgm:prSet phldrT="[Metin]"/>
      <dgm:spPr/>
      <dgm:t>
        <a:bodyPr/>
        <a:lstStyle/>
        <a:p>
          <a:r>
            <a:rPr lang="tr-TR" b="1" smtClean="0"/>
            <a:t>Granüllü (Polimorfonükleer)</a:t>
          </a:r>
          <a:endParaRPr lang="tr-TR" b="1"/>
        </a:p>
      </dgm:t>
    </dgm:pt>
    <dgm:pt modelId="{7A8A3356-8D18-4F06-8739-FCC5B5358A21}" type="parTrans" cxnId="{08FAAD7E-6C9F-406E-88DF-288D1FDDC9F0}">
      <dgm:prSet/>
      <dgm:spPr/>
      <dgm:t>
        <a:bodyPr/>
        <a:lstStyle/>
        <a:p>
          <a:endParaRPr lang="tr-TR"/>
        </a:p>
      </dgm:t>
    </dgm:pt>
    <dgm:pt modelId="{CB9EB076-F842-4011-9FA7-7B705FA9DF17}" type="sibTrans" cxnId="{08FAAD7E-6C9F-406E-88DF-288D1FDDC9F0}">
      <dgm:prSet/>
      <dgm:spPr/>
      <dgm:t>
        <a:bodyPr/>
        <a:lstStyle/>
        <a:p>
          <a:endParaRPr lang="tr-TR"/>
        </a:p>
      </dgm:t>
    </dgm:pt>
    <dgm:pt modelId="{C3C3971D-3227-4DE6-B0D0-94537BFB2A33}">
      <dgm:prSet phldrT="[Metin]"/>
      <dgm:spPr/>
      <dgm:t>
        <a:bodyPr/>
        <a:lstStyle/>
        <a:p>
          <a:r>
            <a:rPr lang="tr-TR" b="1" smtClean="0"/>
            <a:t>Granülsüz (Mononükleer)</a:t>
          </a:r>
          <a:endParaRPr lang="tr-TR" b="1"/>
        </a:p>
      </dgm:t>
    </dgm:pt>
    <dgm:pt modelId="{0F51DD28-30C1-413C-82D1-9666E4754B5F}" type="parTrans" cxnId="{23F5E6A4-D6D5-46A0-8E4B-018654B3EFE4}">
      <dgm:prSet/>
      <dgm:spPr/>
      <dgm:t>
        <a:bodyPr/>
        <a:lstStyle/>
        <a:p>
          <a:endParaRPr lang="tr-TR"/>
        </a:p>
      </dgm:t>
    </dgm:pt>
    <dgm:pt modelId="{922D5569-D7BE-4BDF-961B-C4A47F40BE9D}" type="sibTrans" cxnId="{23F5E6A4-D6D5-46A0-8E4B-018654B3EFE4}">
      <dgm:prSet/>
      <dgm:spPr/>
      <dgm:t>
        <a:bodyPr/>
        <a:lstStyle/>
        <a:p>
          <a:endParaRPr lang="tr-TR"/>
        </a:p>
      </dgm:t>
    </dgm:pt>
    <dgm:pt modelId="{5703F326-8A81-4A4F-BD06-0EC7CF54F4DE}">
      <dgm:prSet phldrT="[Metin]"/>
      <dgm:spPr/>
      <dgm:t>
        <a:bodyPr/>
        <a:lstStyle/>
        <a:p>
          <a:r>
            <a:rPr lang="tr-TR" smtClean="0"/>
            <a:t>Nötrofil </a:t>
          </a:r>
        </a:p>
        <a:p>
          <a:r>
            <a:rPr lang="tr-TR" smtClean="0"/>
            <a:t>(%50-70)</a:t>
          </a:r>
          <a:endParaRPr lang="tr-TR"/>
        </a:p>
      </dgm:t>
    </dgm:pt>
    <dgm:pt modelId="{1C2CF717-05B8-4018-9ED8-46B93D1C1FD7}" type="parTrans" cxnId="{C075DC96-AE25-4788-8EEE-494B5BBA75A9}">
      <dgm:prSet/>
      <dgm:spPr/>
      <dgm:t>
        <a:bodyPr/>
        <a:lstStyle/>
        <a:p>
          <a:endParaRPr lang="tr-TR"/>
        </a:p>
      </dgm:t>
    </dgm:pt>
    <dgm:pt modelId="{2D8EAD04-CB8F-4C73-9B74-01DD0FF4145E}" type="sibTrans" cxnId="{C075DC96-AE25-4788-8EEE-494B5BBA75A9}">
      <dgm:prSet/>
      <dgm:spPr/>
      <dgm:t>
        <a:bodyPr/>
        <a:lstStyle/>
        <a:p>
          <a:endParaRPr lang="tr-TR"/>
        </a:p>
      </dgm:t>
    </dgm:pt>
    <dgm:pt modelId="{DB416F03-6267-4F3A-B5C7-0BBE3FD9BF10}">
      <dgm:prSet phldrT="[Metin]"/>
      <dgm:spPr/>
      <dgm:t>
        <a:bodyPr/>
        <a:lstStyle/>
        <a:p>
          <a:r>
            <a:rPr lang="tr-TR" smtClean="0"/>
            <a:t>Eozinofil </a:t>
          </a:r>
        </a:p>
        <a:p>
          <a:r>
            <a:rPr lang="tr-TR" smtClean="0"/>
            <a:t>(%2-4)</a:t>
          </a:r>
          <a:endParaRPr lang="tr-TR"/>
        </a:p>
      </dgm:t>
    </dgm:pt>
    <dgm:pt modelId="{AA59F34F-5899-4F29-8A2B-7053ED606BCF}" type="parTrans" cxnId="{6875D004-1793-4C27-9A39-1A0C040727E4}">
      <dgm:prSet/>
      <dgm:spPr/>
      <dgm:t>
        <a:bodyPr/>
        <a:lstStyle/>
        <a:p>
          <a:endParaRPr lang="tr-TR"/>
        </a:p>
      </dgm:t>
    </dgm:pt>
    <dgm:pt modelId="{80E8C91D-DDB5-4FAA-B05F-F064CA75E5B6}" type="sibTrans" cxnId="{6875D004-1793-4C27-9A39-1A0C040727E4}">
      <dgm:prSet/>
      <dgm:spPr/>
      <dgm:t>
        <a:bodyPr/>
        <a:lstStyle/>
        <a:p>
          <a:endParaRPr lang="tr-TR"/>
        </a:p>
      </dgm:t>
    </dgm:pt>
    <dgm:pt modelId="{2595D32B-96B9-4FA0-8C0F-EC3FB1927A97}">
      <dgm:prSet phldrT="[Metin]"/>
      <dgm:spPr/>
      <dgm:t>
        <a:bodyPr/>
        <a:lstStyle/>
        <a:p>
          <a:r>
            <a:rPr lang="tr-TR" smtClean="0"/>
            <a:t>Bazofil </a:t>
          </a:r>
        </a:p>
        <a:p>
          <a:r>
            <a:rPr lang="tr-TR" smtClean="0"/>
            <a:t>(&lt;%1)</a:t>
          </a:r>
          <a:endParaRPr lang="tr-TR"/>
        </a:p>
      </dgm:t>
    </dgm:pt>
    <dgm:pt modelId="{53DB46D5-78F3-40E4-82E6-FAE6B15C2F06}" type="parTrans" cxnId="{5BBFB8A0-B0E1-4809-807D-D147E1F07B28}">
      <dgm:prSet/>
      <dgm:spPr/>
      <dgm:t>
        <a:bodyPr/>
        <a:lstStyle/>
        <a:p>
          <a:endParaRPr lang="tr-TR"/>
        </a:p>
      </dgm:t>
    </dgm:pt>
    <dgm:pt modelId="{0C1B2D90-A2E4-4A8C-AD2B-725B0874650F}" type="sibTrans" cxnId="{5BBFB8A0-B0E1-4809-807D-D147E1F07B28}">
      <dgm:prSet/>
      <dgm:spPr/>
      <dgm:t>
        <a:bodyPr/>
        <a:lstStyle/>
        <a:p>
          <a:endParaRPr lang="tr-TR"/>
        </a:p>
      </dgm:t>
    </dgm:pt>
    <dgm:pt modelId="{E746E31E-FD65-4079-9ED6-D7352BF21F67}">
      <dgm:prSet phldrT="[Metin]"/>
      <dgm:spPr/>
      <dgm:t>
        <a:bodyPr/>
        <a:lstStyle/>
        <a:p>
          <a:r>
            <a:rPr lang="tr-TR" smtClean="0"/>
            <a:t>Monosit </a:t>
          </a:r>
        </a:p>
        <a:p>
          <a:r>
            <a:rPr lang="tr-TR" smtClean="0"/>
            <a:t>(%3-8)</a:t>
          </a:r>
          <a:endParaRPr lang="tr-TR"/>
        </a:p>
      </dgm:t>
    </dgm:pt>
    <dgm:pt modelId="{29C225B4-1D98-499C-BDE3-1A74E19FD416}" type="parTrans" cxnId="{840AB673-E387-4ECA-B072-C4E00177DA21}">
      <dgm:prSet/>
      <dgm:spPr/>
      <dgm:t>
        <a:bodyPr/>
        <a:lstStyle/>
        <a:p>
          <a:endParaRPr lang="tr-TR"/>
        </a:p>
      </dgm:t>
    </dgm:pt>
    <dgm:pt modelId="{035A180A-0292-4487-86E9-2495D82E61C0}" type="sibTrans" cxnId="{840AB673-E387-4ECA-B072-C4E00177DA21}">
      <dgm:prSet/>
      <dgm:spPr/>
      <dgm:t>
        <a:bodyPr/>
        <a:lstStyle/>
        <a:p>
          <a:endParaRPr lang="tr-TR"/>
        </a:p>
      </dgm:t>
    </dgm:pt>
    <dgm:pt modelId="{56C1837B-E911-4FFE-BFE0-52B4C5F6965E}">
      <dgm:prSet phldrT="[Metin]"/>
      <dgm:spPr/>
      <dgm:t>
        <a:bodyPr/>
        <a:lstStyle/>
        <a:p>
          <a:r>
            <a:rPr lang="tr-TR" smtClean="0"/>
            <a:t>Lenfosit </a:t>
          </a:r>
        </a:p>
        <a:p>
          <a:r>
            <a:rPr lang="tr-TR" smtClean="0"/>
            <a:t>(%20-30)</a:t>
          </a:r>
          <a:endParaRPr lang="tr-TR"/>
        </a:p>
      </dgm:t>
    </dgm:pt>
    <dgm:pt modelId="{D55462C3-7C66-4EE8-886B-9A589DB23590}" type="parTrans" cxnId="{D975BED0-7095-440D-8035-38BE5CC0CF40}">
      <dgm:prSet/>
      <dgm:spPr/>
      <dgm:t>
        <a:bodyPr/>
        <a:lstStyle/>
        <a:p>
          <a:endParaRPr lang="tr-TR"/>
        </a:p>
      </dgm:t>
    </dgm:pt>
    <dgm:pt modelId="{7F7D26DE-7199-4219-88A2-C933FA9C9D7D}" type="sibTrans" cxnId="{D975BED0-7095-440D-8035-38BE5CC0CF40}">
      <dgm:prSet/>
      <dgm:spPr/>
      <dgm:t>
        <a:bodyPr/>
        <a:lstStyle/>
        <a:p>
          <a:endParaRPr lang="tr-TR"/>
        </a:p>
      </dgm:t>
    </dgm:pt>
    <dgm:pt modelId="{F08344EA-DE5C-4664-AB3E-85ED224E16A0}" type="pres">
      <dgm:prSet presAssocID="{3F8EA9A8-479F-4D4D-8023-4C5733D9EF16}" presName="hierChild1" presStyleCnt="0">
        <dgm:presLayoutVars>
          <dgm:orgChart val="1"/>
          <dgm:chPref val="1"/>
          <dgm:dir/>
          <dgm:animOne val="branch"/>
          <dgm:animLvl val="lvl"/>
          <dgm:resizeHandles/>
        </dgm:presLayoutVars>
      </dgm:prSet>
      <dgm:spPr/>
      <dgm:t>
        <a:bodyPr/>
        <a:lstStyle/>
        <a:p>
          <a:endParaRPr lang="tr-TR"/>
        </a:p>
      </dgm:t>
    </dgm:pt>
    <dgm:pt modelId="{CAAD28DF-B97B-4015-BD61-D40CCC839BB1}" type="pres">
      <dgm:prSet presAssocID="{F05746F9-6367-4240-8B8F-8B6D7C0B7176}" presName="hierRoot1" presStyleCnt="0">
        <dgm:presLayoutVars>
          <dgm:hierBranch val="init"/>
        </dgm:presLayoutVars>
      </dgm:prSet>
      <dgm:spPr/>
    </dgm:pt>
    <dgm:pt modelId="{5C39FBC7-6406-4020-9FB8-03E6042A76E7}" type="pres">
      <dgm:prSet presAssocID="{F05746F9-6367-4240-8B8F-8B6D7C0B7176}" presName="rootComposite1" presStyleCnt="0"/>
      <dgm:spPr/>
    </dgm:pt>
    <dgm:pt modelId="{F801B0FC-9829-4CF0-B704-BE96BB33B321}" type="pres">
      <dgm:prSet presAssocID="{F05746F9-6367-4240-8B8F-8B6D7C0B7176}" presName="rootText1" presStyleLbl="node0" presStyleIdx="0" presStyleCnt="1">
        <dgm:presLayoutVars>
          <dgm:chPref val="3"/>
        </dgm:presLayoutVars>
      </dgm:prSet>
      <dgm:spPr/>
      <dgm:t>
        <a:bodyPr/>
        <a:lstStyle/>
        <a:p>
          <a:endParaRPr lang="tr-TR"/>
        </a:p>
      </dgm:t>
    </dgm:pt>
    <dgm:pt modelId="{79439D77-7C73-4C89-8D84-785B04EBA639}" type="pres">
      <dgm:prSet presAssocID="{F05746F9-6367-4240-8B8F-8B6D7C0B7176}" presName="rootConnector1" presStyleLbl="node1" presStyleIdx="0" presStyleCnt="0"/>
      <dgm:spPr/>
      <dgm:t>
        <a:bodyPr/>
        <a:lstStyle/>
        <a:p>
          <a:endParaRPr lang="tr-TR"/>
        </a:p>
      </dgm:t>
    </dgm:pt>
    <dgm:pt modelId="{4AA3F00B-DF50-45E3-B3F5-B06FAC637705}" type="pres">
      <dgm:prSet presAssocID="{F05746F9-6367-4240-8B8F-8B6D7C0B7176}" presName="hierChild2" presStyleCnt="0"/>
      <dgm:spPr/>
    </dgm:pt>
    <dgm:pt modelId="{069D6DB1-455D-42C3-A616-589DFC61AA6C}" type="pres">
      <dgm:prSet presAssocID="{7A8A3356-8D18-4F06-8739-FCC5B5358A21}" presName="Name37" presStyleLbl="parChTrans1D2" presStyleIdx="0" presStyleCnt="2"/>
      <dgm:spPr/>
      <dgm:t>
        <a:bodyPr/>
        <a:lstStyle/>
        <a:p>
          <a:endParaRPr lang="tr-TR"/>
        </a:p>
      </dgm:t>
    </dgm:pt>
    <dgm:pt modelId="{9E6DBAAC-B7B9-4568-B6CB-2ABC38395D1A}" type="pres">
      <dgm:prSet presAssocID="{F9FD62D3-545F-4635-A857-89B5063E17A9}" presName="hierRoot2" presStyleCnt="0">
        <dgm:presLayoutVars>
          <dgm:hierBranch val="init"/>
        </dgm:presLayoutVars>
      </dgm:prSet>
      <dgm:spPr/>
    </dgm:pt>
    <dgm:pt modelId="{F926FF12-E7F3-42F1-B73F-522D47224ED5}" type="pres">
      <dgm:prSet presAssocID="{F9FD62D3-545F-4635-A857-89B5063E17A9}" presName="rootComposite" presStyleCnt="0"/>
      <dgm:spPr/>
    </dgm:pt>
    <dgm:pt modelId="{BDAE7374-09C2-40EA-B8EF-7737157632C7}" type="pres">
      <dgm:prSet presAssocID="{F9FD62D3-545F-4635-A857-89B5063E17A9}" presName="rootText" presStyleLbl="node2" presStyleIdx="0" presStyleCnt="2" custScaleX="174453" custLinFactNeighborX="-59562" custLinFactNeighborY="2416">
        <dgm:presLayoutVars>
          <dgm:chPref val="3"/>
        </dgm:presLayoutVars>
      </dgm:prSet>
      <dgm:spPr/>
      <dgm:t>
        <a:bodyPr/>
        <a:lstStyle/>
        <a:p>
          <a:endParaRPr lang="tr-TR"/>
        </a:p>
      </dgm:t>
    </dgm:pt>
    <dgm:pt modelId="{E0494E2F-D4A7-4F96-A560-E87AB83C75F2}" type="pres">
      <dgm:prSet presAssocID="{F9FD62D3-545F-4635-A857-89B5063E17A9}" presName="rootConnector" presStyleLbl="node2" presStyleIdx="0" presStyleCnt="2"/>
      <dgm:spPr/>
      <dgm:t>
        <a:bodyPr/>
        <a:lstStyle/>
        <a:p>
          <a:endParaRPr lang="tr-TR"/>
        </a:p>
      </dgm:t>
    </dgm:pt>
    <dgm:pt modelId="{026702AC-6625-41C2-86A5-55502780BD75}" type="pres">
      <dgm:prSet presAssocID="{F9FD62D3-545F-4635-A857-89B5063E17A9}" presName="hierChild4" presStyleCnt="0"/>
      <dgm:spPr/>
    </dgm:pt>
    <dgm:pt modelId="{3B013D6A-70BE-46D8-96EA-7C1A1F160B4C}" type="pres">
      <dgm:prSet presAssocID="{1C2CF717-05B8-4018-9ED8-46B93D1C1FD7}" presName="Name37" presStyleLbl="parChTrans1D3" presStyleIdx="0" presStyleCnt="5"/>
      <dgm:spPr/>
      <dgm:t>
        <a:bodyPr/>
        <a:lstStyle/>
        <a:p>
          <a:endParaRPr lang="tr-TR"/>
        </a:p>
      </dgm:t>
    </dgm:pt>
    <dgm:pt modelId="{7E80E91B-DF77-43F4-BC37-D3097B9E854D}" type="pres">
      <dgm:prSet presAssocID="{5703F326-8A81-4A4F-BD06-0EC7CF54F4DE}" presName="hierRoot2" presStyleCnt="0">
        <dgm:presLayoutVars>
          <dgm:hierBranch val="init"/>
        </dgm:presLayoutVars>
      </dgm:prSet>
      <dgm:spPr/>
    </dgm:pt>
    <dgm:pt modelId="{CEA3E733-F1FE-4830-BD62-9E5E7EA1D1F0}" type="pres">
      <dgm:prSet presAssocID="{5703F326-8A81-4A4F-BD06-0EC7CF54F4DE}" presName="rootComposite" presStyleCnt="0"/>
      <dgm:spPr/>
    </dgm:pt>
    <dgm:pt modelId="{0C026CDF-FD2A-4BA2-87EE-32CE2D54732B}" type="pres">
      <dgm:prSet presAssocID="{5703F326-8A81-4A4F-BD06-0EC7CF54F4DE}" presName="rootText" presStyleLbl="node3" presStyleIdx="0" presStyleCnt="5" custScaleX="117339" custScaleY="110648" custLinFactNeighborX="-63484" custLinFactNeighborY="-18049">
        <dgm:presLayoutVars>
          <dgm:chPref val="3"/>
        </dgm:presLayoutVars>
      </dgm:prSet>
      <dgm:spPr/>
      <dgm:t>
        <a:bodyPr/>
        <a:lstStyle/>
        <a:p>
          <a:endParaRPr lang="tr-TR"/>
        </a:p>
      </dgm:t>
    </dgm:pt>
    <dgm:pt modelId="{8386BF93-920B-41BB-A910-913150D0516A}" type="pres">
      <dgm:prSet presAssocID="{5703F326-8A81-4A4F-BD06-0EC7CF54F4DE}" presName="rootConnector" presStyleLbl="node3" presStyleIdx="0" presStyleCnt="5"/>
      <dgm:spPr/>
      <dgm:t>
        <a:bodyPr/>
        <a:lstStyle/>
        <a:p>
          <a:endParaRPr lang="tr-TR"/>
        </a:p>
      </dgm:t>
    </dgm:pt>
    <dgm:pt modelId="{7A87C50F-838F-48D2-BC2D-37F142D87420}" type="pres">
      <dgm:prSet presAssocID="{5703F326-8A81-4A4F-BD06-0EC7CF54F4DE}" presName="hierChild4" presStyleCnt="0"/>
      <dgm:spPr/>
    </dgm:pt>
    <dgm:pt modelId="{FD942904-FDB3-4C2B-88B2-F9CE1C981EDD}" type="pres">
      <dgm:prSet presAssocID="{5703F326-8A81-4A4F-BD06-0EC7CF54F4DE}" presName="hierChild5" presStyleCnt="0"/>
      <dgm:spPr/>
    </dgm:pt>
    <dgm:pt modelId="{C59F35E6-CDCD-4B34-B417-53F3FE83DD38}" type="pres">
      <dgm:prSet presAssocID="{AA59F34F-5899-4F29-8A2B-7053ED606BCF}" presName="Name37" presStyleLbl="parChTrans1D3" presStyleIdx="1" presStyleCnt="5"/>
      <dgm:spPr/>
      <dgm:t>
        <a:bodyPr/>
        <a:lstStyle/>
        <a:p>
          <a:endParaRPr lang="tr-TR"/>
        </a:p>
      </dgm:t>
    </dgm:pt>
    <dgm:pt modelId="{6BFE16D9-FB74-41B5-AC89-0C263074E9C5}" type="pres">
      <dgm:prSet presAssocID="{DB416F03-6267-4F3A-B5C7-0BBE3FD9BF10}" presName="hierRoot2" presStyleCnt="0">
        <dgm:presLayoutVars>
          <dgm:hierBranch val="init"/>
        </dgm:presLayoutVars>
      </dgm:prSet>
      <dgm:spPr/>
    </dgm:pt>
    <dgm:pt modelId="{756313CF-2008-464A-8E59-006934986075}" type="pres">
      <dgm:prSet presAssocID="{DB416F03-6267-4F3A-B5C7-0BBE3FD9BF10}" presName="rootComposite" presStyleCnt="0"/>
      <dgm:spPr/>
    </dgm:pt>
    <dgm:pt modelId="{4D6ED5CB-6716-4597-A1E6-99A7F387E801}" type="pres">
      <dgm:prSet presAssocID="{DB416F03-6267-4F3A-B5C7-0BBE3FD9BF10}" presName="rootText" presStyleLbl="node3" presStyleIdx="1" presStyleCnt="5" custScaleX="117339" custScaleY="120232" custLinFactNeighborX="-63484" custLinFactNeighborY="-39857">
        <dgm:presLayoutVars>
          <dgm:chPref val="3"/>
        </dgm:presLayoutVars>
      </dgm:prSet>
      <dgm:spPr/>
      <dgm:t>
        <a:bodyPr/>
        <a:lstStyle/>
        <a:p>
          <a:endParaRPr lang="tr-TR"/>
        </a:p>
      </dgm:t>
    </dgm:pt>
    <dgm:pt modelId="{733EA5CA-C5B9-414C-9C21-DB494700EC80}" type="pres">
      <dgm:prSet presAssocID="{DB416F03-6267-4F3A-B5C7-0BBE3FD9BF10}" presName="rootConnector" presStyleLbl="node3" presStyleIdx="1" presStyleCnt="5"/>
      <dgm:spPr/>
      <dgm:t>
        <a:bodyPr/>
        <a:lstStyle/>
        <a:p>
          <a:endParaRPr lang="tr-TR"/>
        </a:p>
      </dgm:t>
    </dgm:pt>
    <dgm:pt modelId="{E9A5EC3F-81F9-43C1-A404-AA1B6FA0D406}" type="pres">
      <dgm:prSet presAssocID="{DB416F03-6267-4F3A-B5C7-0BBE3FD9BF10}" presName="hierChild4" presStyleCnt="0"/>
      <dgm:spPr/>
    </dgm:pt>
    <dgm:pt modelId="{E9758342-E594-4D6A-B4C6-6A233DB84F02}" type="pres">
      <dgm:prSet presAssocID="{DB416F03-6267-4F3A-B5C7-0BBE3FD9BF10}" presName="hierChild5" presStyleCnt="0"/>
      <dgm:spPr/>
    </dgm:pt>
    <dgm:pt modelId="{78921F87-6021-440E-BACC-E2747A8EFBBE}" type="pres">
      <dgm:prSet presAssocID="{53DB46D5-78F3-40E4-82E6-FAE6B15C2F06}" presName="Name37" presStyleLbl="parChTrans1D3" presStyleIdx="2" presStyleCnt="5"/>
      <dgm:spPr/>
      <dgm:t>
        <a:bodyPr/>
        <a:lstStyle/>
        <a:p>
          <a:endParaRPr lang="tr-TR"/>
        </a:p>
      </dgm:t>
    </dgm:pt>
    <dgm:pt modelId="{3D1BCA31-88F0-498C-9A5D-E5AB70B698CB}" type="pres">
      <dgm:prSet presAssocID="{2595D32B-96B9-4FA0-8C0F-EC3FB1927A97}" presName="hierRoot2" presStyleCnt="0">
        <dgm:presLayoutVars>
          <dgm:hierBranch val="init"/>
        </dgm:presLayoutVars>
      </dgm:prSet>
      <dgm:spPr/>
    </dgm:pt>
    <dgm:pt modelId="{EB990271-E87A-4C16-9BF7-B1AD46790EDC}" type="pres">
      <dgm:prSet presAssocID="{2595D32B-96B9-4FA0-8C0F-EC3FB1927A97}" presName="rootComposite" presStyleCnt="0"/>
      <dgm:spPr/>
    </dgm:pt>
    <dgm:pt modelId="{AC55F80C-37BC-4839-BE6F-72B6B71A6199}" type="pres">
      <dgm:prSet presAssocID="{2595D32B-96B9-4FA0-8C0F-EC3FB1927A97}" presName="rootText" presStyleLbl="node3" presStyleIdx="2" presStyleCnt="5" custScaleX="121257" custScaleY="113120" custLinFactNeighborX="-63484" custLinFactNeighborY="-56712">
        <dgm:presLayoutVars>
          <dgm:chPref val="3"/>
        </dgm:presLayoutVars>
      </dgm:prSet>
      <dgm:spPr/>
      <dgm:t>
        <a:bodyPr/>
        <a:lstStyle/>
        <a:p>
          <a:endParaRPr lang="tr-TR"/>
        </a:p>
      </dgm:t>
    </dgm:pt>
    <dgm:pt modelId="{18D30F68-2BA2-4E40-A71A-13B3B248FC0A}" type="pres">
      <dgm:prSet presAssocID="{2595D32B-96B9-4FA0-8C0F-EC3FB1927A97}" presName="rootConnector" presStyleLbl="node3" presStyleIdx="2" presStyleCnt="5"/>
      <dgm:spPr/>
      <dgm:t>
        <a:bodyPr/>
        <a:lstStyle/>
        <a:p>
          <a:endParaRPr lang="tr-TR"/>
        </a:p>
      </dgm:t>
    </dgm:pt>
    <dgm:pt modelId="{0A897E75-8357-4281-A38C-CC0BDF01E970}" type="pres">
      <dgm:prSet presAssocID="{2595D32B-96B9-4FA0-8C0F-EC3FB1927A97}" presName="hierChild4" presStyleCnt="0"/>
      <dgm:spPr/>
    </dgm:pt>
    <dgm:pt modelId="{291DC492-E655-4D33-8031-28CCE99EEF14}" type="pres">
      <dgm:prSet presAssocID="{2595D32B-96B9-4FA0-8C0F-EC3FB1927A97}" presName="hierChild5" presStyleCnt="0"/>
      <dgm:spPr/>
    </dgm:pt>
    <dgm:pt modelId="{6B73F934-9151-4E7C-A862-B0A9FB6EA8DE}" type="pres">
      <dgm:prSet presAssocID="{F9FD62D3-545F-4635-A857-89B5063E17A9}" presName="hierChild5" presStyleCnt="0"/>
      <dgm:spPr/>
    </dgm:pt>
    <dgm:pt modelId="{A2B1AC18-8F5E-41D9-8CB0-8E5684184051}" type="pres">
      <dgm:prSet presAssocID="{0F51DD28-30C1-413C-82D1-9666E4754B5F}" presName="Name37" presStyleLbl="parChTrans1D2" presStyleIdx="1" presStyleCnt="2"/>
      <dgm:spPr/>
      <dgm:t>
        <a:bodyPr/>
        <a:lstStyle/>
        <a:p>
          <a:endParaRPr lang="tr-TR"/>
        </a:p>
      </dgm:t>
    </dgm:pt>
    <dgm:pt modelId="{9FF6AB32-C3C4-4838-9E55-F5270A17CBA1}" type="pres">
      <dgm:prSet presAssocID="{C3C3971D-3227-4DE6-B0D0-94537BFB2A33}" presName="hierRoot2" presStyleCnt="0">
        <dgm:presLayoutVars>
          <dgm:hierBranch val="init"/>
        </dgm:presLayoutVars>
      </dgm:prSet>
      <dgm:spPr/>
    </dgm:pt>
    <dgm:pt modelId="{84F963DD-8413-4788-A10E-A74630DF187D}" type="pres">
      <dgm:prSet presAssocID="{C3C3971D-3227-4DE6-B0D0-94537BFB2A33}" presName="rootComposite" presStyleCnt="0"/>
      <dgm:spPr/>
    </dgm:pt>
    <dgm:pt modelId="{DD32DC64-CC71-4F58-B896-6EEF9809D7E8}" type="pres">
      <dgm:prSet presAssocID="{C3C3971D-3227-4DE6-B0D0-94537BFB2A33}" presName="rootText" presStyleLbl="node2" presStyleIdx="1" presStyleCnt="2" custScaleX="111448" custLinFactNeighborX="79238" custLinFactNeighborY="-4605">
        <dgm:presLayoutVars>
          <dgm:chPref val="3"/>
        </dgm:presLayoutVars>
      </dgm:prSet>
      <dgm:spPr/>
      <dgm:t>
        <a:bodyPr/>
        <a:lstStyle/>
        <a:p>
          <a:endParaRPr lang="tr-TR"/>
        </a:p>
      </dgm:t>
    </dgm:pt>
    <dgm:pt modelId="{FD1D689F-B04A-466A-9C73-9DCCD4862BA7}" type="pres">
      <dgm:prSet presAssocID="{C3C3971D-3227-4DE6-B0D0-94537BFB2A33}" presName="rootConnector" presStyleLbl="node2" presStyleIdx="1" presStyleCnt="2"/>
      <dgm:spPr/>
      <dgm:t>
        <a:bodyPr/>
        <a:lstStyle/>
        <a:p>
          <a:endParaRPr lang="tr-TR"/>
        </a:p>
      </dgm:t>
    </dgm:pt>
    <dgm:pt modelId="{EAC72D70-4737-4F52-B6FE-9E682609CE00}" type="pres">
      <dgm:prSet presAssocID="{C3C3971D-3227-4DE6-B0D0-94537BFB2A33}" presName="hierChild4" presStyleCnt="0"/>
      <dgm:spPr/>
    </dgm:pt>
    <dgm:pt modelId="{B1E9DE2A-396E-4687-B5A1-CE9473DA2DCE}" type="pres">
      <dgm:prSet presAssocID="{29C225B4-1D98-499C-BDE3-1A74E19FD416}" presName="Name37" presStyleLbl="parChTrans1D3" presStyleIdx="3" presStyleCnt="5"/>
      <dgm:spPr/>
      <dgm:t>
        <a:bodyPr/>
        <a:lstStyle/>
        <a:p>
          <a:endParaRPr lang="tr-TR"/>
        </a:p>
      </dgm:t>
    </dgm:pt>
    <dgm:pt modelId="{053562F3-EA3B-4AB3-8BE7-A07176731ABB}" type="pres">
      <dgm:prSet presAssocID="{E746E31E-FD65-4079-9ED6-D7352BF21F67}" presName="hierRoot2" presStyleCnt="0">
        <dgm:presLayoutVars>
          <dgm:hierBranch val="init"/>
        </dgm:presLayoutVars>
      </dgm:prSet>
      <dgm:spPr/>
    </dgm:pt>
    <dgm:pt modelId="{21C4B4D4-D877-4C65-84DF-18594E8A824A}" type="pres">
      <dgm:prSet presAssocID="{E746E31E-FD65-4079-9ED6-D7352BF21F67}" presName="rootComposite" presStyleCnt="0"/>
      <dgm:spPr/>
    </dgm:pt>
    <dgm:pt modelId="{2C71CC0E-4C27-4FA3-B343-86A8B280AE3F}" type="pres">
      <dgm:prSet presAssocID="{E746E31E-FD65-4079-9ED6-D7352BF21F67}" presName="rootText" presStyleLbl="node3" presStyleIdx="3" presStyleCnt="5" custScaleX="114043" custScaleY="128087" custLinFactNeighborX="85835" custLinFactNeighborY="849">
        <dgm:presLayoutVars>
          <dgm:chPref val="3"/>
        </dgm:presLayoutVars>
      </dgm:prSet>
      <dgm:spPr/>
      <dgm:t>
        <a:bodyPr/>
        <a:lstStyle/>
        <a:p>
          <a:endParaRPr lang="tr-TR"/>
        </a:p>
      </dgm:t>
    </dgm:pt>
    <dgm:pt modelId="{5A61EBC4-3B52-4B80-A909-184A3DB80EAB}" type="pres">
      <dgm:prSet presAssocID="{E746E31E-FD65-4079-9ED6-D7352BF21F67}" presName="rootConnector" presStyleLbl="node3" presStyleIdx="3" presStyleCnt="5"/>
      <dgm:spPr/>
      <dgm:t>
        <a:bodyPr/>
        <a:lstStyle/>
        <a:p>
          <a:endParaRPr lang="tr-TR"/>
        </a:p>
      </dgm:t>
    </dgm:pt>
    <dgm:pt modelId="{0DB7F2D3-C4E1-41A8-8609-A1BAAC6658D4}" type="pres">
      <dgm:prSet presAssocID="{E746E31E-FD65-4079-9ED6-D7352BF21F67}" presName="hierChild4" presStyleCnt="0"/>
      <dgm:spPr/>
    </dgm:pt>
    <dgm:pt modelId="{5391979A-763A-47EC-8FAC-1D2DB09F4DE4}" type="pres">
      <dgm:prSet presAssocID="{E746E31E-FD65-4079-9ED6-D7352BF21F67}" presName="hierChild5" presStyleCnt="0"/>
      <dgm:spPr/>
    </dgm:pt>
    <dgm:pt modelId="{BC381680-8744-481C-8EA7-37CDC7395BA9}" type="pres">
      <dgm:prSet presAssocID="{D55462C3-7C66-4EE8-886B-9A589DB23590}" presName="Name37" presStyleLbl="parChTrans1D3" presStyleIdx="4" presStyleCnt="5"/>
      <dgm:spPr/>
      <dgm:t>
        <a:bodyPr/>
        <a:lstStyle/>
        <a:p>
          <a:endParaRPr lang="tr-TR"/>
        </a:p>
      </dgm:t>
    </dgm:pt>
    <dgm:pt modelId="{64BE914A-3E1B-4136-8C66-1133FF132441}" type="pres">
      <dgm:prSet presAssocID="{56C1837B-E911-4FFE-BFE0-52B4C5F6965E}" presName="hierRoot2" presStyleCnt="0">
        <dgm:presLayoutVars>
          <dgm:hierBranch val="init"/>
        </dgm:presLayoutVars>
      </dgm:prSet>
      <dgm:spPr/>
    </dgm:pt>
    <dgm:pt modelId="{384BD4AF-BC6C-49F1-B737-C1656442D3DB}" type="pres">
      <dgm:prSet presAssocID="{56C1837B-E911-4FFE-BFE0-52B4C5F6965E}" presName="rootComposite" presStyleCnt="0"/>
      <dgm:spPr/>
    </dgm:pt>
    <dgm:pt modelId="{92EA89D6-8796-4C4D-B5FF-36FB1F5781C4}" type="pres">
      <dgm:prSet presAssocID="{56C1837B-E911-4FFE-BFE0-52B4C5F6965E}" presName="rootText" presStyleLbl="node3" presStyleIdx="4" presStyleCnt="5" custScaleX="114043" custScaleY="138734" custLinFactNeighborX="82324" custLinFactNeighborY="-719">
        <dgm:presLayoutVars>
          <dgm:chPref val="3"/>
        </dgm:presLayoutVars>
      </dgm:prSet>
      <dgm:spPr/>
      <dgm:t>
        <a:bodyPr/>
        <a:lstStyle/>
        <a:p>
          <a:endParaRPr lang="tr-TR"/>
        </a:p>
      </dgm:t>
    </dgm:pt>
    <dgm:pt modelId="{C30DD81A-817E-4B04-8780-86BF6FEC0C59}" type="pres">
      <dgm:prSet presAssocID="{56C1837B-E911-4FFE-BFE0-52B4C5F6965E}" presName="rootConnector" presStyleLbl="node3" presStyleIdx="4" presStyleCnt="5"/>
      <dgm:spPr/>
      <dgm:t>
        <a:bodyPr/>
        <a:lstStyle/>
        <a:p>
          <a:endParaRPr lang="tr-TR"/>
        </a:p>
      </dgm:t>
    </dgm:pt>
    <dgm:pt modelId="{73C4E7DE-32FF-453C-B482-165C8641502E}" type="pres">
      <dgm:prSet presAssocID="{56C1837B-E911-4FFE-BFE0-52B4C5F6965E}" presName="hierChild4" presStyleCnt="0"/>
      <dgm:spPr/>
    </dgm:pt>
    <dgm:pt modelId="{1E085A67-0045-421F-A6C2-BFAC8F81990C}" type="pres">
      <dgm:prSet presAssocID="{56C1837B-E911-4FFE-BFE0-52B4C5F6965E}" presName="hierChild5" presStyleCnt="0"/>
      <dgm:spPr/>
    </dgm:pt>
    <dgm:pt modelId="{E8E995E0-DCF1-4F6B-AFC4-4D17044BE738}" type="pres">
      <dgm:prSet presAssocID="{C3C3971D-3227-4DE6-B0D0-94537BFB2A33}" presName="hierChild5" presStyleCnt="0"/>
      <dgm:spPr/>
    </dgm:pt>
    <dgm:pt modelId="{208D83F5-19FC-4F36-81C3-CA0E1131CD12}" type="pres">
      <dgm:prSet presAssocID="{F05746F9-6367-4240-8B8F-8B6D7C0B7176}" presName="hierChild3" presStyleCnt="0"/>
      <dgm:spPr/>
    </dgm:pt>
  </dgm:ptLst>
  <dgm:cxnLst>
    <dgm:cxn modelId="{0E26C296-EB50-4707-8940-F7350E2974C0}" type="presOf" srcId="{DB416F03-6267-4F3A-B5C7-0BBE3FD9BF10}" destId="{4D6ED5CB-6716-4597-A1E6-99A7F387E801}" srcOrd="0" destOrd="0" presId="urn:microsoft.com/office/officeart/2005/8/layout/orgChart1"/>
    <dgm:cxn modelId="{36550FE7-A735-4693-B9AF-48D1B3E2B294}" type="presOf" srcId="{3F8EA9A8-479F-4D4D-8023-4C5733D9EF16}" destId="{F08344EA-DE5C-4664-AB3E-85ED224E16A0}" srcOrd="0" destOrd="0" presId="urn:microsoft.com/office/officeart/2005/8/layout/orgChart1"/>
    <dgm:cxn modelId="{566700D0-D0C2-429A-9BEF-5F93F24EBAB9}" type="presOf" srcId="{F05746F9-6367-4240-8B8F-8B6D7C0B7176}" destId="{F801B0FC-9829-4CF0-B704-BE96BB33B321}" srcOrd="0" destOrd="0" presId="urn:microsoft.com/office/officeart/2005/8/layout/orgChart1"/>
    <dgm:cxn modelId="{0DA2D3F9-5867-4DED-9B38-F2020B1F494E}" type="presOf" srcId="{D55462C3-7C66-4EE8-886B-9A589DB23590}" destId="{BC381680-8744-481C-8EA7-37CDC7395BA9}" srcOrd="0" destOrd="0" presId="urn:microsoft.com/office/officeart/2005/8/layout/orgChart1"/>
    <dgm:cxn modelId="{3648D0F9-A171-4160-9083-DA680D837FB0}" type="presOf" srcId="{5703F326-8A81-4A4F-BD06-0EC7CF54F4DE}" destId="{0C026CDF-FD2A-4BA2-87EE-32CE2D54732B}" srcOrd="0" destOrd="0" presId="urn:microsoft.com/office/officeart/2005/8/layout/orgChart1"/>
    <dgm:cxn modelId="{9A8E1469-7334-4F4F-92D7-0B9D668CC914}" type="presOf" srcId="{2595D32B-96B9-4FA0-8C0F-EC3FB1927A97}" destId="{AC55F80C-37BC-4839-BE6F-72B6B71A6199}" srcOrd="0" destOrd="0" presId="urn:microsoft.com/office/officeart/2005/8/layout/orgChart1"/>
    <dgm:cxn modelId="{BEFB1813-53D3-4366-AE63-092935E729FE}" type="presOf" srcId="{56C1837B-E911-4FFE-BFE0-52B4C5F6965E}" destId="{C30DD81A-817E-4B04-8780-86BF6FEC0C59}" srcOrd="1" destOrd="0" presId="urn:microsoft.com/office/officeart/2005/8/layout/orgChart1"/>
    <dgm:cxn modelId="{D62E1133-66AA-4791-9B0B-4E327F557579}" type="presOf" srcId="{F9FD62D3-545F-4635-A857-89B5063E17A9}" destId="{BDAE7374-09C2-40EA-B8EF-7737157632C7}" srcOrd="0" destOrd="0" presId="urn:microsoft.com/office/officeart/2005/8/layout/orgChart1"/>
    <dgm:cxn modelId="{1830C825-709D-4010-B16F-8EB26973ACF9}" type="presOf" srcId="{F9FD62D3-545F-4635-A857-89B5063E17A9}" destId="{E0494E2F-D4A7-4F96-A560-E87AB83C75F2}" srcOrd="1" destOrd="0" presId="urn:microsoft.com/office/officeart/2005/8/layout/orgChart1"/>
    <dgm:cxn modelId="{0EA876DA-3811-4E91-A4A0-3FB8B4AF3420}" type="presOf" srcId="{0F51DD28-30C1-413C-82D1-9666E4754B5F}" destId="{A2B1AC18-8F5E-41D9-8CB0-8E5684184051}" srcOrd="0" destOrd="0" presId="urn:microsoft.com/office/officeart/2005/8/layout/orgChart1"/>
    <dgm:cxn modelId="{19C36A99-EE27-405D-97E8-25BC7926D2F2}" type="presOf" srcId="{AA59F34F-5899-4F29-8A2B-7053ED606BCF}" destId="{C59F35E6-CDCD-4B34-B417-53F3FE83DD38}" srcOrd="0" destOrd="0" presId="urn:microsoft.com/office/officeart/2005/8/layout/orgChart1"/>
    <dgm:cxn modelId="{D975BED0-7095-440D-8035-38BE5CC0CF40}" srcId="{C3C3971D-3227-4DE6-B0D0-94537BFB2A33}" destId="{56C1837B-E911-4FFE-BFE0-52B4C5F6965E}" srcOrd="1" destOrd="0" parTransId="{D55462C3-7C66-4EE8-886B-9A589DB23590}" sibTransId="{7F7D26DE-7199-4219-88A2-C933FA9C9D7D}"/>
    <dgm:cxn modelId="{CF15A603-4D8B-4A8C-AC77-252F1973E3B8}" type="presOf" srcId="{2595D32B-96B9-4FA0-8C0F-EC3FB1927A97}" destId="{18D30F68-2BA2-4E40-A71A-13B3B248FC0A}" srcOrd="1" destOrd="0" presId="urn:microsoft.com/office/officeart/2005/8/layout/orgChart1"/>
    <dgm:cxn modelId="{6875D004-1793-4C27-9A39-1A0C040727E4}" srcId="{F9FD62D3-545F-4635-A857-89B5063E17A9}" destId="{DB416F03-6267-4F3A-B5C7-0BBE3FD9BF10}" srcOrd="1" destOrd="0" parTransId="{AA59F34F-5899-4F29-8A2B-7053ED606BCF}" sibTransId="{80E8C91D-DDB5-4FAA-B05F-F064CA75E5B6}"/>
    <dgm:cxn modelId="{7BF7F56F-9F11-498F-8A81-2BBE7C385D8B}" type="presOf" srcId="{E746E31E-FD65-4079-9ED6-D7352BF21F67}" destId="{5A61EBC4-3B52-4B80-A909-184A3DB80EAB}" srcOrd="1" destOrd="0" presId="urn:microsoft.com/office/officeart/2005/8/layout/orgChart1"/>
    <dgm:cxn modelId="{78CBAEA2-9B49-46A3-9888-88D5BEF3CDF2}" type="presOf" srcId="{E746E31E-FD65-4079-9ED6-D7352BF21F67}" destId="{2C71CC0E-4C27-4FA3-B343-86A8B280AE3F}" srcOrd="0" destOrd="0" presId="urn:microsoft.com/office/officeart/2005/8/layout/orgChart1"/>
    <dgm:cxn modelId="{E7CEC123-1C72-4516-8E54-6B98014E970A}" type="presOf" srcId="{29C225B4-1D98-499C-BDE3-1A74E19FD416}" destId="{B1E9DE2A-396E-4687-B5A1-CE9473DA2DCE}" srcOrd="0" destOrd="0" presId="urn:microsoft.com/office/officeart/2005/8/layout/orgChart1"/>
    <dgm:cxn modelId="{2ADBF6CF-9213-44B5-B318-FBB5F34B734E}" type="presOf" srcId="{C3C3971D-3227-4DE6-B0D0-94537BFB2A33}" destId="{DD32DC64-CC71-4F58-B896-6EEF9809D7E8}" srcOrd="0" destOrd="0" presId="urn:microsoft.com/office/officeart/2005/8/layout/orgChart1"/>
    <dgm:cxn modelId="{D3B8D424-3A57-499D-8D36-0198C1CA31D1}" type="presOf" srcId="{53DB46D5-78F3-40E4-82E6-FAE6B15C2F06}" destId="{78921F87-6021-440E-BACC-E2747A8EFBBE}" srcOrd="0" destOrd="0" presId="urn:microsoft.com/office/officeart/2005/8/layout/orgChart1"/>
    <dgm:cxn modelId="{C02CB949-4030-4FE6-9386-AF6A3AF4334B}" type="presOf" srcId="{F05746F9-6367-4240-8B8F-8B6D7C0B7176}" destId="{79439D77-7C73-4C89-8D84-785B04EBA639}" srcOrd="1" destOrd="0" presId="urn:microsoft.com/office/officeart/2005/8/layout/orgChart1"/>
    <dgm:cxn modelId="{0E4781CC-21B3-42B1-90F3-B1453F129B9F}" type="presOf" srcId="{7A8A3356-8D18-4F06-8739-FCC5B5358A21}" destId="{069D6DB1-455D-42C3-A616-589DFC61AA6C}" srcOrd="0" destOrd="0" presId="urn:microsoft.com/office/officeart/2005/8/layout/orgChart1"/>
    <dgm:cxn modelId="{C075DC96-AE25-4788-8EEE-494B5BBA75A9}" srcId="{F9FD62D3-545F-4635-A857-89B5063E17A9}" destId="{5703F326-8A81-4A4F-BD06-0EC7CF54F4DE}" srcOrd="0" destOrd="0" parTransId="{1C2CF717-05B8-4018-9ED8-46B93D1C1FD7}" sibTransId="{2D8EAD04-CB8F-4C73-9B74-01DD0FF4145E}"/>
    <dgm:cxn modelId="{EF177250-9E0F-4B48-B650-F83E3F0CC8AE}" type="presOf" srcId="{1C2CF717-05B8-4018-9ED8-46B93D1C1FD7}" destId="{3B013D6A-70BE-46D8-96EA-7C1A1F160B4C}" srcOrd="0" destOrd="0" presId="urn:microsoft.com/office/officeart/2005/8/layout/orgChart1"/>
    <dgm:cxn modelId="{92A61FDC-4BEA-401C-95B6-9A605B7485FD}" type="presOf" srcId="{C3C3971D-3227-4DE6-B0D0-94537BFB2A33}" destId="{FD1D689F-B04A-466A-9C73-9DCCD4862BA7}" srcOrd="1" destOrd="0" presId="urn:microsoft.com/office/officeart/2005/8/layout/orgChart1"/>
    <dgm:cxn modelId="{FE9467D2-E31C-4AC1-BECB-694636FA0A41}" type="presOf" srcId="{5703F326-8A81-4A4F-BD06-0EC7CF54F4DE}" destId="{8386BF93-920B-41BB-A910-913150D0516A}" srcOrd="1" destOrd="0" presId="urn:microsoft.com/office/officeart/2005/8/layout/orgChart1"/>
    <dgm:cxn modelId="{840AB673-E387-4ECA-B072-C4E00177DA21}" srcId="{C3C3971D-3227-4DE6-B0D0-94537BFB2A33}" destId="{E746E31E-FD65-4079-9ED6-D7352BF21F67}" srcOrd="0" destOrd="0" parTransId="{29C225B4-1D98-499C-BDE3-1A74E19FD416}" sibTransId="{035A180A-0292-4487-86E9-2495D82E61C0}"/>
    <dgm:cxn modelId="{76CC3681-0310-46B1-8462-4C4DAD0109FE}" srcId="{3F8EA9A8-479F-4D4D-8023-4C5733D9EF16}" destId="{F05746F9-6367-4240-8B8F-8B6D7C0B7176}" srcOrd="0" destOrd="0" parTransId="{9913E1EC-39A8-41BB-9CE6-3ACF9D932440}" sibTransId="{9A1FD87D-3936-4AB9-B0D5-C3FF0EA54A72}"/>
    <dgm:cxn modelId="{23F5E6A4-D6D5-46A0-8E4B-018654B3EFE4}" srcId="{F05746F9-6367-4240-8B8F-8B6D7C0B7176}" destId="{C3C3971D-3227-4DE6-B0D0-94537BFB2A33}" srcOrd="1" destOrd="0" parTransId="{0F51DD28-30C1-413C-82D1-9666E4754B5F}" sibTransId="{922D5569-D7BE-4BDF-961B-C4A47F40BE9D}"/>
    <dgm:cxn modelId="{5BBFB8A0-B0E1-4809-807D-D147E1F07B28}" srcId="{F9FD62D3-545F-4635-A857-89B5063E17A9}" destId="{2595D32B-96B9-4FA0-8C0F-EC3FB1927A97}" srcOrd="2" destOrd="0" parTransId="{53DB46D5-78F3-40E4-82E6-FAE6B15C2F06}" sibTransId="{0C1B2D90-A2E4-4A8C-AD2B-725B0874650F}"/>
    <dgm:cxn modelId="{4A822A99-7393-46F0-B3D7-13B1B3A87FB3}" type="presOf" srcId="{DB416F03-6267-4F3A-B5C7-0BBE3FD9BF10}" destId="{733EA5CA-C5B9-414C-9C21-DB494700EC80}" srcOrd="1" destOrd="0" presId="urn:microsoft.com/office/officeart/2005/8/layout/orgChart1"/>
    <dgm:cxn modelId="{21E184A9-CE70-4553-9D2B-01340EDB8BC0}" type="presOf" srcId="{56C1837B-E911-4FFE-BFE0-52B4C5F6965E}" destId="{92EA89D6-8796-4C4D-B5FF-36FB1F5781C4}" srcOrd="0" destOrd="0" presId="urn:microsoft.com/office/officeart/2005/8/layout/orgChart1"/>
    <dgm:cxn modelId="{08FAAD7E-6C9F-406E-88DF-288D1FDDC9F0}" srcId="{F05746F9-6367-4240-8B8F-8B6D7C0B7176}" destId="{F9FD62D3-545F-4635-A857-89B5063E17A9}" srcOrd="0" destOrd="0" parTransId="{7A8A3356-8D18-4F06-8739-FCC5B5358A21}" sibTransId="{CB9EB076-F842-4011-9FA7-7B705FA9DF17}"/>
    <dgm:cxn modelId="{864BCA8D-ED97-4BA4-9180-FA3E217639B3}" type="presParOf" srcId="{F08344EA-DE5C-4664-AB3E-85ED224E16A0}" destId="{CAAD28DF-B97B-4015-BD61-D40CCC839BB1}" srcOrd="0" destOrd="0" presId="urn:microsoft.com/office/officeart/2005/8/layout/orgChart1"/>
    <dgm:cxn modelId="{4F17D96A-7B6A-4460-B9C1-9A659BF9D915}" type="presParOf" srcId="{CAAD28DF-B97B-4015-BD61-D40CCC839BB1}" destId="{5C39FBC7-6406-4020-9FB8-03E6042A76E7}" srcOrd="0" destOrd="0" presId="urn:microsoft.com/office/officeart/2005/8/layout/orgChart1"/>
    <dgm:cxn modelId="{EA0D3BF9-EA3F-41BC-BBD3-505AF5D78B02}" type="presParOf" srcId="{5C39FBC7-6406-4020-9FB8-03E6042A76E7}" destId="{F801B0FC-9829-4CF0-B704-BE96BB33B321}" srcOrd="0" destOrd="0" presId="urn:microsoft.com/office/officeart/2005/8/layout/orgChart1"/>
    <dgm:cxn modelId="{FD454A71-786F-4918-ADD0-056E2AB41B8B}" type="presParOf" srcId="{5C39FBC7-6406-4020-9FB8-03E6042A76E7}" destId="{79439D77-7C73-4C89-8D84-785B04EBA639}" srcOrd="1" destOrd="0" presId="urn:microsoft.com/office/officeart/2005/8/layout/orgChart1"/>
    <dgm:cxn modelId="{00B962C1-EE6E-406C-8FC6-8880BA7214E2}" type="presParOf" srcId="{CAAD28DF-B97B-4015-BD61-D40CCC839BB1}" destId="{4AA3F00B-DF50-45E3-B3F5-B06FAC637705}" srcOrd="1" destOrd="0" presId="urn:microsoft.com/office/officeart/2005/8/layout/orgChart1"/>
    <dgm:cxn modelId="{FE45C093-7752-47E0-990A-C552B52BF885}" type="presParOf" srcId="{4AA3F00B-DF50-45E3-B3F5-B06FAC637705}" destId="{069D6DB1-455D-42C3-A616-589DFC61AA6C}" srcOrd="0" destOrd="0" presId="urn:microsoft.com/office/officeart/2005/8/layout/orgChart1"/>
    <dgm:cxn modelId="{961E4C2B-091F-407B-93D8-AFD1DD3DC098}" type="presParOf" srcId="{4AA3F00B-DF50-45E3-B3F5-B06FAC637705}" destId="{9E6DBAAC-B7B9-4568-B6CB-2ABC38395D1A}" srcOrd="1" destOrd="0" presId="urn:microsoft.com/office/officeart/2005/8/layout/orgChart1"/>
    <dgm:cxn modelId="{D476EB23-E40D-44B7-8582-EF489037ED21}" type="presParOf" srcId="{9E6DBAAC-B7B9-4568-B6CB-2ABC38395D1A}" destId="{F926FF12-E7F3-42F1-B73F-522D47224ED5}" srcOrd="0" destOrd="0" presId="urn:microsoft.com/office/officeart/2005/8/layout/orgChart1"/>
    <dgm:cxn modelId="{9ACED36F-15FA-4FC9-B4A6-D4D5D0CD96D6}" type="presParOf" srcId="{F926FF12-E7F3-42F1-B73F-522D47224ED5}" destId="{BDAE7374-09C2-40EA-B8EF-7737157632C7}" srcOrd="0" destOrd="0" presId="urn:microsoft.com/office/officeart/2005/8/layout/orgChart1"/>
    <dgm:cxn modelId="{E8B0816E-19BF-4443-B18F-150EBE621108}" type="presParOf" srcId="{F926FF12-E7F3-42F1-B73F-522D47224ED5}" destId="{E0494E2F-D4A7-4F96-A560-E87AB83C75F2}" srcOrd="1" destOrd="0" presId="urn:microsoft.com/office/officeart/2005/8/layout/orgChart1"/>
    <dgm:cxn modelId="{70091E01-9927-428F-9B74-D097E9B8B97D}" type="presParOf" srcId="{9E6DBAAC-B7B9-4568-B6CB-2ABC38395D1A}" destId="{026702AC-6625-41C2-86A5-55502780BD75}" srcOrd="1" destOrd="0" presId="urn:microsoft.com/office/officeart/2005/8/layout/orgChart1"/>
    <dgm:cxn modelId="{943F3D23-FCD3-43FB-956C-B6A0F4D85DC5}" type="presParOf" srcId="{026702AC-6625-41C2-86A5-55502780BD75}" destId="{3B013D6A-70BE-46D8-96EA-7C1A1F160B4C}" srcOrd="0" destOrd="0" presId="urn:microsoft.com/office/officeart/2005/8/layout/orgChart1"/>
    <dgm:cxn modelId="{0E59F3DA-6860-402E-B6F2-DF7AB64BC3CB}" type="presParOf" srcId="{026702AC-6625-41C2-86A5-55502780BD75}" destId="{7E80E91B-DF77-43F4-BC37-D3097B9E854D}" srcOrd="1" destOrd="0" presId="urn:microsoft.com/office/officeart/2005/8/layout/orgChart1"/>
    <dgm:cxn modelId="{BE6B1E4A-59F3-48A9-B3F7-F1250492F450}" type="presParOf" srcId="{7E80E91B-DF77-43F4-BC37-D3097B9E854D}" destId="{CEA3E733-F1FE-4830-BD62-9E5E7EA1D1F0}" srcOrd="0" destOrd="0" presId="urn:microsoft.com/office/officeart/2005/8/layout/orgChart1"/>
    <dgm:cxn modelId="{7982C61D-80EE-4A36-B1BB-5DD3408942FB}" type="presParOf" srcId="{CEA3E733-F1FE-4830-BD62-9E5E7EA1D1F0}" destId="{0C026CDF-FD2A-4BA2-87EE-32CE2D54732B}" srcOrd="0" destOrd="0" presId="urn:microsoft.com/office/officeart/2005/8/layout/orgChart1"/>
    <dgm:cxn modelId="{4134CCDA-E775-4372-8CB9-78BA4E317A34}" type="presParOf" srcId="{CEA3E733-F1FE-4830-BD62-9E5E7EA1D1F0}" destId="{8386BF93-920B-41BB-A910-913150D0516A}" srcOrd="1" destOrd="0" presId="urn:microsoft.com/office/officeart/2005/8/layout/orgChart1"/>
    <dgm:cxn modelId="{0428A1F5-98FD-448F-B9F1-CACD0D6E385E}" type="presParOf" srcId="{7E80E91B-DF77-43F4-BC37-D3097B9E854D}" destId="{7A87C50F-838F-48D2-BC2D-37F142D87420}" srcOrd="1" destOrd="0" presId="urn:microsoft.com/office/officeart/2005/8/layout/orgChart1"/>
    <dgm:cxn modelId="{06781F5E-15B0-474F-99CB-30175BB51E5C}" type="presParOf" srcId="{7E80E91B-DF77-43F4-BC37-D3097B9E854D}" destId="{FD942904-FDB3-4C2B-88B2-F9CE1C981EDD}" srcOrd="2" destOrd="0" presId="urn:microsoft.com/office/officeart/2005/8/layout/orgChart1"/>
    <dgm:cxn modelId="{BC0AA331-2911-46F8-B574-DBE9BA0C1567}" type="presParOf" srcId="{026702AC-6625-41C2-86A5-55502780BD75}" destId="{C59F35E6-CDCD-4B34-B417-53F3FE83DD38}" srcOrd="2" destOrd="0" presId="urn:microsoft.com/office/officeart/2005/8/layout/orgChart1"/>
    <dgm:cxn modelId="{82BFB9F9-B397-46B9-BFE4-3862877B368C}" type="presParOf" srcId="{026702AC-6625-41C2-86A5-55502780BD75}" destId="{6BFE16D9-FB74-41B5-AC89-0C263074E9C5}" srcOrd="3" destOrd="0" presId="urn:microsoft.com/office/officeart/2005/8/layout/orgChart1"/>
    <dgm:cxn modelId="{91D72CFD-7987-4C33-A5F6-8513022A086C}" type="presParOf" srcId="{6BFE16D9-FB74-41B5-AC89-0C263074E9C5}" destId="{756313CF-2008-464A-8E59-006934986075}" srcOrd="0" destOrd="0" presId="urn:microsoft.com/office/officeart/2005/8/layout/orgChart1"/>
    <dgm:cxn modelId="{AA4C4C49-08CF-49A2-A0E6-1E97AAA7DFEB}" type="presParOf" srcId="{756313CF-2008-464A-8E59-006934986075}" destId="{4D6ED5CB-6716-4597-A1E6-99A7F387E801}" srcOrd="0" destOrd="0" presId="urn:microsoft.com/office/officeart/2005/8/layout/orgChart1"/>
    <dgm:cxn modelId="{20FF11D6-3DC8-4FE2-B473-84F385BC355E}" type="presParOf" srcId="{756313CF-2008-464A-8E59-006934986075}" destId="{733EA5CA-C5B9-414C-9C21-DB494700EC80}" srcOrd="1" destOrd="0" presId="urn:microsoft.com/office/officeart/2005/8/layout/orgChart1"/>
    <dgm:cxn modelId="{880E2559-C8AE-4C50-BCF4-89F68488C691}" type="presParOf" srcId="{6BFE16D9-FB74-41B5-AC89-0C263074E9C5}" destId="{E9A5EC3F-81F9-43C1-A404-AA1B6FA0D406}" srcOrd="1" destOrd="0" presId="urn:microsoft.com/office/officeart/2005/8/layout/orgChart1"/>
    <dgm:cxn modelId="{77716390-9D09-49EE-BBFA-4269AE1BE805}" type="presParOf" srcId="{6BFE16D9-FB74-41B5-AC89-0C263074E9C5}" destId="{E9758342-E594-4D6A-B4C6-6A233DB84F02}" srcOrd="2" destOrd="0" presId="urn:microsoft.com/office/officeart/2005/8/layout/orgChart1"/>
    <dgm:cxn modelId="{CCB1A4C0-3A15-4832-B024-F4893044E929}" type="presParOf" srcId="{026702AC-6625-41C2-86A5-55502780BD75}" destId="{78921F87-6021-440E-BACC-E2747A8EFBBE}" srcOrd="4" destOrd="0" presId="urn:microsoft.com/office/officeart/2005/8/layout/orgChart1"/>
    <dgm:cxn modelId="{D4903670-7BA3-44F1-93F5-D627DB72ACB1}" type="presParOf" srcId="{026702AC-6625-41C2-86A5-55502780BD75}" destId="{3D1BCA31-88F0-498C-9A5D-E5AB70B698CB}" srcOrd="5" destOrd="0" presId="urn:microsoft.com/office/officeart/2005/8/layout/orgChart1"/>
    <dgm:cxn modelId="{D260C4F7-FCDA-407A-93BB-6FC03325E21C}" type="presParOf" srcId="{3D1BCA31-88F0-498C-9A5D-E5AB70B698CB}" destId="{EB990271-E87A-4C16-9BF7-B1AD46790EDC}" srcOrd="0" destOrd="0" presId="urn:microsoft.com/office/officeart/2005/8/layout/orgChart1"/>
    <dgm:cxn modelId="{FB3BB0DB-F51F-4203-A31D-B719EC5EC4ED}" type="presParOf" srcId="{EB990271-E87A-4C16-9BF7-B1AD46790EDC}" destId="{AC55F80C-37BC-4839-BE6F-72B6B71A6199}" srcOrd="0" destOrd="0" presId="urn:microsoft.com/office/officeart/2005/8/layout/orgChart1"/>
    <dgm:cxn modelId="{EA42E294-F53D-4D6C-9EA7-63E4CBCFD0E4}" type="presParOf" srcId="{EB990271-E87A-4C16-9BF7-B1AD46790EDC}" destId="{18D30F68-2BA2-4E40-A71A-13B3B248FC0A}" srcOrd="1" destOrd="0" presId="urn:microsoft.com/office/officeart/2005/8/layout/orgChart1"/>
    <dgm:cxn modelId="{DD2EE101-9E8D-433C-A1CF-754A8D68B4CD}" type="presParOf" srcId="{3D1BCA31-88F0-498C-9A5D-E5AB70B698CB}" destId="{0A897E75-8357-4281-A38C-CC0BDF01E970}" srcOrd="1" destOrd="0" presId="urn:microsoft.com/office/officeart/2005/8/layout/orgChart1"/>
    <dgm:cxn modelId="{141F5B39-9D71-46D7-B676-8286774C8C71}" type="presParOf" srcId="{3D1BCA31-88F0-498C-9A5D-E5AB70B698CB}" destId="{291DC492-E655-4D33-8031-28CCE99EEF14}" srcOrd="2" destOrd="0" presId="urn:microsoft.com/office/officeart/2005/8/layout/orgChart1"/>
    <dgm:cxn modelId="{1F0370E4-A990-43EE-AA20-D7E633B0BCD6}" type="presParOf" srcId="{9E6DBAAC-B7B9-4568-B6CB-2ABC38395D1A}" destId="{6B73F934-9151-4E7C-A862-B0A9FB6EA8DE}" srcOrd="2" destOrd="0" presId="urn:microsoft.com/office/officeart/2005/8/layout/orgChart1"/>
    <dgm:cxn modelId="{3BFBB278-3739-475C-B527-26964D3E60DE}" type="presParOf" srcId="{4AA3F00B-DF50-45E3-B3F5-B06FAC637705}" destId="{A2B1AC18-8F5E-41D9-8CB0-8E5684184051}" srcOrd="2" destOrd="0" presId="urn:microsoft.com/office/officeart/2005/8/layout/orgChart1"/>
    <dgm:cxn modelId="{CADFAA62-AD7F-457E-B1C6-BC20C81EE38E}" type="presParOf" srcId="{4AA3F00B-DF50-45E3-B3F5-B06FAC637705}" destId="{9FF6AB32-C3C4-4838-9E55-F5270A17CBA1}" srcOrd="3" destOrd="0" presId="urn:microsoft.com/office/officeart/2005/8/layout/orgChart1"/>
    <dgm:cxn modelId="{550E74C0-7549-44EB-899E-3E34D306A035}" type="presParOf" srcId="{9FF6AB32-C3C4-4838-9E55-F5270A17CBA1}" destId="{84F963DD-8413-4788-A10E-A74630DF187D}" srcOrd="0" destOrd="0" presId="urn:microsoft.com/office/officeart/2005/8/layout/orgChart1"/>
    <dgm:cxn modelId="{4FD0FAD4-0138-4074-976A-CC71517C3C69}" type="presParOf" srcId="{84F963DD-8413-4788-A10E-A74630DF187D}" destId="{DD32DC64-CC71-4F58-B896-6EEF9809D7E8}" srcOrd="0" destOrd="0" presId="urn:microsoft.com/office/officeart/2005/8/layout/orgChart1"/>
    <dgm:cxn modelId="{29086254-BDAA-435F-9F0F-3302A95EDAF2}" type="presParOf" srcId="{84F963DD-8413-4788-A10E-A74630DF187D}" destId="{FD1D689F-B04A-466A-9C73-9DCCD4862BA7}" srcOrd="1" destOrd="0" presId="urn:microsoft.com/office/officeart/2005/8/layout/orgChart1"/>
    <dgm:cxn modelId="{BBDCE63A-34D4-4348-B69C-F9EA45B52D90}" type="presParOf" srcId="{9FF6AB32-C3C4-4838-9E55-F5270A17CBA1}" destId="{EAC72D70-4737-4F52-B6FE-9E682609CE00}" srcOrd="1" destOrd="0" presId="urn:microsoft.com/office/officeart/2005/8/layout/orgChart1"/>
    <dgm:cxn modelId="{7AE3888F-1126-4034-B119-BBC9F28C7900}" type="presParOf" srcId="{EAC72D70-4737-4F52-B6FE-9E682609CE00}" destId="{B1E9DE2A-396E-4687-B5A1-CE9473DA2DCE}" srcOrd="0" destOrd="0" presId="urn:microsoft.com/office/officeart/2005/8/layout/orgChart1"/>
    <dgm:cxn modelId="{EE6E9A89-331B-4FCA-B273-3FEAF3EDA059}" type="presParOf" srcId="{EAC72D70-4737-4F52-B6FE-9E682609CE00}" destId="{053562F3-EA3B-4AB3-8BE7-A07176731ABB}" srcOrd="1" destOrd="0" presId="urn:microsoft.com/office/officeart/2005/8/layout/orgChart1"/>
    <dgm:cxn modelId="{8A5EC4D9-603C-49D9-9E90-A873E0FD82D7}" type="presParOf" srcId="{053562F3-EA3B-4AB3-8BE7-A07176731ABB}" destId="{21C4B4D4-D877-4C65-84DF-18594E8A824A}" srcOrd="0" destOrd="0" presId="urn:microsoft.com/office/officeart/2005/8/layout/orgChart1"/>
    <dgm:cxn modelId="{7F8BCA3D-FD5D-45FB-AFC7-D64B1723D169}" type="presParOf" srcId="{21C4B4D4-D877-4C65-84DF-18594E8A824A}" destId="{2C71CC0E-4C27-4FA3-B343-86A8B280AE3F}" srcOrd="0" destOrd="0" presId="urn:microsoft.com/office/officeart/2005/8/layout/orgChart1"/>
    <dgm:cxn modelId="{E4721221-6021-4D1C-80F4-391D017E2870}" type="presParOf" srcId="{21C4B4D4-D877-4C65-84DF-18594E8A824A}" destId="{5A61EBC4-3B52-4B80-A909-184A3DB80EAB}" srcOrd="1" destOrd="0" presId="urn:microsoft.com/office/officeart/2005/8/layout/orgChart1"/>
    <dgm:cxn modelId="{4828251A-38DD-498A-B505-9DC2CCE74859}" type="presParOf" srcId="{053562F3-EA3B-4AB3-8BE7-A07176731ABB}" destId="{0DB7F2D3-C4E1-41A8-8609-A1BAAC6658D4}" srcOrd="1" destOrd="0" presId="urn:microsoft.com/office/officeart/2005/8/layout/orgChart1"/>
    <dgm:cxn modelId="{88C3783E-24DC-4A6D-8F24-334CD95DE09C}" type="presParOf" srcId="{053562F3-EA3B-4AB3-8BE7-A07176731ABB}" destId="{5391979A-763A-47EC-8FAC-1D2DB09F4DE4}" srcOrd="2" destOrd="0" presId="urn:microsoft.com/office/officeart/2005/8/layout/orgChart1"/>
    <dgm:cxn modelId="{4AD7084E-5E9B-4921-9860-3DF7FFAD71F1}" type="presParOf" srcId="{EAC72D70-4737-4F52-B6FE-9E682609CE00}" destId="{BC381680-8744-481C-8EA7-37CDC7395BA9}" srcOrd="2" destOrd="0" presId="urn:microsoft.com/office/officeart/2005/8/layout/orgChart1"/>
    <dgm:cxn modelId="{F1CB7229-144A-4575-B773-0AFCD5E88DE9}" type="presParOf" srcId="{EAC72D70-4737-4F52-B6FE-9E682609CE00}" destId="{64BE914A-3E1B-4136-8C66-1133FF132441}" srcOrd="3" destOrd="0" presId="urn:microsoft.com/office/officeart/2005/8/layout/orgChart1"/>
    <dgm:cxn modelId="{EA9C77D3-9E52-4133-B4A1-DCDD0825F378}" type="presParOf" srcId="{64BE914A-3E1B-4136-8C66-1133FF132441}" destId="{384BD4AF-BC6C-49F1-B737-C1656442D3DB}" srcOrd="0" destOrd="0" presId="urn:microsoft.com/office/officeart/2005/8/layout/orgChart1"/>
    <dgm:cxn modelId="{EE5E2C3E-1C2D-4C7F-9CA6-BB9DE70FF8E5}" type="presParOf" srcId="{384BD4AF-BC6C-49F1-B737-C1656442D3DB}" destId="{92EA89D6-8796-4C4D-B5FF-36FB1F5781C4}" srcOrd="0" destOrd="0" presId="urn:microsoft.com/office/officeart/2005/8/layout/orgChart1"/>
    <dgm:cxn modelId="{53506736-D0B3-432E-B412-E99C9696CCE2}" type="presParOf" srcId="{384BD4AF-BC6C-49F1-B737-C1656442D3DB}" destId="{C30DD81A-817E-4B04-8780-86BF6FEC0C59}" srcOrd="1" destOrd="0" presId="urn:microsoft.com/office/officeart/2005/8/layout/orgChart1"/>
    <dgm:cxn modelId="{594B717F-6DD7-4694-A273-616596F0AF91}" type="presParOf" srcId="{64BE914A-3E1B-4136-8C66-1133FF132441}" destId="{73C4E7DE-32FF-453C-B482-165C8641502E}" srcOrd="1" destOrd="0" presId="urn:microsoft.com/office/officeart/2005/8/layout/orgChart1"/>
    <dgm:cxn modelId="{B8629A81-EDBD-4BDD-AF26-5997E2714610}" type="presParOf" srcId="{64BE914A-3E1B-4136-8C66-1133FF132441}" destId="{1E085A67-0045-421F-A6C2-BFAC8F81990C}" srcOrd="2" destOrd="0" presId="urn:microsoft.com/office/officeart/2005/8/layout/orgChart1"/>
    <dgm:cxn modelId="{BB0C9453-F096-4909-AB83-5095E038DABE}" type="presParOf" srcId="{9FF6AB32-C3C4-4838-9E55-F5270A17CBA1}" destId="{E8E995E0-DCF1-4F6B-AFC4-4D17044BE738}" srcOrd="2" destOrd="0" presId="urn:microsoft.com/office/officeart/2005/8/layout/orgChart1"/>
    <dgm:cxn modelId="{65027820-99F8-44DB-8A8E-88318E0F657A}" type="presParOf" srcId="{CAAD28DF-B97B-4015-BD61-D40CCC839BB1}" destId="{208D83F5-19FC-4F36-81C3-CA0E1131CD1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D9F75050-0E15-4C5B-92B0-66D068882F1F}" type="datetimeFigureOut">
              <a:rPr lang="tr-TR" smtClean="0"/>
              <a:pPr/>
              <a:t>26.02.2021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484785"/>
            <a:ext cx="8712968" cy="2304256"/>
          </a:xfrm>
        </p:spPr>
        <p:txBody>
          <a:bodyPr>
            <a:normAutofit/>
          </a:bodyPr>
          <a:lstStyle/>
          <a:p>
            <a:r>
              <a:rPr lang="tr-TR" smtClean="0"/>
              <a:t>IV. DERS</a:t>
            </a:r>
            <a:br>
              <a:rPr lang="tr-TR" smtClean="0"/>
            </a:br>
            <a:r>
              <a:rPr lang="tr-TR" smtClean="0"/>
              <a:t>Biyokimyada Hata Kaynakları ve Çözüm Yolları</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66" name="Picture 6" descr="pnömatik tüp sünger kan ile ilgili görsel sonucu"/>
          <p:cNvPicPr>
            <a:picLocks noChangeAspect="1" noChangeArrowheads="1"/>
          </p:cNvPicPr>
          <p:nvPr/>
        </p:nvPicPr>
        <p:blipFill>
          <a:blip r:embed="rId2" cstate="print"/>
          <a:srcRect/>
          <a:stretch>
            <a:fillRect/>
          </a:stretch>
        </p:blipFill>
        <p:spPr bwMode="auto">
          <a:xfrm>
            <a:off x="4267200" y="0"/>
            <a:ext cx="4876800" cy="3248026"/>
          </a:xfrm>
          <a:prstGeom prst="rect">
            <a:avLst/>
          </a:prstGeom>
          <a:noFill/>
        </p:spPr>
      </p:pic>
      <p:pic>
        <p:nvPicPr>
          <p:cNvPr id="92167" name="Picture 7"/>
          <p:cNvPicPr>
            <a:picLocks noChangeAspect="1" noChangeArrowheads="1"/>
          </p:cNvPicPr>
          <p:nvPr/>
        </p:nvPicPr>
        <p:blipFill>
          <a:blip r:embed="rId3" cstate="print"/>
          <a:srcRect l="40674" t="19313" r="41063" b="21625"/>
          <a:stretch>
            <a:fillRect/>
          </a:stretch>
        </p:blipFill>
        <p:spPr bwMode="auto">
          <a:xfrm>
            <a:off x="323528" y="-1"/>
            <a:ext cx="3771901" cy="6858001"/>
          </a:xfrm>
          <a:prstGeom prst="rect">
            <a:avLst/>
          </a:prstGeom>
          <a:noFill/>
          <a:ln w="9525">
            <a:noFill/>
            <a:miter lim="800000"/>
            <a:headEnd/>
            <a:tailEnd/>
          </a:ln>
        </p:spPr>
      </p:pic>
      <p:pic>
        <p:nvPicPr>
          <p:cNvPr id="92168" name="Picture 8"/>
          <p:cNvPicPr>
            <a:picLocks noChangeAspect="1" noChangeArrowheads="1"/>
          </p:cNvPicPr>
          <p:nvPr/>
        </p:nvPicPr>
        <p:blipFill>
          <a:blip r:embed="rId4" cstate="print"/>
          <a:srcRect l="59962" t="28000" r="26238" b="32727"/>
          <a:stretch>
            <a:fillRect/>
          </a:stretch>
        </p:blipFill>
        <p:spPr bwMode="auto">
          <a:xfrm>
            <a:off x="6876256" y="3229610"/>
            <a:ext cx="2267744" cy="362839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980728"/>
          </a:xfrm>
        </p:spPr>
        <p:txBody>
          <a:bodyPr>
            <a:noAutofit/>
          </a:bodyPr>
          <a:lstStyle/>
          <a:p>
            <a:r>
              <a:rPr lang="tr-TR" sz="3200" b="1" smtClean="0"/>
              <a:t>Hemolizin Laboratuvar Testleri Üzerine Etkileri</a:t>
            </a:r>
            <a:endParaRPr lang="tr-TR" sz="3200" b="1"/>
          </a:p>
        </p:txBody>
      </p:sp>
      <p:sp>
        <p:nvSpPr>
          <p:cNvPr id="3" name="2 İçerik Yer Tutucusu"/>
          <p:cNvSpPr>
            <a:spLocks noGrp="1"/>
          </p:cNvSpPr>
          <p:nvPr>
            <p:ph idx="1"/>
          </p:nvPr>
        </p:nvSpPr>
        <p:spPr>
          <a:xfrm>
            <a:off x="457200" y="1484784"/>
            <a:ext cx="8229600" cy="4824536"/>
          </a:xfrm>
        </p:spPr>
        <p:txBody>
          <a:bodyPr>
            <a:normAutofit fontScale="92500" lnSpcReduction="20000"/>
          </a:bodyPr>
          <a:lstStyle/>
          <a:p>
            <a:r>
              <a:rPr lang="tr-TR" smtClean="0"/>
              <a:t>Kantitatif/Additif etki</a:t>
            </a:r>
          </a:p>
          <a:p>
            <a:pPr lvl="1"/>
            <a:r>
              <a:rPr lang="tr-TR" smtClean="0"/>
              <a:t>K, LDH, AST, Mg, fosfat, ALT, total protein</a:t>
            </a:r>
            <a:endParaRPr lang="en-US" smtClean="0"/>
          </a:p>
          <a:p>
            <a:endParaRPr lang="tr-TR" smtClean="0"/>
          </a:p>
          <a:p>
            <a:r>
              <a:rPr lang="tr-TR" smtClean="0"/>
              <a:t>Spektrofotometrik etki</a:t>
            </a:r>
          </a:p>
          <a:p>
            <a:pPr lvl="1"/>
            <a:r>
              <a:rPr lang="tr-TR" smtClean="0"/>
              <a:t>ALP, GGT </a:t>
            </a:r>
          </a:p>
          <a:p>
            <a:pPr lvl="1"/>
            <a:endParaRPr lang="tr-TR" smtClean="0"/>
          </a:p>
          <a:p>
            <a:r>
              <a:rPr lang="tr-TR" smtClean="0"/>
              <a:t>Kimyasal etki</a:t>
            </a:r>
          </a:p>
          <a:p>
            <a:pPr lvl="1"/>
            <a:r>
              <a:rPr lang="tr-TR" smtClean="0"/>
              <a:t>CK, CK-MB, bilirübinler</a:t>
            </a:r>
          </a:p>
          <a:p>
            <a:endParaRPr lang="tr-TR" smtClean="0"/>
          </a:p>
          <a:p>
            <a:r>
              <a:rPr lang="tr-TR" smtClean="0"/>
              <a:t>Dilüsyonel etki</a:t>
            </a:r>
          </a:p>
          <a:p>
            <a:pPr lvl="1"/>
            <a:r>
              <a:rPr lang="tr-TR" smtClean="0"/>
              <a:t>Na, Cl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692696"/>
          </a:xfrm>
        </p:spPr>
        <p:txBody>
          <a:bodyPr>
            <a:normAutofit fontScale="90000"/>
          </a:bodyPr>
          <a:lstStyle/>
          <a:p>
            <a:r>
              <a:rPr lang="tr-TR" b="1" smtClean="0"/>
              <a:t>Yetersiz Seviye</a:t>
            </a:r>
            <a:endParaRPr lang="tr-TR" b="1"/>
          </a:p>
        </p:txBody>
      </p:sp>
      <p:sp>
        <p:nvSpPr>
          <p:cNvPr id="3" name="2 İçerik Yer Tutucusu"/>
          <p:cNvSpPr>
            <a:spLocks noGrp="1"/>
          </p:cNvSpPr>
          <p:nvPr>
            <p:ph idx="1"/>
          </p:nvPr>
        </p:nvSpPr>
        <p:spPr>
          <a:xfrm>
            <a:off x="457200" y="836712"/>
            <a:ext cx="8229600" cy="6021288"/>
          </a:xfrm>
        </p:spPr>
        <p:txBody>
          <a:bodyPr>
            <a:normAutofit fontScale="92500" lnSpcReduction="20000"/>
          </a:bodyPr>
          <a:lstStyle/>
          <a:p>
            <a:r>
              <a:rPr lang="tr-TR" smtClean="0"/>
              <a:t>Tüplere yetersiz seviyede kan alınması;</a:t>
            </a:r>
          </a:p>
          <a:p>
            <a:pPr lvl="1"/>
            <a:r>
              <a:rPr lang="tr-TR" smtClean="0"/>
              <a:t>vakumlu tüplerde kanın bir süre sonra hemolizine neden olabilir</a:t>
            </a:r>
          </a:p>
          <a:p>
            <a:pPr lvl="1"/>
            <a:r>
              <a:rPr lang="tr-TR" smtClean="0"/>
              <a:t>laboratuvar tahlillerinin sonuçlarını olumsuz yönde etkiler</a:t>
            </a:r>
          </a:p>
          <a:p>
            <a:pPr lvl="2"/>
            <a:r>
              <a:rPr lang="tr-TR" smtClean="0"/>
              <a:t>Özellikle </a:t>
            </a:r>
            <a:r>
              <a:rPr lang="tr-TR" b="1" u="sng" smtClean="0">
                <a:solidFill>
                  <a:schemeClr val="accent1"/>
                </a:solidFill>
              </a:rPr>
              <a:t>koagulasyon tüpleri</a:t>
            </a:r>
            <a:r>
              <a:rPr lang="tr-TR" smtClean="0"/>
              <a:t>ne yetersiz seviyede kan alınması, PT/INR ve aPTT tahlillerinde büyük hatalara neden olur.</a:t>
            </a:r>
          </a:p>
          <a:p>
            <a:pPr lvl="2"/>
            <a:r>
              <a:rPr lang="tr-TR" smtClean="0"/>
              <a:t>K</a:t>
            </a:r>
            <a:r>
              <a:rPr lang="tr-TR" baseline="-25000" smtClean="0"/>
              <a:t>3</a:t>
            </a:r>
            <a:r>
              <a:rPr lang="tr-TR" smtClean="0"/>
              <a:t>EDTA, tüplerde sıvı formda bulunur. Bu antikoagulanı içeren tüplere yetersiz seviyede örnek alınırsa, örneğin dilüsyonuna bağlı olarak yapılan tahlillerde gerçek değerlerin altında sonuç alınır.</a:t>
            </a:r>
          </a:p>
          <a:p>
            <a:pPr lvl="2"/>
            <a:r>
              <a:rPr lang="tr-TR" smtClean="0"/>
              <a:t>Yetersiz seviyede kan alındığında, hem K</a:t>
            </a:r>
            <a:r>
              <a:rPr lang="tr-TR" baseline="-25000" smtClean="0"/>
              <a:t>3</a:t>
            </a:r>
            <a:r>
              <a:rPr lang="tr-TR" smtClean="0"/>
              <a:t>EDTA’lı hem de K</a:t>
            </a:r>
            <a:r>
              <a:rPr lang="tr-TR" baseline="-25000" smtClean="0"/>
              <a:t>2</a:t>
            </a:r>
            <a:r>
              <a:rPr lang="tr-TR" smtClean="0"/>
              <a:t>EDTA’lı tüplerde kan hücrelerinde büzüşme meydana gelir. </a:t>
            </a:r>
          </a:p>
          <a:p>
            <a:pPr lvl="2"/>
            <a:r>
              <a:rPr lang="tr-TR" smtClean="0"/>
              <a:t>Laboratuvar cihazları her test için belli hacimlerde numune kullanır. Cihazların test için ihtiyaç duyduğu hacimde numune olmadığında, o test yapılamaz.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79712" y="0"/>
            <a:ext cx="5030742"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066130"/>
          </a:xfrm>
        </p:spPr>
        <p:txBody>
          <a:bodyPr/>
          <a:lstStyle/>
          <a:p>
            <a:r>
              <a:rPr lang="tr-TR" b="1" smtClean="0"/>
              <a:t>Pıhtı</a:t>
            </a:r>
            <a:endParaRPr lang="tr-TR" b="1"/>
          </a:p>
        </p:txBody>
      </p:sp>
      <p:sp>
        <p:nvSpPr>
          <p:cNvPr id="3" name="2 İçerik Yer Tutucusu"/>
          <p:cNvSpPr>
            <a:spLocks noGrp="1"/>
          </p:cNvSpPr>
          <p:nvPr>
            <p:ph idx="1"/>
          </p:nvPr>
        </p:nvSpPr>
        <p:spPr>
          <a:xfrm>
            <a:off x="457200" y="1484784"/>
            <a:ext cx="8229600" cy="5373216"/>
          </a:xfrm>
        </p:spPr>
        <p:txBody>
          <a:bodyPr>
            <a:normAutofit fontScale="92500" lnSpcReduction="10000"/>
          </a:bodyPr>
          <a:lstStyle/>
          <a:p>
            <a:r>
              <a:rPr lang="tr-TR" smtClean="0"/>
              <a:t>Kanın pıhtılaşması antikoagulansız tüplerde zaten istenen/amaçlanan bir durumdur. </a:t>
            </a:r>
          </a:p>
          <a:p>
            <a:endParaRPr lang="tr-TR" smtClean="0"/>
          </a:p>
          <a:p>
            <a:r>
              <a:rPr lang="tr-TR" smtClean="0"/>
              <a:t>Bununla birlikte, antikoagulanlı tüplerde kan pıhtısı oluşması istenmez.</a:t>
            </a:r>
          </a:p>
          <a:p>
            <a:pPr lvl="1"/>
            <a:r>
              <a:rPr lang="tr-TR" smtClean="0"/>
              <a:t>Antikoagulanlı tüplerde kan pıhtısı görülmesi preanalitik bir hata olarak kabul edilir ve bu durum pıhtılı numunede laboratuvar analizlerinin yapılmasını engeller.</a:t>
            </a:r>
          </a:p>
          <a:p>
            <a:pPr lvl="1"/>
            <a:r>
              <a:rPr lang="tr-TR" smtClean="0"/>
              <a:t>Pıhtıyı ya da pıhtıları kandan çıkarıp, geri kalan numune ile analiz yapmak </a:t>
            </a:r>
            <a:r>
              <a:rPr lang="tr-TR" b="1" u="sng" smtClean="0">
                <a:solidFill>
                  <a:srgbClr val="FF0000"/>
                </a:solidFill>
              </a:rPr>
              <a:t>kesinlikle</a:t>
            </a:r>
            <a:r>
              <a:rPr lang="tr-TR" smtClean="0"/>
              <a:t> </a:t>
            </a:r>
            <a:r>
              <a:rPr lang="tr-TR" b="1" smtClean="0"/>
              <a:t>doğru değildir</a:t>
            </a:r>
            <a:r>
              <a:rPr lang="tr-TR" smtClean="0"/>
              <a:t>!</a:t>
            </a:r>
          </a:p>
          <a:p>
            <a:pPr>
              <a:buNone/>
            </a:pPr>
            <a:endParaRPr lang="tr-TR"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07704" y="0"/>
            <a:ext cx="5796136" cy="1719094"/>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563888" y="1988840"/>
            <a:ext cx="2694903" cy="46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96752"/>
          </a:xfrm>
        </p:spPr>
        <p:txBody>
          <a:bodyPr>
            <a:normAutofit/>
          </a:bodyPr>
          <a:lstStyle/>
          <a:p>
            <a:r>
              <a:rPr lang="tr-TR" sz="3200" smtClean="0"/>
              <a:t>Antikoagulanlı tüplerde pıhtı görülmesinin başlıca sebepleri:</a:t>
            </a:r>
            <a:endParaRPr lang="tr-TR" sz="3200"/>
          </a:p>
        </p:txBody>
      </p:sp>
      <p:sp>
        <p:nvSpPr>
          <p:cNvPr id="3" name="2 İçerik Yer Tutucusu"/>
          <p:cNvSpPr>
            <a:spLocks noGrp="1"/>
          </p:cNvSpPr>
          <p:nvPr>
            <p:ph idx="1"/>
          </p:nvPr>
        </p:nvSpPr>
        <p:spPr>
          <a:xfrm>
            <a:off x="457200" y="1196752"/>
            <a:ext cx="8229600" cy="5661248"/>
          </a:xfrm>
        </p:spPr>
        <p:txBody>
          <a:bodyPr>
            <a:normAutofit fontScale="77500" lnSpcReduction="20000"/>
          </a:bodyPr>
          <a:lstStyle/>
          <a:p>
            <a:r>
              <a:rPr lang="tr-TR" smtClean="0"/>
              <a:t>“Holder+iğne” kullanımına göre “enjektör+iğne” kullanımında pıhtı riski daha yüksektir. Enjektöre kan alma ve kanın tüplere aktarılma süresi uzadıkça pıhtılaşma riski de artar. Güncel kılavuzlarda </a:t>
            </a:r>
            <a:r>
              <a:rPr lang="tr-TR" b="1" smtClean="0"/>
              <a:t>enjektörle kan alınması önerilmemektedir.</a:t>
            </a:r>
          </a:p>
          <a:p>
            <a:r>
              <a:rPr lang="tr-TR" smtClean="0"/>
              <a:t>Tüplere kan alındıktan sonra tüplerin yeterince altüst edilmemesi pıhtılaşma riski doğurur.</a:t>
            </a:r>
          </a:p>
          <a:p>
            <a:pPr lvl="1"/>
            <a:r>
              <a:rPr lang="tr-TR" smtClean="0"/>
              <a:t>“Holder+iğne” kullanılırken tüpler </a:t>
            </a:r>
            <a:r>
              <a:rPr lang="tr-TR" b="1" smtClean="0"/>
              <a:t>kan alma işlemi sırasında </a:t>
            </a:r>
            <a:r>
              <a:rPr lang="tr-TR" smtClean="0"/>
              <a:t>bile </a:t>
            </a:r>
            <a:r>
              <a:rPr lang="tr-TR" b="1" smtClean="0"/>
              <a:t>birer kez</a:t>
            </a:r>
            <a:r>
              <a:rPr lang="tr-TR" smtClean="0"/>
              <a:t> altüst edilmelidir.</a:t>
            </a:r>
          </a:p>
          <a:p>
            <a:pPr lvl="1"/>
            <a:r>
              <a:rPr lang="tr-TR" b="1" smtClean="0"/>
              <a:t>Kan alma işlemi sonunda </a:t>
            </a:r>
            <a:r>
              <a:rPr lang="tr-TR" smtClean="0"/>
              <a:t>koagulasyon tüpleri 3-4 kez; diğer antikoagulanlı tüpler 8-10 kez altüst edilmelidir.</a:t>
            </a:r>
          </a:p>
          <a:p>
            <a:r>
              <a:rPr lang="tr-TR" smtClean="0"/>
              <a:t>Zorlu kan alma</a:t>
            </a:r>
          </a:p>
          <a:p>
            <a:r>
              <a:rPr lang="tr-TR" smtClean="0"/>
              <a:t>Tüpü aşırı doldurma</a:t>
            </a:r>
          </a:p>
          <a:p>
            <a:r>
              <a:rPr lang="tr-TR" smtClean="0"/>
              <a:t>Pıhtı aktivatörü içeren tüplerden antikoagulanlı tüplere kan aktarma</a:t>
            </a:r>
          </a:p>
          <a:p>
            <a:r>
              <a:rPr lang="tr-TR" smtClean="0"/>
              <a:t>Soğuk ortam, kanın pıhtılaşma eğilimini artırır.</a:t>
            </a:r>
          </a:p>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103440" y="-6018"/>
            <a:ext cx="5040560" cy="6864018"/>
          </a:xfrm>
          <a:prstGeom prst="rect">
            <a:avLst/>
          </a:prstGeom>
          <a:noFill/>
          <a:ln w="9525">
            <a:noFill/>
            <a:miter lim="800000"/>
            <a:headEnd/>
            <a:tailEnd/>
          </a:ln>
        </p:spPr>
      </p:pic>
      <p:sp>
        <p:nvSpPr>
          <p:cNvPr id="6" name="5 Metin kutusu"/>
          <p:cNvSpPr txBox="1"/>
          <p:nvPr/>
        </p:nvSpPr>
        <p:spPr>
          <a:xfrm>
            <a:off x="467544" y="908720"/>
            <a:ext cx="3240360" cy="5355312"/>
          </a:xfrm>
          <a:prstGeom prst="rect">
            <a:avLst/>
          </a:prstGeom>
          <a:noFill/>
        </p:spPr>
        <p:txBody>
          <a:bodyPr wrap="square" rtlCol="0">
            <a:spAutoFit/>
          </a:bodyPr>
          <a:lstStyle/>
          <a:p>
            <a:r>
              <a:rPr lang="tr-TR" sz="3600" b="1" smtClean="0">
                <a:latin typeface="Comic Sans MS" pitchFamily="66" charset="0"/>
              </a:rPr>
              <a:t>Koagulasyon tüpleri 3-4 kez; </a:t>
            </a:r>
          </a:p>
          <a:p>
            <a:r>
              <a:rPr lang="tr-TR" sz="3600" b="1" smtClean="0">
                <a:latin typeface="Comic Sans MS" pitchFamily="66" charset="0"/>
              </a:rPr>
              <a:t>diğer antikoagulanlı tüpler </a:t>
            </a:r>
          </a:p>
          <a:p>
            <a:r>
              <a:rPr lang="tr-TR" sz="3600" b="1" smtClean="0">
                <a:latin typeface="Comic Sans MS" pitchFamily="66" charset="0"/>
              </a:rPr>
              <a:t>8-10 kez altüst edilmelidir.</a:t>
            </a:r>
          </a:p>
          <a:p>
            <a:endParaRPr lang="tr-TR">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2996952"/>
            <a:ext cx="3826768" cy="604664"/>
          </a:xfrm>
        </p:spPr>
        <p:txBody>
          <a:bodyPr/>
          <a:lstStyle/>
          <a:p>
            <a:pPr>
              <a:buNone/>
            </a:pPr>
            <a:r>
              <a:rPr lang="tr-TR" smtClean="0"/>
              <a:t>Lipemik Numune</a:t>
            </a:r>
            <a:endParaRPr lang="tr-TR"/>
          </a:p>
        </p:txBody>
      </p:sp>
      <p:pic>
        <p:nvPicPr>
          <p:cNvPr id="2050" name="Picture 2"/>
          <p:cNvPicPr>
            <a:picLocks noChangeAspect="1" noChangeArrowheads="1"/>
          </p:cNvPicPr>
          <p:nvPr/>
        </p:nvPicPr>
        <p:blipFill>
          <a:blip r:embed="rId2" cstate="print"/>
          <a:srcRect/>
          <a:stretch>
            <a:fillRect/>
          </a:stretch>
        </p:blipFill>
        <p:spPr bwMode="auto">
          <a:xfrm>
            <a:off x="4932040" y="0"/>
            <a:ext cx="1787236"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484784"/>
            <a:ext cx="8712968" cy="2952327"/>
          </a:xfrm>
        </p:spPr>
        <p:txBody>
          <a:bodyPr>
            <a:normAutofit/>
          </a:bodyPr>
          <a:lstStyle/>
          <a:p>
            <a:r>
              <a:rPr lang="tr-TR" smtClean="0"/>
              <a:t>V. DERS</a:t>
            </a:r>
            <a:br>
              <a:rPr lang="tr-TR" smtClean="0"/>
            </a:br>
            <a:r>
              <a:rPr lang="tr-TR" smtClean="0"/>
              <a:t>Hemogram Tahlili </a:t>
            </a:r>
            <a:br>
              <a:rPr lang="tr-TR" smtClean="0"/>
            </a:br>
            <a:r>
              <a:rPr lang="tr-TR" smtClean="0"/>
              <a:t>ve </a:t>
            </a:r>
            <a:br>
              <a:rPr lang="tr-TR" smtClean="0"/>
            </a:br>
            <a:r>
              <a:rPr lang="tr-TR" smtClean="0"/>
              <a:t>Periferik Yayma</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
          <p:cNvPicPr>
            <a:picLocks noChangeAspect="1" noChangeArrowheads="1"/>
          </p:cNvPicPr>
          <p:nvPr/>
        </p:nvPicPr>
        <p:blipFill>
          <a:blip r:embed="rId2" cstate="print"/>
          <a:srcRect/>
          <a:stretch>
            <a:fillRect/>
          </a:stretch>
        </p:blipFill>
        <p:spPr bwMode="auto">
          <a:xfrm>
            <a:off x="0" y="620688"/>
            <a:ext cx="9144000" cy="532375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645024"/>
            <a:ext cx="8229600" cy="3212976"/>
          </a:xfrm>
        </p:spPr>
        <p:txBody>
          <a:bodyPr>
            <a:normAutofit fontScale="77500" lnSpcReduction="20000"/>
          </a:bodyPr>
          <a:lstStyle/>
          <a:p>
            <a:r>
              <a:rPr lang="tr-TR" smtClean="0"/>
              <a:t>Kan hücrelerinin sayıldığı tahlile “tam kan sayımı (hemogram testi)” adı verilir.</a:t>
            </a:r>
          </a:p>
          <a:p>
            <a:pPr lvl="1"/>
            <a:r>
              <a:rPr lang="tr-TR" smtClean="0"/>
              <a:t>Eritrosit sayısının yanında, hemoglobin konsantrasyonu, hematokrit, ortalama eritrosit hacmi, eritrositler arasındaki boyut farklılığı ve ortalama hemoglobin içeriği gibi eritrositlerle ilişkili bazı testler de hemogram tahlilinde yapılır. Bu durumun bir benzeri, trombositler için de geçerlidir.</a:t>
            </a:r>
          </a:p>
          <a:p>
            <a:pPr lvl="1"/>
            <a:r>
              <a:rPr lang="tr-TR" smtClean="0"/>
              <a:t>Lökositlerin ise genellikle 5 alt birimi (nötrofil, eozinofil, bazofil, lenfosit ve monosit) ayrı ayrı sayılır.</a:t>
            </a:r>
          </a:p>
          <a:p>
            <a:pPr lvl="1"/>
            <a:endParaRPr lang="tr-TR" smtClean="0"/>
          </a:p>
          <a:p>
            <a:endParaRPr lang="tr-TR"/>
          </a:p>
        </p:txBody>
      </p:sp>
      <p:pic>
        <p:nvPicPr>
          <p:cNvPr id="4" name="Picture 3"/>
          <p:cNvPicPr>
            <a:picLocks noChangeAspect="1" noChangeArrowheads="1"/>
          </p:cNvPicPr>
          <p:nvPr/>
        </p:nvPicPr>
        <p:blipFill>
          <a:blip r:embed="rId2" cstate="print"/>
          <a:srcRect/>
          <a:stretch>
            <a:fillRect/>
          </a:stretch>
        </p:blipFill>
        <p:spPr bwMode="auto">
          <a:xfrm>
            <a:off x="0" y="0"/>
            <a:ext cx="9144001" cy="334978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9"/>
            <a:ext cx="8229600" cy="3240359"/>
          </a:xfrm>
        </p:spPr>
        <p:txBody>
          <a:bodyPr>
            <a:normAutofit fontScale="92500" lnSpcReduction="20000"/>
          </a:bodyPr>
          <a:lstStyle/>
          <a:p>
            <a:r>
              <a:rPr lang="tr-TR" b="1" smtClean="0"/>
              <a:t>Hemoglobin</a:t>
            </a:r>
            <a:r>
              <a:rPr lang="tr-TR" smtClean="0"/>
              <a:t> konsantrasyonunun erkeklerde 13 g/dL’nin, kadınlarda 12 g/dL’nin altında olması “</a:t>
            </a:r>
            <a:r>
              <a:rPr lang="tr-TR" b="1" smtClean="0"/>
              <a:t>anemi (kansızlık)</a:t>
            </a:r>
            <a:r>
              <a:rPr lang="tr-TR" smtClean="0"/>
              <a:t>” olarak adlandırılır.</a:t>
            </a:r>
          </a:p>
          <a:p>
            <a:endParaRPr lang="tr-TR" smtClean="0"/>
          </a:p>
          <a:p>
            <a:r>
              <a:rPr lang="tr-TR" smtClean="0"/>
              <a:t>Hemoglobin konsantrasyonu aneminin tanısı için kullanıldığı gibi, aneminin şiddetinin tayini için de kullanılır.</a:t>
            </a:r>
            <a:endParaRPr lang="tr-TR"/>
          </a:p>
        </p:txBody>
      </p:sp>
      <p:pic>
        <p:nvPicPr>
          <p:cNvPr id="4" name="Picture 2"/>
          <p:cNvPicPr>
            <a:picLocks noChangeAspect="1" noChangeArrowheads="1"/>
          </p:cNvPicPr>
          <p:nvPr/>
        </p:nvPicPr>
        <p:blipFill>
          <a:blip r:embed="rId2" cstate="print"/>
          <a:srcRect/>
          <a:stretch>
            <a:fillRect/>
          </a:stretch>
        </p:blipFill>
        <p:spPr bwMode="auto">
          <a:xfrm>
            <a:off x="0" y="3984171"/>
            <a:ext cx="9144000" cy="287382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normAutofit fontScale="77500" lnSpcReduction="20000"/>
          </a:bodyPr>
          <a:lstStyle/>
          <a:p>
            <a:r>
              <a:rPr lang="en-US" smtClean="0"/>
              <a:t>Solunan havadaki oksijen yüzdesi farklı irtifalarda sabit olmasına rağmen, yüksek irtifalarda atmosferik basınçtaki düşüş, solunan oksijenin kısmi basıncını </a:t>
            </a:r>
            <a:r>
              <a:rPr lang="tr-TR" smtClean="0"/>
              <a:t>düşürür</a:t>
            </a:r>
            <a:r>
              <a:rPr lang="en-US" smtClean="0"/>
              <a:t>.</a:t>
            </a:r>
            <a:r>
              <a:rPr lang="tr-TR" smtClean="0"/>
              <a:t> </a:t>
            </a:r>
            <a:r>
              <a:rPr lang="en-US" smtClean="0"/>
              <a:t>Deniz seviyesinde normalde yaklaşık 100 </a:t>
            </a:r>
            <a:r>
              <a:rPr lang="tr-TR" smtClean="0"/>
              <a:t>kilopaskal (</a:t>
            </a:r>
            <a:r>
              <a:rPr lang="en-US" smtClean="0"/>
              <a:t>kPa</a:t>
            </a:r>
            <a:r>
              <a:rPr lang="tr-TR" smtClean="0"/>
              <a:t>)</a:t>
            </a:r>
            <a:r>
              <a:rPr lang="en-US" smtClean="0"/>
              <a:t> olan atmosferik basınç</a:t>
            </a:r>
            <a:r>
              <a:rPr lang="tr-TR" smtClean="0"/>
              <a:t> (</a:t>
            </a:r>
            <a:r>
              <a:rPr lang="en-US" smtClean="0"/>
              <a:t>1 atmos</a:t>
            </a:r>
            <a:r>
              <a:rPr lang="tr-TR" smtClean="0"/>
              <a:t>f</a:t>
            </a:r>
            <a:r>
              <a:rPr lang="en-US" smtClean="0"/>
              <a:t>eri</a:t>
            </a:r>
            <a:r>
              <a:rPr lang="tr-TR" smtClean="0"/>
              <a:t>k</a:t>
            </a:r>
            <a:r>
              <a:rPr lang="en-US" smtClean="0"/>
              <a:t> </a:t>
            </a:r>
            <a:r>
              <a:rPr lang="tr-TR" smtClean="0"/>
              <a:t>basınç</a:t>
            </a:r>
            <a:r>
              <a:rPr lang="en-US" smtClean="0"/>
              <a:t> (atm)</a:t>
            </a:r>
            <a:r>
              <a:rPr lang="tr-TR" smtClean="0"/>
              <a:t> =</a:t>
            </a:r>
            <a:r>
              <a:rPr lang="en-US" smtClean="0"/>
              <a:t> 101.325 kPa</a:t>
            </a:r>
            <a:r>
              <a:rPr lang="tr-TR" smtClean="0"/>
              <a:t>)</a:t>
            </a:r>
            <a:r>
              <a:rPr lang="en-US" smtClean="0"/>
              <a:t>, oksijen ve </a:t>
            </a:r>
            <a:r>
              <a:rPr lang="tr-TR" smtClean="0"/>
              <a:t>azot gibi </a:t>
            </a:r>
            <a:r>
              <a:rPr lang="en-US" smtClean="0"/>
              <a:t>bileşen gazların</a:t>
            </a:r>
            <a:r>
              <a:rPr lang="tr-TR" smtClean="0"/>
              <a:t> </a:t>
            </a:r>
            <a:r>
              <a:rPr lang="en-US" smtClean="0"/>
              <a:t>kısmi basınçlarının ve ayrıca su buharının kısmi basıncının (37 ° C'de 6,3 kPa) toplamıdır. Oksijen kuru havanın</a:t>
            </a:r>
            <a:r>
              <a:rPr lang="tr-TR" smtClean="0"/>
              <a:t> </a:t>
            </a:r>
            <a:r>
              <a:rPr lang="en-US" smtClean="0"/>
              <a:t>% 21'i</a:t>
            </a:r>
            <a:r>
              <a:rPr lang="tr-TR" smtClean="0"/>
              <a:t>ni</a:t>
            </a:r>
            <a:r>
              <a:rPr lang="en-US" smtClean="0"/>
              <a:t> ol</a:t>
            </a:r>
            <a:r>
              <a:rPr lang="tr-TR" smtClean="0"/>
              <a:t>uşturduğundan dolayı</a:t>
            </a:r>
            <a:r>
              <a:rPr lang="en-US" smtClean="0"/>
              <a:t>, solunan oksijen basıncı deniz seviyesinde </a:t>
            </a:r>
            <a:r>
              <a:rPr lang="tr-TR" smtClean="0"/>
              <a:t>yaklaşık olarak </a:t>
            </a:r>
            <a:r>
              <a:rPr lang="en-US" smtClean="0"/>
              <a:t>0.21 × (100−6.3) = 19.</a:t>
            </a:r>
            <a:r>
              <a:rPr lang="tr-TR" smtClean="0"/>
              <a:t>7</a:t>
            </a:r>
            <a:r>
              <a:rPr lang="en-US" smtClean="0"/>
              <a:t> kPa</a:t>
            </a:r>
            <a:r>
              <a:rPr lang="tr-TR" smtClean="0"/>
              <a:t> olur.</a:t>
            </a:r>
            <a:endParaRPr lang="en-US" smtClean="0"/>
          </a:p>
          <a:p>
            <a:endParaRPr lang="en-US" smtClean="0"/>
          </a:p>
          <a:p>
            <a:r>
              <a:rPr lang="en-US" smtClean="0"/>
              <a:t>Atmosferik basınç, irtifa ile </a:t>
            </a:r>
            <a:r>
              <a:rPr lang="tr-TR" smtClean="0"/>
              <a:t>azalır</a:t>
            </a:r>
            <a:r>
              <a:rPr lang="en-US" smtClean="0"/>
              <a:t>.</a:t>
            </a:r>
            <a:endParaRPr lang="tr-TR" smtClean="0"/>
          </a:p>
          <a:p>
            <a:pPr lvl="1"/>
            <a:r>
              <a:rPr lang="en-US" smtClean="0"/>
              <a:t>5500 m'de deniz seviyesi değerinin</a:t>
            </a:r>
            <a:r>
              <a:rPr lang="tr-TR" smtClean="0"/>
              <a:t> </a:t>
            </a:r>
            <a:r>
              <a:rPr lang="en-US" smtClean="0"/>
              <a:t>% 50'si </a:t>
            </a:r>
            <a:endParaRPr lang="tr-TR" smtClean="0"/>
          </a:p>
          <a:p>
            <a:pPr lvl="1"/>
            <a:r>
              <a:rPr lang="en-US" smtClean="0"/>
              <a:t>8900 m'de (Everest'in zirvesinin yüksekliği) deniz seviyesi değerinin </a:t>
            </a:r>
            <a:r>
              <a:rPr lang="tr-TR" smtClean="0"/>
              <a:t>yaklaşık </a:t>
            </a:r>
            <a:r>
              <a:rPr lang="en-US" smtClean="0"/>
              <a:t>% 30'u</a:t>
            </a:r>
            <a:r>
              <a:rPr lang="tr-TR" smtClean="0"/>
              <a:t> olur.</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331640" y="0"/>
            <a:ext cx="6563823"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29600" cy="1800200"/>
          </a:xfrm>
        </p:spPr>
        <p:txBody>
          <a:bodyPr>
            <a:normAutofit/>
          </a:bodyPr>
          <a:lstStyle/>
          <a:p>
            <a:r>
              <a:rPr lang="tr-TR" smtClean="0"/>
              <a:t>Yüksek irtifada, daha fazla hemoglobine ihtiyaç duyulur.</a:t>
            </a:r>
            <a:endParaRPr lang="tr-TR"/>
          </a:p>
        </p:txBody>
      </p:sp>
      <p:pic>
        <p:nvPicPr>
          <p:cNvPr id="2050" name="Picture 2"/>
          <p:cNvPicPr>
            <a:picLocks noChangeAspect="1" noChangeArrowheads="1"/>
          </p:cNvPicPr>
          <p:nvPr/>
        </p:nvPicPr>
        <p:blipFill>
          <a:blip r:embed="rId2" cstate="print"/>
          <a:srcRect/>
          <a:stretch>
            <a:fillRect/>
          </a:stretch>
        </p:blipFill>
        <p:spPr bwMode="auto">
          <a:xfrm>
            <a:off x="0" y="2321626"/>
            <a:ext cx="9144000" cy="453637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7"/>
            <a:ext cx="8229600" cy="1224136"/>
          </a:xfrm>
        </p:spPr>
        <p:txBody>
          <a:bodyPr/>
          <a:lstStyle/>
          <a:p>
            <a:r>
              <a:rPr lang="tr-TR" smtClean="0"/>
              <a:t>Sigara içenlerde hemoglobin ihtiyacı artar.</a:t>
            </a:r>
            <a:endParaRPr lang="tr-TR"/>
          </a:p>
        </p:txBody>
      </p:sp>
      <p:pic>
        <p:nvPicPr>
          <p:cNvPr id="3074" name="Picture 2"/>
          <p:cNvPicPr>
            <a:picLocks noChangeAspect="1" noChangeArrowheads="1"/>
          </p:cNvPicPr>
          <p:nvPr/>
        </p:nvPicPr>
        <p:blipFill>
          <a:blip r:embed="rId2" cstate="print"/>
          <a:srcRect/>
          <a:stretch>
            <a:fillRect/>
          </a:stretch>
        </p:blipFill>
        <p:spPr bwMode="auto">
          <a:xfrm>
            <a:off x="1" y="1464942"/>
            <a:ext cx="9144000" cy="539305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4968552"/>
          </a:xfrm>
        </p:spPr>
        <p:txBody>
          <a:bodyPr>
            <a:normAutofit/>
          </a:bodyPr>
          <a:lstStyle/>
          <a:p>
            <a:r>
              <a:rPr lang="tr-TR" smtClean="0"/>
              <a:t>Anemi Belirtileri</a:t>
            </a:r>
          </a:p>
          <a:p>
            <a:pPr lvl="1"/>
            <a:r>
              <a:rPr lang="tr-TR" smtClean="0"/>
              <a:t>Halsizlik, yorgunluk, çarpıntı</a:t>
            </a:r>
          </a:p>
          <a:p>
            <a:pPr lvl="1"/>
            <a:r>
              <a:rPr lang="tr-TR" smtClean="0"/>
              <a:t>Belirti (semptom): Hasta tarafından şikayet edilir.</a:t>
            </a:r>
          </a:p>
          <a:p>
            <a:pPr lvl="1">
              <a:buNone/>
            </a:pPr>
            <a:r>
              <a:rPr lang="tr-TR" smtClean="0"/>
              <a:t> </a:t>
            </a:r>
          </a:p>
          <a:p>
            <a:r>
              <a:rPr lang="tr-TR" smtClean="0"/>
              <a:t>Anemi Bulguları</a:t>
            </a:r>
          </a:p>
          <a:p>
            <a:pPr lvl="1"/>
            <a:r>
              <a:rPr lang="tr-TR" smtClean="0"/>
              <a:t>Alt göz kapaklarının iç yüzeyinde ve deride solukluk, hemoglobin düşüklüğü</a:t>
            </a:r>
          </a:p>
          <a:p>
            <a:pPr lvl="1"/>
            <a:r>
              <a:rPr lang="tr-TR" smtClean="0"/>
              <a:t>Bulgu (sign): Hekim tarafından belirlenir.</a:t>
            </a:r>
          </a:p>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8066" name="Picture 2"/>
          <p:cNvPicPr>
            <a:picLocks noChangeAspect="1" noChangeArrowheads="1"/>
          </p:cNvPicPr>
          <p:nvPr/>
        </p:nvPicPr>
        <p:blipFill>
          <a:blip r:embed="rId2" cstate="print"/>
          <a:srcRect/>
          <a:stretch>
            <a:fillRect/>
          </a:stretch>
        </p:blipFill>
        <p:spPr bwMode="auto">
          <a:xfrm>
            <a:off x="0" y="4386303"/>
            <a:ext cx="9144000" cy="2471697"/>
          </a:xfrm>
          <a:prstGeom prst="rect">
            <a:avLst/>
          </a:prstGeom>
          <a:noFill/>
          <a:ln w="9525">
            <a:noFill/>
            <a:miter lim="800000"/>
            <a:headEnd/>
            <a:tailEnd/>
          </a:ln>
        </p:spPr>
      </p:pic>
      <p:pic>
        <p:nvPicPr>
          <p:cNvPr id="5" name="Picture 2" descr="7 Signs of Anemia That You May Not Be Aware of and 7 Natural Treatments"/>
          <p:cNvPicPr>
            <a:picLocks noChangeAspect="1" noChangeArrowheads="1"/>
          </p:cNvPicPr>
          <p:nvPr/>
        </p:nvPicPr>
        <p:blipFill>
          <a:blip r:embed="rId3" cstate="print"/>
          <a:srcRect l="9346" r="14847" b="431"/>
          <a:stretch>
            <a:fillRect/>
          </a:stretch>
        </p:blipFill>
        <p:spPr bwMode="auto">
          <a:xfrm>
            <a:off x="1695362" y="1"/>
            <a:ext cx="5900974" cy="436510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480720"/>
          </a:xfrm>
        </p:spPr>
        <p:txBody>
          <a:bodyPr>
            <a:normAutofit fontScale="77500" lnSpcReduction="20000"/>
          </a:bodyPr>
          <a:lstStyle/>
          <a:p>
            <a:r>
              <a:rPr lang="tr-TR" b="1" smtClean="0"/>
              <a:t>Çoğu</a:t>
            </a:r>
            <a:r>
              <a:rPr lang="tr-TR" smtClean="0"/>
              <a:t> bakteriyel enfeksiyon nötrofil sayısının artışına neden olur. Viral enfeksiyonlar </a:t>
            </a:r>
            <a:r>
              <a:rPr lang="tr-TR" b="1" smtClean="0"/>
              <a:t>genellikle</a:t>
            </a:r>
            <a:r>
              <a:rPr lang="tr-TR" smtClean="0"/>
              <a:t> nötrofil artışına yol açmaz. Küçük bebeklerde şiddetli bakteriyel enfeksiyonlarda bazen tüketim hızı üretim hızını aşabilir ve nötrofil sayısı kanda azalır. Nötrofil sayısının artmış olması bakteriyel enfeksiyonun varlığını düşündürmekle birlikte, tanı için tek başına yeterli değildir.</a:t>
            </a:r>
          </a:p>
          <a:p>
            <a:endParaRPr lang="tr-TR" smtClean="0"/>
          </a:p>
          <a:p>
            <a:r>
              <a:rPr lang="tr-TR" smtClean="0"/>
              <a:t>Lenfosit sayısının artışı </a:t>
            </a:r>
            <a:r>
              <a:rPr lang="tr-TR" b="1" smtClean="0"/>
              <a:t>genellikle</a:t>
            </a:r>
            <a:r>
              <a:rPr lang="tr-TR" smtClean="0"/>
              <a:t> viral enfeksiyonlarda görülür. Bir viral enfeksiyona karşı bağışıklık savunması, daha çok lenfositlere bağlıdır. Sitotoksik T lenfositler tarafından gerçekleştirilen hücresel immünite, antikor üreten plazma hücrelerine dönüşen B lenfositler tarafından gerçekleştirilen humoral immüniteye göre viral enfeksiyonlarda daha etkilidir. Sitotoksik T hücreleri, viral olarak enfekte olmuş hücrelerin ortadan kaldırılmasını sağlar.</a:t>
            </a:r>
          </a:p>
          <a:p>
            <a:pPr lvl="1"/>
            <a:endParaRPr lang="tr-T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268760"/>
          </a:xfrm>
        </p:spPr>
        <p:txBody>
          <a:bodyPr>
            <a:normAutofit fontScale="90000"/>
          </a:bodyPr>
          <a:lstStyle/>
          <a:p>
            <a:r>
              <a:rPr lang="tr-TR" b="1" smtClean="0"/>
              <a:t>En Sık Yapılan Preanalitik Hatalar*</a:t>
            </a:r>
            <a:endParaRPr lang="tr-TR" b="1"/>
          </a:p>
        </p:txBody>
      </p:sp>
      <p:sp>
        <p:nvSpPr>
          <p:cNvPr id="3" name="2 İçerik Yer Tutucusu"/>
          <p:cNvSpPr>
            <a:spLocks noGrp="1"/>
          </p:cNvSpPr>
          <p:nvPr>
            <p:ph idx="1"/>
          </p:nvPr>
        </p:nvSpPr>
        <p:spPr>
          <a:xfrm>
            <a:off x="457200" y="1268760"/>
            <a:ext cx="3826768" cy="4680520"/>
          </a:xfrm>
        </p:spPr>
        <p:txBody>
          <a:bodyPr>
            <a:normAutofit fontScale="92500"/>
          </a:bodyPr>
          <a:lstStyle/>
          <a:p>
            <a:r>
              <a:rPr lang="tr-TR" sz="3800" b="1" u="sng" smtClean="0"/>
              <a:t>Hemoliz</a:t>
            </a:r>
            <a:r>
              <a:rPr lang="en-US" sz="3800" b="1" u="sng" smtClean="0"/>
              <a:t> </a:t>
            </a:r>
            <a:endParaRPr lang="tr-TR" sz="3800" b="1" u="sng" smtClean="0"/>
          </a:p>
          <a:p>
            <a:endParaRPr lang="tr-TR" sz="3800" b="1" smtClean="0"/>
          </a:p>
          <a:p>
            <a:r>
              <a:rPr lang="tr-TR" sz="3800" b="1" u="sng" smtClean="0"/>
              <a:t>Yetersiz seviye</a:t>
            </a:r>
          </a:p>
          <a:p>
            <a:endParaRPr lang="tr-TR" sz="3800" b="1" smtClean="0"/>
          </a:p>
          <a:p>
            <a:r>
              <a:rPr lang="tr-TR" sz="3800" b="1" smtClean="0"/>
              <a:t>Yanlış örnek</a:t>
            </a:r>
            <a:r>
              <a:rPr lang="en-US" sz="3800" b="1" smtClean="0"/>
              <a:t> </a:t>
            </a:r>
            <a:endParaRPr lang="tr-TR" sz="3800" b="1" smtClean="0"/>
          </a:p>
          <a:p>
            <a:endParaRPr lang="tr-TR" sz="3800" b="1" smtClean="0"/>
          </a:p>
          <a:p>
            <a:r>
              <a:rPr lang="tr-TR" sz="3800" b="1" u="sng" smtClean="0"/>
              <a:t>Pıhtı</a:t>
            </a:r>
          </a:p>
        </p:txBody>
      </p:sp>
      <p:pic>
        <p:nvPicPr>
          <p:cNvPr id="76801" name="Picture 1"/>
          <p:cNvPicPr>
            <a:picLocks noChangeAspect="1" noChangeArrowheads="1"/>
          </p:cNvPicPr>
          <p:nvPr/>
        </p:nvPicPr>
        <p:blipFill>
          <a:blip r:embed="rId2" cstate="print"/>
          <a:srcRect l="3723" t="3846" r="9705" b="11538"/>
          <a:stretch>
            <a:fillRect/>
          </a:stretch>
        </p:blipFill>
        <p:spPr bwMode="auto">
          <a:xfrm rot="5400000">
            <a:off x="3502901" y="2481875"/>
            <a:ext cx="3096344" cy="1390195"/>
          </a:xfrm>
          <a:prstGeom prst="rect">
            <a:avLst/>
          </a:prstGeom>
          <a:noFill/>
          <a:ln w="9525">
            <a:noFill/>
            <a:miter lim="800000"/>
            <a:headEnd/>
            <a:tailEnd/>
          </a:ln>
        </p:spPr>
      </p:pic>
      <p:sp>
        <p:nvSpPr>
          <p:cNvPr id="5" name="2 İçerik Yer Tutucusu"/>
          <p:cNvSpPr txBox="1">
            <a:spLocks/>
          </p:cNvSpPr>
          <p:nvPr/>
        </p:nvSpPr>
        <p:spPr>
          <a:xfrm>
            <a:off x="0" y="6137920"/>
            <a:ext cx="9144000" cy="720080"/>
          </a:xfrm>
          <a:prstGeom prst="rect">
            <a:avLst/>
          </a:prstGeom>
        </p:spPr>
        <p:txBody>
          <a:bodyPr vert="horz" lIns="91440" tIns="45720" rIns="91440" bIns="45720" rtlCol="0">
            <a:normAutofit fontScale="8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smtClean="0">
                <a:ln>
                  <a:noFill/>
                </a:ln>
                <a:solidFill>
                  <a:schemeClr val="tx1"/>
                </a:solidFill>
                <a:effectLst/>
                <a:uLnTx/>
                <a:uFillTx/>
                <a:latin typeface="Comic Sans MS" pitchFamily="66" charset="0"/>
                <a:ea typeface="+mn-ea"/>
                <a:cs typeface="+mn-cs"/>
              </a:rPr>
              <a:t>*</a:t>
            </a:r>
            <a:r>
              <a:rPr kumimoji="0" lang="tr-TR" sz="2400" b="0" i="0" u="none" strike="noStrike" kern="1200" cap="none" spc="0" normalizeH="0" baseline="0" noProof="0" smtClean="0">
                <a:ln>
                  <a:noFill/>
                </a:ln>
                <a:solidFill>
                  <a:schemeClr val="tx1"/>
                </a:solidFill>
                <a:effectLst/>
                <a:uLnTx/>
                <a:uFillTx/>
                <a:latin typeface="Comic Sans MS" pitchFamily="66" charset="0"/>
                <a:ea typeface="+mn-ea"/>
                <a:cs typeface="+mn-cs"/>
              </a:rPr>
              <a:t>Kaynak: </a:t>
            </a:r>
            <a:r>
              <a:rPr kumimoji="0" lang="it-IT" sz="2400" b="0" i="0" u="none" strike="noStrike" kern="1200" cap="none" spc="0" normalizeH="0" baseline="0" noProof="0" smtClean="0">
                <a:ln>
                  <a:noFill/>
                </a:ln>
                <a:solidFill>
                  <a:schemeClr val="tx1"/>
                </a:solidFill>
                <a:effectLst/>
                <a:uLnTx/>
                <a:uFillTx/>
                <a:latin typeface="Comic Sans MS" pitchFamily="66" charset="0"/>
                <a:ea typeface="+mn-ea"/>
                <a:cs typeface="+mn-cs"/>
              </a:rPr>
              <a:t>Bonini P, Plebani M, Ceriotti F, Rubboli F. Errors in laboratory medicine. Clin Chem. 2002;48(5):691-8. PMID: 11978595.</a:t>
            </a:r>
            <a:endParaRPr kumimoji="0" lang="tr-TR" sz="2400" b="0" i="0" u="none" strike="noStrike" kern="1200" cap="none" spc="0" normalizeH="0" baseline="0" noProof="0">
              <a:ln>
                <a:noFill/>
              </a:ln>
              <a:solidFill>
                <a:schemeClr val="tx1"/>
              </a:solidFill>
              <a:effectLst/>
              <a:uLnTx/>
              <a:uFillTx/>
              <a:latin typeface="Comic Sans MS" pitchFamily="66" charset="0"/>
              <a:ea typeface="+mn-ea"/>
              <a:cs typeface="+mn-cs"/>
            </a:endParaRPr>
          </a:p>
        </p:txBody>
      </p:sp>
      <p:pic>
        <p:nvPicPr>
          <p:cNvPr id="76802" name="Picture 2"/>
          <p:cNvPicPr>
            <a:picLocks noChangeAspect="1" noChangeArrowheads="1"/>
          </p:cNvPicPr>
          <p:nvPr/>
        </p:nvPicPr>
        <p:blipFill>
          <a:blip r:embed="rId3" cstate="print"/>
          <a:srcRect l="21312" t="4255" r="25407" b="4255"/>
          <a:stretch>
            <a:fillRect/>
          </a:stretch>
        </p:blipFill>
        <p:spPr bwMode="auto">
          <a:xfrm>
            <a:off x="5940152" y="1412776"/>
            <a:ext cx="792088" cy="3405978"/>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6876256" y="2924944"/>
            <a:ext cx="2267744" cy="1472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0"/>
            <a:ext cx="8229600" cy="1152128"/>
          </a:xfrm>
        </p:spPr>
        <p:txBody>
          <a:bodyPr>
            <a:normAutofit fontScale="92500"/>
          </a:bodyPr>
          <a:lstStyle/>
          <a:p>
            <a:r>
              <a:rPr lang="tr-TR" smtClean="0"/>
              <a:t>Trombosit (platelet) sayısının düşük olması (trombositopeni), kanama riski oluşturur.</a:t>
            </a:r>
            <a:endParaRPr lang="tr-TR"/>
          </a:p>
        </p:txBody>
      </p:sp>
      <p:graphicFrame>
        <p:nvGraphicFramePr>
          <p:cNvPr id="4" name="3 Tablo"/>
          <p:cNvGraphicFramePr>
            <a:graphicFrameLocks noGrp="1"/>
          </p:cNvGraphicFramePr>
          <p:nvPr/>
        </p:nvGraphicFramePr>
        <p:xfrm>
          <a:off x="0" y="1124742"/>
          <a:ext cx="9144000" cy="5733258"/>
        </p:xfrm>
        <a:graphic>
          <a:graphicData uri="http://schemas.openxmlformats.org/drawingml/2006/table">
            <a:tbl>
              <a:tblPr firstRow="1" bandRow="1">
                <a:tableStyleId>{5C22544A-7EE6-4342-B048-85BDC9FD1C3A}</a:tableStyleId>
              </a:tblPr>
              <a:tblGrid>
                <a:gridCol w="4572000"/>
                <a:gridCol w="4572000"/>
              </a:tblGrid>
              <a:tr h="693863">
                <a:tc>
                  <a:txBody>
                    <a:bodyPr/>
                    <a:lstStyle/>
                    <a:p>
                      <a:pPr algn="ctr"/>
                      <a:r>
                        <a:rPr lang="tr-TR" sz="2200" smtClean="0"/>
                        <a:t>Trombosit Sayısı (x10</a:t>
                      </a:r>
                      <a:r>
                        <a:rPr lang="tr-TR" sz="2200" baseline="30000" smtClean="0"/>
                        <a:t>3</a:t>
                      </a:r>
                      <a:r>
                        <a:rPr lang="tr-TR" sz="2200" smtClean="0"/>
                        <a:t>/mm</a:t>
                      </a:r>
                      <a:r>
                        <a:rPr lang="tr-TR" sz="2200" baseline="30000" smtClean="0"/>
                        <a:t>3</a:t>
                      </a:r>
                      <a:r>
                        <a:rPr lang="tr-TR" sz="2200" smtClean="0"/>
                        <a:t>)</a:t>
                      </a:r>
                      <a:endParaRPr lang="tr-TR" sz="2200"/>
                    </a:p>
                  </a:txBody>
                  <a:tcPr/>
                </a:tc>
                <a:tc>
                  <a:txBody>
                    <a:bodyPr/>
                    <a:lstStyle/>
                    <a:p>
                      <a:pPr algn="ctr"/>
                      <a:endParaRPr lang="tr-TR" sz="2200"/>
                    </a:p>
                  </a:txBody>
                  <a:tcPr/>
                </a:tc>
              </a:tr>
              <a:tr h="693863">
                <a:tc>
                  <a:txBody>
                    <a:bodyPr/>
                    <a:lstStyle/>
                    <a:p>
                      <a:pPr algn="ctr"/>
                      <a:r>
                        <a:rPr lang="tr-TR" sz="2200" smtClean="0"/>
                        <a:t>&lt;150</a:t>
                      </a:r>
                      <a:endParaRPr lang="tr-TR" sz="2200"/>
                    </a:p>
                  </a:txBody>
                  <a:tcPr/>
                </a:tc>
                <a:tc>
                  <a:txBody>
                    <a:bodyPr/>
                    <a:lstStyle/>
                    <a:p>
                      <a:pPr algn="ctr"/>
                      <a:r>
                        <a:rPr lang="tr-TR" sz="2200" smtClean="0"/>
                        <a:t>Trombosit</a:t>
                      </a:r>
                      <a:r>
                        <a:rPr lang="tr-TR" sz="2200" baseline="0" smtClean="0"/>
                        <a:t> düşüklüğü (trombositopeni)</a:t>
                      </a:r>
                      <a:endParaRPr lang="tr-TR" sz="2200"/>
                    </a:p>
                  </a:txBody>
                  <a:tcPr/>
                </a:tc>
              </a:tr>
              <a:tr h="785040">
                <a:tc>
                  <a:txBody>
                    <a:bodyPr/>
                    <a:lstStyle/>
                    <a:p>
                      <a:pPr algn="ctr"/>
                      <a:r>
                        <a:rPr lang="tr-TR" sz="2200" smtClean="0"/>
                        <a:t>&lt;100</a:t>
                      </a:r>
                      <a:endParaRPr lang="tr-TR" sz="2200"/>
                    </a:p>
                  </a:txBody>
                  <a:tcPr/>
                </a:tc>
                <a:tc>
                  <a:txBody>
                    <a:bodyPr/>
                    <a:lstStyle/>
                    <a:p>
                      <a:pPr algn="ctr"/>
                      <a:r>
                        <a:rPr lang="tr-TR" sz="2200" smtClean="0"/>
                        <a:t>Beyin ve arka göz cerrahisinde</a:t>
                      </a:r>
                      <a:r>
                        <a:rPr lang="tr-TR" sz="2200" baseline="0" smtClean="0"/>
                        <a:t> yüksek risk</a:t>
                      </a:r>
                      <a:endParaRPr lang="tr-TR" sz="2200"/>
                    </a:p>
                  </a:txBody>
                  <a:tcPr/>
                </a:tc>
              </a:tr>
              <a:tr h="693863">
                <a:tc>
                  <a:txBody>
                    <a:bodyPr/>
                    <a:lstStyle/>
                    <a:p>
                      <a:pPr algn="ctr"/>
                      <a:r>
                        <a:rPr lang="tr-TR" sz="2200" smtClean="0"/>
                        <a:t>&lt;60</a:t>
                      </a:r>
                      <a:endParaRPr lang="tr-TR" sz="2200"/>
                    </a:p>
                  </a:txBody>
                  <a:tcPr/>
                </a:tc>
                <a:tc>
                  <a:txBody>
                    <a:bodyPr/>
                    <a:lstStyle/>
                    <a:p>
                      <a:pPr algn="ctr"/>
                      <a:r>
                        <a:rPr lang="tr-TR" sz="2200" smtClean="0"/>
                        <a:t>Travma</a:t>
                      </a:r>
                      <a:r>
                        <a:rPr lang="tr-TR" sz="2200" baseline="0" smtClean="0"/>
                        <a:t> sonrası kanama riski</a:t>
                      </a:r>
                      <a:endParaRPr lang="tr-TR" sz="2200"/>
                    </a:p>
                  </a:txBody>
                  <a:tcPr/>
                </a:tc>
              </a:tr>
              <a:tr h="693863">
                <a:tc>
                  <a:txBody>
                    <a:bodyPr/>
                    <a:lstStyle/>
                    <a:p>
                      <a:pPr algn="ctr"/>
                      <a:r>
                        <a:rPr lang="tr-TR" sz="2200" smtClean="0"/>
                        <a:t>&lt;50</a:t>
                      </a:r>
                      <a:endParaRPr lang="tr-TR" sz="2200"/>
                    </a:p>
                  </a:txBody>
                  <a:tcPr/>
                </a:tc>
                <a:tc>
                  <a:txBody>
                    <a:bodyPr/>
                    <a:lstStyle/>
                    <a:p>
                      <a:pPr algn="ctr"/>
                      <a:r>
                        <a:rPr lang="tr-TR" sz="2200" smtClean="0"/>
                        <a:t>Cerrahi</a:t>
                      </a:r>
                      <a:r>
                        <a:rPr lang="tr-TR" sz="2200" baseline="0" smtClean="0"/>
                        <a:t> kanama için yüksek risk</a:t>
                      </a:r>
                      <a:endParaRPr lang="tr-TR" sz="2200"/>
                    </a:p>
                  </a:txBody>
                  <a:tcPr/>
                </a:tc>
              </a:tr>
              <a:tr h="693863">
                <a:tc>
                  <a:txBody>
                    <a:bodyPr/>
                    <a:lstStyle/>
                    <a:p>
                      <a:pPr algn="ctr"/>
                      <a:r>
                        <a:rPr lang="tr-TR" sz="2200" smtClean="0"/>
                        <a:t>&lt;20</a:t>
                      </a:r>
                      <a:endParaRPr lang="tr-TR" sz="2200"/>
                    </a:p>
                  </a:txBody>
                  <a:tcPr/>
                </a:tc>
                <a:tc>
                  <a:txBody>
                    <a:bodyPr/>
                    <a:lstStyle/>
                    <a:p>
                      <a:pPr algn="ctr"/>
                      <a:r>
                        <a:rPr lang="tr-TR" sz="2200" smtClean="0"/>
                        <a:t>Spontan kanama riski</a:t>
                      </a:r>
                      <a:endParaRPr lang="tr-TR" sz="2200"/>
                    </a:p>
                  </a:txBody>
                  <a:tcPr/>
                </a:tc>
              </a:tr>
              <a:tr h="693863">
                <a:tc>
                  <a:txBody>
                    <a:bodyPr/>
                    <a:lstStyle/>
                    <a:p>
                      <a:pPr algn="ctr"/>
                      <a:r>
                        <a:rPr lang="tr-TR" sz="2200" smtClean="0"/>
                        <a:t>&lt;10</a:t>
                      </a:r>
                      <a:endParaRPr lang="tr-TR" sz="22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200" smtClean="0"/>
                        <a:t>Spontan kanama riski</a:t>
                      </a:r>
                      <a:r>
                        <a:rPr lang="tr-TR" sz="2200" baseline="0" smtClean="0"/>
                        <a:t> yüksek</a:t>
                      </a:r>
                      <a:endParaRPr lang="tr-TR" sz="2200" smtClean="0"/>
                    </a:p>
                  </a:txBody>
                  <a:tcPr/>
                </a:tc>
              </a:tr>
              <a:tr h="785040">
                <a:tc>
                  <a:txBody>
                    <a:bodyPr/>
                    <a:lstStyle/>
                    <a:p>
                      <a:pPr algn="ctr"/>
                      <a:r>
                        <a:rPr lang="tr-TR" sz="2200" smtClean="0"/>
                        <a:t>&lt;5</a:t>
                      </a:r>
                      <a:endParaRPr lang="tr-TR" sz="2200"/>
                    </a:p>
                  </a:txBody>
                  <a:tcPr/>
                </a:tc>
                <a:tc>
                  <a:txBody>
                    <a:bodyPr/>
                    <a:lstStyle/>
                    <a:p>
                      <a:pPr algn="ctr"/>
                      <a:r>
                        <a:rPr lang="tr-TR" sz="2200" smtClean="0"/>
                        <a:t>Hayati risk doğuracak spontan kanama riski</a:t>
                      </a:r>
                      <a:endParaRPr lang="tr-TR" sz="220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548680"/>
          </a:xfrm>
        </p:spPr>
        <p:txBody>
          <a:bodyPr>
            <a:normAutofit fontScale="90000"/>
          </a:bodyPr>
          <a:lstStyle/>
          <a:p>
            <a:r>
              <a:rPr lang="tr-TR" smtClean="0"/>
              <a:t>Periferik Yayma</a:t>
            </a:r>
            <a:endParaRPr lang="tr-TR"/>
          </a:p>
        </p:txBody>
      </p:sp>
      <p:sp>
        <p:nvSpPr>
          <p:cNvPr id="3" name="2 İçerik Yer Tutucusu"/>
          <p:cNvSpPr>
            <a:spLocks noGrp="1"/>
          </p:cNvSpPr>
          <p:nvPr>
            <p:ph idx="1"/>
          </p:nvPr>
        </p:nvSpPr>
        <p:spPr>
          <a:xfrm>
            <a:off x="457200" y="836712"/>
            <a:ext cx="8229600" cy="5832648"/>
          </a:xfrm>
        </p:spPr>
        <p:txBody>
          <a:bodyPr>
            <a:normAutofit fontScale="85000" lnSpcReduction="20000"/>
          </a:bodyPr>
          <a:lstStyle/>
          <a:p>
            <a:r>
              <a:rPr lang="tr-TR" smtClean="0"/>
              <a:t>Periferik kan, kalp, atardamarlar, kapillerler ve toplardamarlar yoluyla dolaşan kandır.</a:t>
            </a:r>
          </a:p>
          <a:p>
            <a:pPr lvl="1"/>
            <a:r>
              <a:rPr lang="tr-TR" smtClean="0"/>
              <a:t>Periferik yayma için, genellikle EDTA’lı tüplere alınan venöz kan kullanılır. EDTA:kan oranına dikkat edilmelidir; aksi halde EDTA fazlalığı kırmızı ve beyaz kan hücrelerinde büzüşmeye ve trombositlerde parçalanmaya neden olabilir. Kan yayması hazırlanmadan önce dört saatten fazla antikoagülan içinde saklanan kanda birtakım artefaktlar görülebilir. </a:t>
            </a:r>
          </a:p>
          <a:p>
            <a:pPr lvl="1"/>
            <a:r>
              <a:rPr lang="tr-TR" smtClean="0"/>
              <a:t>Kapiller damar kanı, doku sıvısı içerdiğinden dolayı periferik yaymada nadiren kullanılır.</a:t>
            </a:r>
          </a:p>
          <a:p>
            <a:endParaRPr lang="tr-TR" smtClean="0"/>
          </a:p>
          <a:p>
            <a:r>
              <a:rPr lang="tr-TR" smtClean="0"/>
              <a:t>Kemik iliği yayması, “periferik” yayma değildir.</a:t>
            </a:r>
          </a:p>
          <a:p>
            <a:endParaRPr lang="tr-TR" smtClean="0"/>
          </a:p>
          <a:p>
            <a:r>
              <a:rPr lang="tr-TR" smtClean="0"/>
              <a:t>Periferik yayma ve kemik iliği yayması için Romanovsky boyaları tercih edilir.</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78098"/>
          </a:xfrm>
        </p:spPr>
        <p:txBody>
          <a:bodyPr/>
          <a:lstStyle/>
          <a:p>
            <a:r>
              <a:rPr lang="tr-TR" b="1" smtClean="0"/>
              <a:t>Hazırlanışı</a:t>
            </a:r>
            <a:endParaRPr lang="tr-TR" b="1"/>
          </a:p>
        </p:txBody>
      </p:sp>
      <p:sp>
        <p:nvSpPr>
          <p:cNvPr id="3" name="2 İçerik Yer Tutucusu"/>
          <p:cNvSpPr>
            <a:spLocks noGrp="1"/>
          </p:cNvSpPr>
          <p:nvPr>
            <p:ph idx="1"/>
          </p:nvPr>
        </p:nvSpPr>
        <p:spPr>
          <a:xfrm>
            <a:off x="457200" y="764704"/>
            <a:ext cx="8229600" cy="3672408"/>
          </a:xfrm>
        </p:spPr>
        <p:txBody>
          <a:bodyPr>
            <a:normAutofit fontScale="92500" lnSpcReduction="10000"/>
          </a:bodyPr>
          <a:lstStyle/>
          <a:p>
            <a:r>
              <a:rPr lang="nn-NO" smtClean="0"/>
              <a:t>Temiz bir lam üzerine bir damla kan</a:t>
            </a:r>
            <a:r>
              <a:rPr lang="tr-TR" smtClean="0"/>
              <a:t> damlatılır. </a:t>
            </a:r>
          </a:p>
          <a:p>
            <a:endParaRPr lang="tr-TR" smtClean="0"/>
          </a:p>
          <a:p>
            <a:r>
              <a:rPr lang="tr-TR" smtClean="0"/>
              <a:t>Başka bir lam yardımıyla, 30-45</a:t>
            </a:r>
            <a:r>
              <a:rPr lang="tr-TR" baseline="30000" smtClean="0"/>
              <a:t>o</a:t>
            </a:r>
            <a:r>
              <a:rPr lang="tr-TR" smtClean="0"/>
              <a:t>’lik bir açı oluşturarak, kan damlası lam üzerinde yayılır.</a:t>
            </a:r>
          </a:p>
          <a:p>
            <a:pPr lvl="1"/>
            <a:r>
              <a:rPr lang="tr-TR" smtClean="0"/>
              <a:t>Açı büyüdükçe, yaymanın kalınlığı artar, uzunluğu azalır.</a:t>
            </a:r>
          </a:p>
        </p:txBody>
      </p:sp>
      <p:pic>
        <p:nvPicPr>
          <p:cNvPr id="3074" name="Picture 2"/>
          <p:cNvPicPr>
            <a:picLocks noChangeAspect="1" noChangeArrowheads="1"/>
          </p:cNvPicPr>
          <p:nvPr/>
        </p:nvPicPr>
        <p:blipFill>
          <a:blip r:embed="rId2" cstate="print"/>
          <a:srcRect/>
          <a:stretch>
            <a:fillRect/>
          </a:stretch>
        </p:blipFill>
        <p:spPr bwMode="auto">
          <a:xfrm>
            <a:off x="0" y="4813479"/>
            <a:ext cx="9144000" cy="204452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6562" name="Picture 2"/>
          <p:cNvPicPr>
            <a:picLocks noChangeAspect="1" noChangeArrowheads="1"/>
          </p:cNvPicPr>
          <p:nvPr/>
        </p:nvPicPr>
        <p:blipFill>
          <a:blip r:embed="rId2" cstate="print"/>
          <a:srcRect/>
          <a:stretch>
            <a:fillRect/>
          </a:stretch>
        </p:blipFill>
        <p:spPr bwMode="auto">
          <a:xfrm>
            <a:off x="1835696" y="0"/>
            <a:ext cx="5858168"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mtClean="0"/>
              <a:t>İyi bir yayma,</a:t>
            </a:r>
          </a:p>
          <a:p>
            <a:pPr lvl="1"/>
            <a:r>
              <a:rPr lang="tr-TR" smtClean="0"/>
              <a:t>Dil şeklindedir; lamın tüm alanını kaplamaz.</a:t>
            </a:r>
          </a:p>
          <a:p>
            <a:pPr lvl="1"/>
            <a:r>
              <a:rPr lang="tr-TR" smtClean="0"/>
              <a:t>Baştaki kalın alan giderek incelir.</a:t>
            </a:r>
          </a:p>
          <a:p>
            <a:pPr lvl="1"/>
            <a:r>
              <a:rPr lang="tr-TR" smtClean="0"/>
              <a:t>Herhangi bir çizgi ya da boşluk içermez. </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717032"/>
            <a:ext cx="8229600" cy="2952328"/>
          </a:xfrm>
        </p:spPr>
        <p:txBody>
          <a:bodyPr>
            <a:normAutofit fontScale="92500" lnSpcReduction="20000"/>
          </a:bodyPr>
          <a:lstStyle/>
          <a:p>
            <a:r>
              <a:rPr lang="tr-TR" smtClean="0"/>
              <a:t>Gövde kısmında hücrelerin sıkı paketlenmesi, onların morfolojilerini bozar. Kuyruk kısmında hücresel bileşenler seyrek dağılmıştır ve değerlendirilmeleri zordur.</a:t>
            </a:r>
          </a:p>
          <a:p>
            <a:endParaRPr lang="tr-TR" smtClean="0"/>
          </a:p>
          <a:p>
            <a:r>
              <a:rPr lang="tr-TR" smtClean="0"/>
              <a:t>Hücre morfolojileri en iyi morfoloji zonunda değerlendirilir.</a:t>
            </a:r>
            <a:endParaRPr lang="tr-TR"/>
          </a:p>
        </p:txBody>
      </p:sp>
      <p:pic>
        <p:nvPicPr>
          <p:cNvPr id="4099" name="Picture 3"/>
          <p:cNvPicPr>
            <a:picLocks noChangeAspect="1" noChangeArrowheads="1"/>
          </p:cNvPicPr>
          <p:nvPr/>
        </p:nvPicPr>
        <p:blipFill>
          <a:blip r:embed="rId2" cstate="print"/>
          <a:srcRect/>
          <a:stretch>
            <a:fillRect/>
          </a:stretch>
        </p:blipFill>
        <p:spPr bwMode="auto">
          <a:xfrm>
            <a:off x="1115616" y="0"/>
            <a:ext cx="7137623" cy="358960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0"/>
            <a:ext cx="779526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476672"/>
          </a:xfrm>
        </p:spPr>
        <p:txBody>
          <a:bodyPr>
            <a:normAutofit fontScale="90000"/>
          </a:bodyPr>
          <a:lstStyle/>
          <a:p>
            <a:r>
              <a:rPr lang="tr-TR" smtClean="0"/>
              <a:t>Boyalar</a:t>
            </a:r>
            <a:endParaRPr lang="tr-TR"/>
          </a:p>
        </p:txBody>
      </p:sp>
      <p:sp>
        <p:nvSpPr>
          <p:cNvPr id="3" name="2 İçerik Yer Tutucusu"/>
          <p:cNvSpPr>
            <a:spLocks noGrp="1"/>
          </p:cNvSpPr>
          <p:nvPr>
            <p:ph idx="1"/>
          </p:nvPr>
        </p:nvSpPr>
        <p:spPr>
          <a:xfrm>
            <a:off x="457200" y="692696"/>
            <a:ext cx="8229600" cy="6165304"/>
          </a:xfrm>
        </p:spPr>
        <p:txBody>
          <a:bodyPr>
            <a:normAutofit fontScale="85000" lnSpcReduction="20000"/>
          </a:bodyPr>
          <a:lstStyle/>
          <a:p>
            <a:r>
              <a:rPr lang="tr-TR" smtClean="0"/>
              <a:t>Boyalar asidik ve bazik olarak adlandırılır. Bu isimler, boya çözeltisinin ilgisini gösterir.</a:t>
            </a:r>
          </a:p>
          <a:p>
            <a:pPr lvl="1"/>
            <a:r>
              <a:rPr lang="tr-TR" smtClean="0"/>
              <a:t>Asidik boyalar (eozin vb.): Bazik bileşenlere ilgi gösterir. Eozin kırmızı renklidir. </a:t>
            </a:r>
          </a:p>
          <a:p>
            <a:pPr lvl="2"/>
            <a:r>
              <a:rPr lang="tr-TR" smtClean="0"/>
              <a:t>Hemoglobin asidofiliktir; eritrositler pembe-kırmızı görünür.</a:t>
            </a:r>
          </a:p>
          <a:p>
            <a:pPr lvl="2"/>
            <a:r>
              <a:rPr lang="tr-TR" smtClean="0"/>
              <a:t>Eozinofil granülleri pembe-kırmızı görünür. Bu hücrelere asidofil de denir.</a:t>
            </a:r>
          </a:p>
          <a:p>
            <a:pPr lvl="1"/>
            <a:r>
              <a:rPr lang="tr-TR" smtClean="0"/>
              <a:t>Bazik boyalar (metilen mavisivb.): Asidik bileşenlere ilgi gösterir.</a:t>
            </a:r>
          </a:p>
          <a:p>
            <a:pPr lvl="2"/>
            <a:r>
              <a:rPr lang="tr-TR" smtClean="0"/>
              <a:t>Nükleus bazofiliktir; mavi-mor renk alır.</a:t>
            </a:r>
          </a:p>
          <a:p>
            <a:pPr lvl="2"/>
            <a:r>
              <a:rPr lang="tr-TR" smtClean="0"/>
              <a:t>Bazofil granülleri koyu mavi-mor görünür.</a:t>
            </a:r>
          </a:p>
          <a:p>
            <a:pPr lvl="2"/>
            <a:r>
              <a:rPr lang="tr-TR" smtClean="0"/>
              <a:t>WBC sitoplazması, sitoplazmadaki RNA’dan dolayı açık mavidir.</a:t>
            </a:r>
          </a:p>
          <a:p>
            <a:pPr lvl="1"/>
            <a:r>
              <a:rPr lang="tr-TR" smtClean="0"/>
              <a:t>Nötral boyalar (asidik + bazik boya)</a:t>
            </a:r>
          </a:p>
          <a:p>
            <a:pPr lvl="2"/>
            <a:r>
              <a:rPr lang="tr-TR" smtClean="0"/>
              <a:t>Romanovsky tip boyalar (</a:t>
            </a:r>
            <a:r>
              <a:rPr lang="en-US" smtClean="0"/>
              <a:t>eo</a:t>
            </a:r>
            <a:r>
              <a:rPr lang="tr-TR" smtClean="0"/>
              <a:t>z</a:t>
            </a:r>
            <a:r>
              <a:rPr lang="en-US" smtClean="0"/>
              <a:t>in</a:t>
            </a:r>
            <a:r>
              <a:rPr lang="tr-TR" smtClean="0"/>
              <a:t> + </a:t>
            </a:r>
            <a:r>
              <a:rPr lang="en-US" smtClean="0"/>
              <a:t>met</a:t>
            </a:r>
            <a:r>
              <a:rPr lang="tr-TR" smtClean="0"/>
              <a:t>i</a:t>
            </a:r>
            <a:r>
              <a:rPr lang="en-US" smtClean="0"/>
              <a:t>len </a:t>
            </a:r>
            <a:r>
              <a:rPr lang="tr-TR" smtClean="0"/>
              <a:t>mavisi</a:t>
            </a:r>
            <a:r>
              <a:rPr lang="en-US" smtClean="0"/>
              <a:t> </a:t>
            </a:r>
            <a:r>
              <a:rPr lang="tr-TR" smtClean="0"/>
              <a:t>karışımı)</a:t>
            </a:r>
          </a:p>
          <a:p>
            <a:pPr lvl="3"/>
            <a:r>
              <a:rPr lang="tr-TR" smtClean="0"/>
              <a:t>May Grunwald</a:t>
            </a:r>
          </a:p>
          <a:p>
            <a:pPr lvl="3"/>
            <a:r>
              <a:rPr lang="tr-TR" smtClean="0"/>
              <a:t>Giemsa</a:t>
            </a:r>
          </a:p>
          <a:p>
            <a:pPr lvl="3"/>
            <a:r>
              <a:rPr lang="tr-TR" smtClean="0"/>
              <a:t>Wright</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n on Medical Lab Tech"/>
          <p:cNvPicPr>
            <a:picLocks noChangeAspect="1" noChangeArrowheads="1"/>
          </p:cNvPicPr>
          <p:nvPr/>
        </p:nvPicPr>
        <p:blipFill>
          <a:blip r:embed="rId2" cstate="print"/>
          <a:srcRect r="626" b="26900"/>
          <a:stretch>
            <a:fillRect/>
          </a:stretch>
        </p:blipFill>
        <p:spPr bwMode="auto">
          <a:xfrm>
            <a:off x="0" y="-1"/>
            <a:ext cx="9121498"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78098"/>
          </a:xfrm>
        </p:spPr>
        <p:txBody>
          <a:bodyPr/>
          <a:lstStyle/>
          <a:p>
            <a:r>
              <a:rPr lang="tr-TR" b="1" smtClean="0"/>
              <a:t>Hemoliz</a:t>
            </a:r>
            <a:endParaRPr lang="tr-TR" b="1"/>
          </a:p>
        </p:txBody>
      </p:sp>
      <p:sp>
        <p:nvSpPr>
          <p:cNvPr id="3" name="2 İçerik Yer Tutucusu"/>
          <p:cNvSpPr>
            <a:spLocks noGrp="1"/>
          </p:cNvSpPr>
          <p:nvPr>
            <p:ph idx="1"/>
          </p:nvPr>
        </p:nvSpPr>
        <p:spPr>
          <a:xfrm>
            <a:off x="457200" y="908720"/>
            <a:ext cx="8229600" cy="5949280"/>
          </a:xfrm>
        </p:spPr>
        <p:txBody>
          <a:bodyPr>
            <a:normAutofit fontScale="92500" lnSpcReduction="10000"/>
          </a:bodyPr>
          <a:lstStyle/>
          <a:p>
            <a:r>
              <a:rPr lang="tr-TR" smtClean="0"/>
              <a:t>Eritrositin hücre membranının bütünlüğünün bozulması ve hemoglobinin plazmaya ya da seruma salınımı hemoliz olarak bilinir. Hemoglobinle birlikte diğer intrasellüler komponentler de ekstrasellüler sıvıya (yani plazma ya da seruma) geçer.</a:t>
            </a:r>
          </a:p>
          <a:p>
            <a:pPr>
              <a:buNone/>
            </a:pPr>
            <a:r>
              <a:rPr lang="tr-TR" smtClean="0"/>
              <a:t> </a:t>
            </a:r>
          </a:p>
          <a:p>
            <a:r>
              <a:rPr lang="tr-TR" smtClean="0"/>
              <a:t>Hemoliz, numunenin santrifüjünden (veya bekletilmesinden) sonra, plazma ya da serumun kırmızı renkte olması ile anlaşılır.</a:t>
            </a:r>
          </a:p>
          <a:p>
            <a:pPr lvl="1"/>
            <a:r>
              <a:rPr lang="tr-TR" smtClean="0"/>
              <a:t>Görsel olarak belirlenemese bile, kanda bir miktar hemoliz gerçekleşmiş olabilir.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92688"/>
          </a:xfrm>
        </p:spPr>
        <p:txBody>
          <a:bodyPr>
            <a:normAutofit fontScale="85000" lnSpcReduction="20000"/>
          </a:bodyPr>
          <a:lstStyle/>
          <a:p>
            <a:r>
              <a:rPr lang="tr-TR" smtClean="0"/>
              <a:t>Eritrositler, bikonkav disk şeklinde olduğundan ortaları daha soluk görünür. Bu merkezi solukluk, hücre çapının yaklaşık 1/3‘üne eşittir.</a:t>
            </a:r>
          </a:p>
          <a:p>
            <a:pPr lvl="1"/>
            <a:endParaRPr lang="tr-TR" smtClean="0"/>
          </a:p>
          <a:p>
            <a:r>
              <a:rPr lang="tr-TR" smtClean="0"/>
              <a:t>Normal boyut ve hemoglobin içeriğine (renk) sahip hücreler normositik ve normokromik olarak adlandırılır. </a:t>
            </a:r>
          </a:p>
          <a:p>
            <a:pPr lvl="1"/>
            <a:r>
              <a:rPr lang="tr-TR" smtClean="0"/>
              <a:t>Makrosit: &gt;9 </a:t>
            </a:r>
            <a:r>
              <a:rPr lang="el-GR" smtClean="0"/>
              <a:t>μ</a:t>
            </a:r>
            <a:r>
              <a:rPr lang="tr-TR" smtClean="0"/>
              <a:t>m çap</a:t>
            </a:r>
          </a:p>
          <a:p>
            <a:pPr lvl="2"/>
            <a:r>
              <a:rPr lang="tr-TR" smtClean="0"/>
              <a:t>Megalosit: &gt;12 </a:t>
            </a:r>
            <a:r>
              <a:rPr lang="el-GR" smtClean="0"/>
              <a:t>μ</a:t>
            </a:r>
            <a:r>
              <a:rPr lang="tr-TR" smtClean="0"/>
              <a:t>m çap</a:t>
            </a:r>
          </a:p>
          <a:p>
            <a:pPr lvl="1"/>
            <a:r>
              <a:rPr lang="tr-TR" smtClean="0"/>
              <a:t>Mikrosit: &lt;6 </a:t>
            </a:r>
            <a:r>
              <a:rPr lang="el-GR" smtClean="0"/>
              <a:t>μ</a:t>
            </a:r>
            <a:r>
              <a:rPr lang="tr-TR" smtClean="0"/>
              <a:t>m çap</a:t>
            </a:r>
          </a:p>
          <a:p>
            <a:pPr lvl="1"/>
            <a:r>
              <a:rPr lang="tr-TR" smtClean="0"/>
              <a:t>Anizositoz: Boyuttaki anormal değişkenlik</a:t>
            </a:r>
          </a:p>
          <a:p>
            <a:pPr lvl="1"/>
            <a:r>
              <a:rPr lang="tr-TR" smtClean="0"/>
              <a:t>Hipokromik: Çapın 1/3’ünden daha büyük merkezi solukluk </a:t>
            </a:r>
          </a:p>
          <a:p>
            <a:pPr lvl="1"/>
            <a:r>
              <a:rPr lang="tr-TR" smtClean="0"/>
              <a:t>Anizokromi: Eritrositler arasında merkezi solukluk miktarında önemli farklılıklar</a:t>
            </a:r>
          </a:p>
          <a:p>
            <a:pPr lvl="1"/>
            <a:r>
              <a:rPr lang="tr-TR" smtClean="0"/>
              <a:t>Poikilositoz: Anormal şekil </a:t>
            </a:r>
          </a:p>
          <a:p>
            <a:endParaRPr lang="tr-TR" smtClean="0"/>
          </a:p>
          <a:p>
            <a:endParaRPr lang="tr-TR" smtClean="0"/>
          </a:p>
          <a:p>
            <a:endParaRPr lang="tr-T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0" y="0"/>
            <a:ext cx="9144000" cy="680181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620688"/>
          </a:xfrm>
        </p:spPr>
        <p:txBody>
          <a:bodyPr>
            <a:normAutofit fontScale="90000"/>
          </a:bodyPr>
          <a:lstStyle/>
          <a:p>
            <a:r>
              <a:rPr lang="tr-TR" smtClean="0"/>
              <a:t>Poikilositoz</a:t>
            </a:r>
            <a:endParaRPr lang="tr-TR"/>
          </a:p>
        </p:txBody>
      </p:sp>
      <p:sp>
        <p:nvSpPr>
          <p:cNvPr id="3" name="2 İçerik Yer Tutucusu"/>
          <p:cNvSpPr>
            <a:spLocks noGrp="1"/>
          </p:cNvSpPr>
          <p:nvPr>
            <p:ph idx="1"/>
          </p:nvPr>
        </p:nvSpPr>
        <p:spPr>
          <a:xfrm>
            <a:off x="457200" y="692696"/>
            <a:ext cx="8229600" cy="6165304"/>
          </a:xfrm>
        </p:spPr>
        <p:txBody>
          <a:bodyPr>
            <a:normAutofit fontScale="85000" lnSpcReduction="10000"/>
          </a:bodyPr>
          <a:lstStyle/>
          <a:p>
            <a:r>
              <a:rPr lang="en-US" smtClean="0"/>
              <a:t>S</a:t>
            </a:r>
            <a:r>
              <a:rPr lang="tr-TR" smtClean="0"/>
              <a:t>f</a:t>
            </a:r>
            <a:r>
              <a:rPr lang="en-US" smtClean="0"/>
              <a:t>ero</a:t>
            </a:r>
            <a:r>
              <a:rPr lang="tr-TR" smtClean="0"/>
              <a:t>si</a:t>
            </a:r>
            <a:r>
              <a:rPr lang="en-US" smtClean="0"/>
              <a:t>t</a:t>
            </a:r>
            <a:r>
              <a:rPr lang="tr-TR" smtClean="0"/>
              <a:t>:</a:t>
            </a:r>
            <a:r>
              <a:rPr lang="en-US" smtClean="0"/>
              <a:t> </a:t>
            </a:r>
            <a:r>
              <a:rPr lang="tr-TR" smtClean="0"/>
              <a:t>küçük, yuvarlak, yoğun boyalı </a:t>
            </a:r>
          </a:p>
          <a:p>
            <a:r>
              <a:rPr lang="tr-TR" smtClean="0"/>
              <a:t>S</a:t>
            </a:r>
            <a:r>
              <a:rPr lang="en-US" smtClean="0"/>
              <a:t>tomato</a:t>
            </a:r>
            <a:r>
              <a:rPr lang="tr-TR" smtClean="0"/>
              <a:t>sit:</a:t>
            </a:r>
            <a:r>
              <a:rPr lang="en-US" smtClean="0"/>
              <a:t> </a:t>
            </a:r>
            <a:r>
              <a:rPr lang="tr-TR" smtClean="0"/>
              <a:t>yuvarlak değil eliptik (açık ağız görünümünde) merkezi solukluk </a:t>
            </a:r>
          </a:p>
          <a:p>
            <a:r>
              <a:rPr lang="en-US" smtClean="0"/>
              <a:t>Target cell</a:t>
            </a:r>
            <a:r>
              <a:rPr lang="tr-TR" smtClean="0"/>
              <a:t> (hedef hücre):</a:t>
            </a:r>
            <a:r>
              <a:rPr lang="en-US" smtClean="0"/>
              <a:t> </a:t>
            </a:r>
            <a:r>
              <a:rPr lang="tr-TR" smtClean="0"/>
              <a:t>Soluk alanla çevrili merkezi hemoglobin diski</a:t>
            </a:r>
          </a:p>
          <a:p>
            <a:r>
              <a:rPr lang="en-US" smtClean="0"/>
              <a:t>Sickle cell</a:t>
            </a:r>
            <a:r>
              <a:rPr lang="tr-TR" smtClean="0"/>
              <a:t> (orak hücre):</a:t>
            </a:r>
            <a:r>
              <a:rPr lang="en-US" smtClean="0"/>
              <a:t> </a:t>
            </a:r>
            <a:r>
              <a:rPr lang="tr-TR" smtClean="0"/>
              <a:t>U</a:t>
            </a:r>
            <a:r>
              <a:rPr lang="en-US" smtClean="0"/>
              <a:t>zun, bazen hilal şeklinde, sivri uçlu</a:t>
            </a:r>
            <a:endParaRPr lang="tr-TR" smtClean="0"/>
          </a:p>
          <a:p>
            <a:r>
              <a:rPr lang="en-US" smtClean="0"/>
              <a:t>Elipto</a:t>
            </a:r>
            <a:r>
              <a:rPr lang="tr-TR" smtClean="0"/>
              <a:t>sit</a:t>
            </a:r>
            <a:r>
              <a:rPr lang="en-US" smtClean="0"/>
              <a:t> (ovalo</a:t>
            </a:r>
            <a:r>
              <a:rPr lang="tr-TR" smtClean="0"/>
              <a:t>sit</a:t>
            </a:r>
            <a:r>
              <a:rPr lang="en-US" smtClean="0"/>
              <a:t>)</a:t>
            </a:r>
            <a:r>
              <a:rPr lang="tr-TR" smtClean="0"/>
              <a:t>:</a:t>
            </a:r>
            <a:r>
              <a:rPr lang="en-US" smtClean="0"/>
              <a:t> </a:t>
            </a:r>
            <a:r>
              <a:rPr lang="tr-TR" smtClean="0"/>
              <a:t>Elips, oval, bazen puro şeklinde</a:t>
            </a:r>
          </a:p>
          <a:p>
            <a:r>
              <a:rPr lang="tr-TR" smtClean="0"/>
              <a:t>Dakriyosit: Gözyaşı şeklinde; bir ucu yuvarlak, diğeri daha sivri</a:t>
            </a:r>
          </a:p>
          <a:p>
            <a:r>
              <a:rPr lang="en-US" smtClean="0"/>
              <a:t>A</a:t>
            </a:r>
            <a:r>
              <a:rPr lang="tr-TR" smtClean="0"/>
              <a:t>k</a:t>
            </a:r>
            <a:r>
              <a:rPr lang="en-US" smtClean="0"/>
              <a:t>anto</a:t>
            </a:r>
            <a:r>
              <a:rPr lang="tr-TR" smtClean="0"/>
              <a:t>sit: Birkaç düzensiz çıkıntıya sahip</a:t>
            </a:r>
          </a:p>
          <a:p>
            <a:r>
              <a:rPr lang="en-US" smtClean="0"/>
              <a:t>E</a:t>
            </a:r>
            <a:r>
              <a:rPr lang="tr-TR" smtClean="0"/>
              <a:t>k</a:t>
            </a:r>
            <a:r>
              <a:rPr lang="en-US" smtClean="0"/>
              <a:t>ino</a:t>
            </a:r>
            <a:r>
              <a:rPr lang="tr-TR" smtClean="0"/>
              <a:t>sit:</a:t>
            </a:r>
            <a:r>
              <a:rPr lang="en-US" smtClean="0"/>
              <a:t> </a:t>
            </a:r>
            <a:r>
              <a:rPr lang="tr-TR" smtClean="0"/>
              <a:t>Fazla sayıda düzenli çıkıntıya sahip</a:t>
            </a:r>
          </a:p>
          <a:p>
            <a:r>
              <a:rPr lang="tr-TR" smtClean="0"/>
              <a:t>Ş</a:t>
            </a:r>
            <a:r>
              <a:rPr lang="en-US" smtClean="0"/>
              <a:t>isto</a:t>
            </a:r>
            <a:r>
              <a:rPr lang="tr-TR" smtClean="0"/>
              <a:t>sit (ş</a:t>
            </a:r>
            <a:r>
              <a:rPr lang="en-US" smtClean="0"/>
              <a:t>izo</a:t>
            </a:r>
            <a:r>
              <a:rPr lang="tr-TR" smtClean="0"/>
              <a:t>sit): Parçalanmış</a:t>
            </a:r>
            <a:r>
              <a:rPr lang="en-US" smtClean="0"/>
              <a:t> </a:t>
            </a:r>
            <a:r>
              <a:rPr lang="tr-TR" smtClean="0"/>
              <a:t>eritrositler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print"/>
          <a:srcRect/>
          <a:stretch>
            <a:fillRect/>
          </a:stretch>
        </p:blipFill>
        <p:spPr bwMode="auto">
          <a:xfrm>
            <a:off x="0" y="332656"/>
            <a:ext cx="9144001" cy="562505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229600" cy="706090"/>
          </a:xfrm>
        </p:spPr>
        <p:txBody>
          <a:bodyPr>
            <a:normAutofit fontScale="90000"/>
          </a:bodyPr>
          <a:lstStyle/>
          <a:p>
            <a:r>
              <a:rPr lang="tr-TR" smtClean="0"/>
              <a:t>hipokromi</a:t>
            </a:r>
            <a:endParaRPr lang="tr-TR"/>
          </a:p>
        </p:txBody>
      </p:sp>
      <p:sp>
        <p:nvSpPr>
          <p:cNvPr id="3" name="2 İçerik Yer Tutucusu"/>
          <p:cNvSpPr>
            <a:spLocks noGrp="1"/>
          </p:cNvSpPr>
          <p:nvPr>
            <p:ph idx="1"/>
          </p:nvPr>
        </p:nvSpPr>
        <p:spPr/>
        <p:txBody>
          <a:bodyPr/>
          <a:lstStyle/>
          <a:p>
            <a:endParaRPr lang="tr-TR"/>
          </a:p>
        </p:txBody>
      </p:sp>
      <p:pic>
        <p:nvPicPr>
          <p:cNvPr id="67586" name="Picture 2"/>
          <p:cNvPicPr>
            <a:picLocks noChangeAspect="1" noChangeArrowheads="1"/>
          </p:cNvPicPr>
          <p:nvPr/>
        </p:nvPicPr>
        <p:blipFill>
          <a:blip r:embed="rId2" cstate="print"/>
          <a:srcRect/>
          <a:stretch>
            <a:fillRect/>
          </a:stretch>
        </p:blipFill>
        <p:spPr bwMode="auto">
          <a:xfrm>
            <a:off x="467544" y="820520"/>
            <a:ext cx="8316417" cy="60374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548680"/>
          </a:xfrm>
        </p:spPr>
        <p:txBody>
          <a:bodyPr>
            <a:normAutofit fontScale="90000"/>
          </a:bodyPr>
          <a:lstStyle/>
          <a:p>
            <a:r>
              <a:rPr lang="tr-TR" smtClean="0"/>
              <a:t>hipokromi</a:t>
            </a:r>
            <a:endParaRPr lang="tr-TR"/>
          </a:p>
        </p:txBody>
      </p:sp>
      <p:sp>
        <p:nvSpPr>
          <p:cNvPr id="3" name="2 İçerik Yer Tutucusu"/>
          <p:cNvSpPr>
            <a:spLocks noGrp="1"/>
          </p:cNvSpPr>
          <p:nvPr>
            <p:ph idx="1"/>
          </p:nvPr>
        </p:nvSpPr>
        <p:spPr/>
        <p:txBody>
          <a:bodyPr/>
          <a:lstStyle/>
          <a:p>
            <a:endParaRPr lang="tr-TR"/>
          </a:p>
        </p:txBody>
      </p:sp>
      <p:pic>
        <p:nvPicPr>
          <p:cNvPr id="69634" name="Picture 2"/>
          <p:cNvPicPr>
            <a:picLocks noChangeAspect="1" noChangeArrowheads="1"/>
          </p:cNvPicPr>
          <p:nvPr/>
        </p:nvPicPr>
        <p:blipFill>
          <a:blip r:embed="rId2" cstate="print"/>
          <a:srcRect/>
          <a:stretch>
            <a:fillRect/>
          </a:stretch>
        </p:blipFill>
        <p:spPr bwMode="auto">
          <a:xfrm>
            <a:off x="0" y="767443"/>
            <a:ext cx="9144000" cy="609055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8" name="Picture 4"/>
          <p:cNvPicPr>
            <a:picLocks noChangeAspect="1" noChangeArrowheads="1"/>
          </p:cNvPicPr>
          <p:nvPr/>
        </p:nvPicPr>
        <p:blipFill>
          <a:blip r:embed="rId2" cstate="print"/>
          <a:srcRect/>
          <a:stretch>
            <a:fillRect/>
          </a:stretch>
        </p:blipFill>
        <p:spPr bwMode="auto">
          <a:xfrm>
            <a:off x="0" y="332656"/>
            <a:ext cx="9144000" cy="604034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1524000">
                <a:tc>
                  <a:txBody>
                    <a:bodyPr/>
                    <a:lstStyle/>
                    <a:p>
                      <a:pPr algn="ctr"/>
                      <a:endParaRPr lang="tr-TR" sz="3600" smtClean="0"/>
                    </a:p>
                    <a:p>
                      <a:pPr algn="ctr"/>
                      <a:r>
                        <a:rPr lang="tr-TR" sz="3600" smtClean="0"/>
                        <a:t>Periferik Yayma</a:t>
                      </a:r>
                      <a:endParaRPr lang="tr-TR" sz="3600"/>
                    </a:p>
                  </a:txBody>
                  <a:tcPr/>
                </a:tc>
                <a:tc>
                  <a:txBody>
                    <a:bodyPr/>
                    <a:lstStyle/>
                    <a:p>
                      <a:pPr algn="ctr"/>
                      <a:endParaRPr lang="tr-TR" sz="3600" smtClean="0"/>
                    </a:p>
                    <a:p>
                      <a:pPr algn="ctr"/>
                      <a:r>
                        <a:rPr lang="tr-TR" sz="3600" smtClean="0"/>
                        <a:t>Hemogram</a:t>
                      </a:r>
                      <a:endParaRPr lang="tr-TR" sz="3600"/>
                    </a:p>
                  </a:txBody>
                  <a:tcPr/>
                </a:tc>
              </a:tr>
              <a:tr h="1333500">
                <a:tc>
                  <a:txBody>
                    <a:bodyPr/>
                    <a:lstStyle/>
                    <a:p>
                      <a:pPr algn="ctr"/>
                      <a:endParaRPr lang="tr-TR" sz="2600" b="1" smtClean="0"/>
                    </a:p>
                    <a:p>
                      <a:pPr algn="ctr"/>
                      <a:r>
                        <a:rPr lang="tr-TR" sz="2600" b="1" smtClean="0"/>
                        <a:t>Makrositoz/Megalositoz</a:t>
                      </a:r>
                      <a:endParaRPr lang="tr-TR" sz="2600" b="1"/>
                    </a:p>
                  </a:txBody>
                  <a:tcPr/>
                </a:tc>
                <a:tc>
                  <a:txBody>
                    <a:bodyPr/>
                    <a:lstStyle/>
                    <a:p>
                      <a:pPr algn="ctr"/>
                      <a:endParaRPr lang="tr-TR" sz="2600" b="1" smtClean="0"/>
                    </a:p>
                    <a:p>
                      <a:pPr algn="ctr"/>
                      <a:r>
                        <a:rPr lang="tr-TR" sz="2600" b="1" smtClean="0"/>
                        <a:t>MCV </a:t>
                      </a:r>
                      <a:r>
                        <a:rPr lang="tr-TR" sz="2600" b="1" smtClean="0">
                          <a:latin typeface="Times New Roman"/>
                          <a:cs typeface="Times New Roman"/>
                        </a:rPr>
                        <a:t>↑</a:t>
                      </a:r>
                      <a:endParaRPr lang="tr-TR" sz="2600" b="1"/>
                    </a:p>
                  </a:txBody>
                  <a:tcPr/>
                </a:tc>
              </a:tr>
              <a:tr h="1333500">
                <a:tc>
                  <a:txBody>
                    <a:bodyPr/>
                    <a:lstStyle/>
                    <a:p>
                      <a:pPr algn="ctr"/>
                      <a:endParaRPr lang="tr-TR" sz="2600" b="1" smtClean="0"/>
                    </a:p>
                    <a:p>
                      <a:pPr algn="ctr"/>
                      <a:r>
                        <a:rPr lang="tr-TR" sz="2600" b="1" smtClean="0"/>
                        <a:t>Mikrositoz</a:t>
                      </a:r>
                      <a:endParaRPr lang="tr-TR" sz="2600" b="1"/>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600" b="1"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z="2600" b="1" smtClean="0"/>
                        <a:t>MCV </a:t>
                      </a:r>
                      <a:r>
                        <a:rPr lang="tr-TR" sz="2600" b="1" smtClean="0">
                          <a:latin typeface="Times New Roman"/>
                          <a:cs typeface="Times New Roman"/>
                        </a:rPr>
                        <a:t>↓</a:t>
                      </a:r>
                      <a:endParaRPr lang="tr-TR" sz="2600" b="1" smtClean="0"/>
                    </a:p>
                  </a:txBody>
                  <a:tcPr/>
                </a:tc>
              </a:tr>
              <a:tr h="1333500">
                <a:tc>
                  <a:txBody>
                    <a:bodyPr/>
                    <a:lstStyle/>
                    <a:p>
                      <a:pPr algn="ctr"/>
                      <a:endParaRPr lang="tr-TR" sz="2600" b="1" smtClean="0"/>
                    </a:p>
                    <a:p>
                      <a:pPr algn="ctr"/>
                      <a:r>
                        <a:rPr lang="tr-TR" sz="2600" b="1" smtClean="0"/>
                        <a:t>Anizositoz</a:t>
                      </a:r>
                      <a:endParaRPr lang="tr-TR" sz="2600" b="1"/>
                    </a:p>
                  </a:txBody>
                  <a:tcPr/>
                </a:tc>
                <a:tc>
                  <a:txBody>
                    <a:bodyPr/>
                    <a:lstStyle/>
                    <a:p>
                      <a:pPr algn="ctr"/>
                      <a:endParaRPr lang="tr-TR" sz="2600" b="1" smtClean="0"/>
                    </a:p>
                    <a:p>
                      <a:pPr algn="ctr"/>
                      <a:r>
                        <a:rPr lang="tr-TR" sz="2600" b="1" smtClean="0"/>
                        <a:t>RDW </a:t>
                      </a:r>
                      <a:r>
                        <a:rPr lang="tr-TR" sz="2600" b="1" smtClean="0">
                          <a:latin typeface="Times New Roman"/>
                          <a:cs typeface="Times New Roman"/>
                        </a:rPr>
                        <a:t>↑</a:t>
                      </a:r>
                      <a:endParaRPr lang="tr-TR" sz="2600" b="1"/>
                    </a:p>
                  </a:txBody>
                  <a:tcPr/>
                </a:tc>
              </a:tr>
              <a:tr h="1333500">
                <a:tc>
                  <a:txBody>
                    <a:bodyPr/>
                    <a:lstStyle/>
                    <a:p>
                      <a:pPr algn="ctr"/>
                      <a:endParaRPr lang="tr-TR" sz="2600" b="1" smtClean="0"/>
                    </a:p>
                    <a:p>
                      <a:pPr algn="ctr"/>
                      <a:r>
                        <a:rPr lang="tr-TR" sz="2600" b="1" smtClean="0"/>
                        <a:t>Hipokromi</a:t>
                      </a:r>
                      <a:endParaRPr lang="tr-TR" sz="2600" b="1"/>
                    </a:p>
                  </a:txBody>
                  <a:tcPr/>
                </a:tc>
                <a:tc>
                  <a:txBody>
                    <a:bodyPr/>
                    <a:lstStyle/>
                    <a:p>
                      <a:pPr algn="ctr"/>
                      <a:endParaRPr lang="tr-TR" sz="2600" b="1" smtClean="0"/>
                    </a:p>
                    <a:p>
                      <a:pPr algn="ctr"/>
                      <a:r>
                        <a:rPr lang="tr-TR" sz="2600" b="1" smtClean="0"/>
                        <a:t>MCHC</a:t>
                      </a:r>
                      <a:r>
                        <a:rPr lang="tr-TR" sz="2600" b="1" smtClean="0">
                          <a:latin typeface="Times New Roman"/>
                          <a:cs typeface="Times New Roman"/>
                        </a:rPr>
                        <a:t>↓</a:t>
                      </a:r>
                      <a:endParaRPr lang="tr-TR" sz="2600" b="1"/>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256583"/>
          </a:xfrm>
        </p:spPr>
        <p:txBody>
          <a:bodyPr>
            <a:normAutofit/>
          </a:bodyPr>
          <a:lstStyle/>
          <a:p>
            <a:r>
              <a:rPr lang="tr-TR" smtClean="0"/>
              <a:t>Dalak, eritrositlerdeki nükleus kalıntılarının (Howell-Jolly cisimleri) temizlenmesinde görev alır. </a:t>
            </a:r>
          </a:p>
          <a:p>
            <a:endParaRPr lang="tr-TR" smtClean="0"/>
          </a:p>
          <a:p>
            <a:r>
              <a:rPr lang="tr-TR" smtClean="0"/>
              <a:t>Splenektomi geçirmiş (dalağı çıkarılmış) veya dalağın fonksiyonelliği bozulmuş hastalarda Howell-Jolly cisimleri görülür.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92688"/>
          </a:xfrm>
        </p:spPr>
        <p:txBody>
          <a:bodyPr>
            <a:normAutofit fontScale="92500" lnSpcReduction="20000"/>
          </a:bodyPr>
          <a:lstStyle/>
          <a:p>
            <a:r>
              <a:rPr lang="tr-TR" smtClean="0"/>
              <a:t>Plateletler (trombositler), küçük ve oval şekilli hücre parçalarıdır ve içerdikleri granüllerden dolayı mor renkte görünür.</a:t>
            </a:r>
          </a:p>
          <a:p>
            <a:endParaRPr lang="tr-TR" smtClean="0"/>
          </a:p>
          <a:p>
            <a:r>
              <a:rPr lang="tr-TR" smtClean="0"/>
              <a:t>Psödotrombositopeni: Trombosit sayısı in vivo normal olduğu halde, in vitro ölçümlerde trombositopeni görülmesidir. Herhangi bir hastalıkla kesin nedensel bir ilişki yoktur. Gnellikle EDTA’lı örneklerde görülür; heparinli ve sitratlı örneklerde pek rastlanmaz.</a:t>
            </a:r>
          </a:p>
          <a:p>
            <a:pPr lvl="1"/>
            <a:r>
              <a:rPr lang="tr-TR" smtClean="0"/>
              <a:t>Agregasyon, plateletlerin kümeler oluşturmalarıdır.</a:t>
            </a:r>
          </a:p>
          <a:p>
            <a:pPr lvl="1"/>
            <a:r>
              <a:rPr lang="tr-TR" smtClean="0"/>
              <a:t>Satellitizm, trombositlerin polimorfonükleer lökositlere yapışarak rozet benzeri bir görünüm kazanmalarıdır. </a:t>
            </a: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cstate="print"/>
          <a:srcRect t="5841"/>
          <a:stretch>
            <a:fillRect/>
          </a:stretch>
        </p:blipFill>
        <p:spPr bwMode="auto">
          <a:xfrm>
            <a:off x="539552" y="0"/>
            <a:ext cx="8352928"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cstate="print"/>
          <a:srcRect/>
          <a:stretch>
            <a:fillRect/>
          </a:stretch>
        </p:blipFill>
        <p:spPr bwMode="auto">
          <a:xfrm>
            <a:off x="0" y="476672"/>
            <a:ext cx="9144000" cy="540282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9220" name="AutoShape 4" descr="https://medialabweb.file.core.windows.net/medialabvirtualdirectories/images/5130-167687.jpg?sv=2018-03-28&amp;sr=f&amp;sig=Wf0Pfcqmx5TT8fexgvnzTEBf6iq4eW9CJxIeIL0I4gE%3D&amp;se=2021-02-24T15%3A29%3A20Z&amp;s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221"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65538" name="Picture 2"/>
          <p:cNvPicPr>
            <a:picLocks noChangeAspect="1" noChangeArrowheads="1"/>
          </p:cNvPicPr>
          <p:nvPr/>
        </p:nvPicPr>
        <p:blipFill>
          <a:blip r:embed="rId2" cstate="print"/>
          <a:srcRect/>
          <a:stretch>
            <a:fillRect/>
          </a:stretch>
        </p:blipFill>
        <p:spPr bwMode="auto">
          <a:xfrm>
            <a:off x="0" y="332656"/>
            <a:ext cx="9144000" cy="597955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597352"/>
          </a:xfrm>
        </p:spPr>
        <p:txBody>
          <a:bodyPr>
            <a:normAutofit fontScale="85000" lnSpcReduction="20000"/>
          </a:bodyPr>
          <a:lstStyle/>
          <a:p>
            <a:r>
              <a:rPr lang="tr-TR" smtClean="0"/>
              <a:t>Nötrofil granülleri, asidik veya bazik boyalar için bir seçicilik göstermez (heterofil). Nötrofillerin çekirdeği “çomak (bant)” veya “parçalı” olur.</a:t>
            </a:r>
          </a:p>
          <a:p>
            <a:pPr lvl="1"/>
            <a:r>
              <a:rPr lang="tr-TR" smtClean="0"/>
              <a:t>Çomak (bant, stab) nötrofiller, çekirdeği loblara ayrılmamış (C veya S şeklinde çekirdek taşıyan) genç nötrofillerdir ve normalde %2-5 oranında görülür. Sayıları, enfeksiyonlarda nötrofil yapımı arttığı zaman artar. Artışına “sola kayma” denir.</a:t>
            </a:r>
          </a:p>
          <a:p>
            <a:pPr lvl="1"/>
            <a:r>
              <a:rPr lang="tr-TR" smtClean="0"/>
              <a:t>Nötrofil çekirdeğinin segment sayısının 5 veya 5’ten fazla olmasına </a:t>
            </a:r>
            <a:r>
              <a:rPr lang="tr-TR" smtClean="0"/>
              <a:t>hipersegmentasyon </a:t>
            </a:r>
            <a:r>
              <a:rPr lang="tr-TR" smtClean="0"/>
              <a:t>denir. Hipersegmente nötrofillerin artışı “sağa kayma” olarak adlandırılır ve sıklıkla megaloblastik anemilerde görülür.</a:t>
            </a:r>
          </a:p>
          <a:p>
            <a:pPr lvl="1"/>
            <a:r>
              <a:rPr lang="tr-TR" smtClean="0"/>
              <a:t>Enfeksiyon durumunda nötrofillerde koyu renkli iri granüller görülebilir; buna “toksik granülasyon” denir.</a:t>
            </a:r>
          </a:p>
          <a:p>
            <a:pPr lvl="1"/>
            <a:r>
              <a:rPr lang="tr-TR" smtClean="0"/>
              <a:t>Kadınlarda 2 X kromozomuna tekabül eden davul tokmağı şeklindeki çekirdek çıkıntısına “Barr cisimciği” denir.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467544" y="0"/>
            <a:ext cx="8182544"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smtClean="0"/>
              <a:t>Nötrofillerde </a:t>
            </a:r>
            <a:br>
              <a:rPr lang="tr-TR" b="1" smtClean="0"/>
            </a:br>
            <a:r>
              <a:rPr lang="tr-TR" b="1" smtClean="0"/>
              <a:t>Sola Kayma ve Sağa Kayma</a:t>
            </a:r>
            <a:endParaRPr lang="tr-TR" b="1"/>
          </a:p>
        </p:txBody>
      </p:sp>
      <p:sp>
        <p:nvSpPr>
          <p:cNvPr id="3" name="2 İçerik Yer Tutucusu"/>
          <p:cNvSpPr>
            <a:spLocks noGrp="1"/>
          </p:cNvSpPr>
          <p:nvPr>
            <p:ph idx="1"/>
          </p:nvPr>
        </p:nvSpPr>
        <p:spPr/>
        <p:txBody>
          <a:bodyPr>
            <a:normAutofit lnSpcReduction="10000"/>
          </a:bodyPr>
          <a:lstStyle/>
          <a:p>
            <a:r>
              <a:rPr lang="tr-TR" smtClean="0"/>
              <a:t>Sola kayma: Genç nötrofillerin (çomak, bant, stab) sayısının artması (&gt;%5).</a:t>
            </a:r>
          </a:p>
          <a:p>
            <a:pPr lvl="1"/>
            <a:r>
              <a:rPr lang="tr-TR" smtClean="0"/>
              <a:t>Özellikle bakteriyel enfeksiyonlarda görülür.</a:t>
            </a:r>
          </a:p>
          <a:p>
            <a:endParaRPr lang="tr-TR" smtClean="0"/>
          </a:p>
          <a:p>
            <a:r>
              <a:rPr lang="tr-TR" smtClean="0"/>
              <a:t>Sağa kayma: Hipersegmente (nükleusu 5 veya daha çok loblu) nötrofillerin sayısının artması (&gt;%3)</a:t>
            </a:r>
          </a:p>
          <a:p>
            <a:pPr lvl="1"/>
            <a:r>
              <a:rPr lang="tr-TR" smtClean="0"/>
              <a:t>Özellikle megaloblastik anemilerde görülür.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8610" name="Picture 2"/>
          <p:cNvPicPr>
            <a:picLocks noChangeAspect="1" noChangeArrowheads="1"/>
          </p:cNvPicPr>
          <p:nvPr/>
        </p:nvPicPr>
        <p:blipFill>
          <a:blip r:embed="rId2" cstate="print"/>
          <a:srcRect/>
          <a:stretch>
            <a:fillRect/>
          </a:stretch>
        </p:blipFill>
        <p:spPr bwMode="auto">
          <a:xfrm>
            <a:off x="899592" y="0"/>
            <a:ext cx="7308304" cy="6878404"/>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20680"/>
          </a:xfrm>
        </p:spPr>
        <p:txBody>
          <a:bodyPr>
            <a:normAutofit lnSpcReduction="10000"/>
          </a:bodyPr>
          <a:lstStyle/>
          <a:p>
            <a:r>
              <a:rPr lang="tr-TR" smtClean="0"/>
              <a:t>Eozinofillerin çekirdekleri 2-3 lobludur; gözlüğü andırır.</a:t>
            </a:r>
          </a:p>
          <a:p>
            <a:endParaRPr lang="tr-TR" smtClean="0"/>
          </a:p>
          <a:p>
            <a:r>
              <a:rPr lang="tr-TR" smtClean="0"/>
              <a:t>Bazofillerin granülleri metakromazi gösterir; koyu mavi-mor boyanır ve çekirdeği gizleyecek kadar sayıca fazladır.</a:t>
            </a:r>
          </a:p>
          <a:p>
            <a:pPr lvl="1"/>
            <a:r>
              <a:rPr lang="tr-TR" smtClean="0"/>
              <a:t>Metakromazi, hücre veya doku boya ile birleştiğinde, boyanın orijinal renginden farklı bir renk oluşması anlamına gelir.</a:t>
            </a:r>
          </a:p>
          <a:p>
            <a:endParaRPr lang="tr-TR" smtClean="0"/>
          </a:p>
          <a:p>
            <a:r>
              <a:rPr lang="tr-TR" smtClean="0"/>
              <a:t>Monositlerin çekirdekleri böbreğe benzer.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476672"/>
            <a:ext cx="9144000" cy="564676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5305606" y="548680"/>
            <a:ext cx="3838394" cy="5589240"/>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0" y="476672"/>
            <a:ext cx="4945746" cy="566124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4210" name="Picture 2"/>
          <p:cNvPicPr>
            <a:picLocks noChangeAspect="1" noChangeArrowheads="1"/>
          </p:cNvPicPr>
          <p:nvPr/>
        </p:nvPicPr>
        <p:blipFill>
          <a:blip r:embed="rId2" cstate="print"/>
          <a:srcRect/>
          <a:stretch>
            <a:fillRect/>
          </a:stretch>
        </p:blipFill>
        <p:spPr bwMode="auto">
          <a:xfrm>
            <a:off x="4973159" y="404664"/>
            <a:ext cx="4170841" cy="5301208"/>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0" y="548680"/>
            <a:ext cx="4716016" cy="497865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548680"/>
          </a:xfrm>
        </p:spPr>
        <p:txBody>
          <a:bodyPr>
            <a:normAutofit fontScale="90000"/>
          </a:bodyPr>
          <a:lstStyle/>
          <a:p>
            <a:r>
              <a:rPr lang="tr-TR" sz="3600" b="1" smtClean="0"/>
              <a:t>Başlıca Hemoliz Nedenleri</a:t>
            </a:r>
            <a:endParaRPr lang="tr-TR" sz="3600" b="1"/>
          </a:p>
        </p:txBody>
      </p:sp>
      <p:sp>
        <p:nvSpPr>
          <p:cNvPr id="3" name="2 İçerik Yer Tutucusu"/>
          <p:cNvSpPr>
            <a:spLocks noGrp="1"/>
          </p:cNvSpPr>
          <p:nvPr>
            <p:ph idx="1"/>
          </p:nvPr>
        </p:nvSpPr>
        <p:spPr>
          <a:xfrm>
            <a:off x="467544" y="692696"/>
            <a:ext cx="8229600" cy="6165304"/>
          </a:xfrm>
        </p:spPr>
        <p:txBody>
          <a:bodyPr>
            <a:normAutofit fontScale="62500" lnSpcReduction="20000"/>
          </a:bodyPr>
          <a:lstStyle/>
          <a:p>
            <a:r>
              <a:rPr lang="tr-TR" b="1" smtClean="0"/>
              <a:t>Zorlu</a:t>
            </a:r>
            <a:r>
              <a:rPr lang="tr-TR" smtClean="0"/>
              <a:t> kan alımı</a:t>
            </a:r>
          </a:p>
          <a:p>
            <a:pPr lvl="1"/>
            <a:r>
              <a:rPr lang="tr-TR" b="1" smtClean="0"/>
              <a:t>Şırınga</a:t>
            </a:r>
            <a:r>
              <a:rPr lang="tr-TR" smtClean="0"/>
              <a:t> (enjektör) ile kan alınması hemoliz riskini artırır; bu nedenle kan alımında “holder + iğne ucu” kullanımı tercih edilmelidir. Pistonun kan alma sırasında hızla çekilmesi veya kanı tüpe aktarırken itilmesi hemolize yol açabilir.</a:t>
            </a:r>
          </a:p>
          <a:p>
            <a:r>
              <a:rPr lang="tr-TR" smtClean="0"/>
              <a:t>Tüpün karıştırılırken veya taşınırken </a:t>
            </a:r>
            <a:r>
              <a:rPr lang="tr-TR" b="1" smtClean="0"/>
              <a:t>çalkalanması</a:t>
            </a:r>
          </a:p>
          <a:p>
            <a:pPr lvl="1"/>
            <a:r>
              <a:rPr lang="tr-TR" smtClean="0"/>
              <a:t>Tüpler kan alındıktan sonra altüst edilmeli; fakat asla </a:t>
            </a:r>
            <a:r>
              <a:rPr lang="tr-TR" b="1" u="sng" smtClean="0"/>
              <a:t>çalkalanmamalıdır</a:t>
            </a:r>
            <a:r>
              <a:rPr lang="tr-TR" smtClean="0"/>
              <a:t>!</a:t>
            </a:r>
            <a:endParaRPr lang="tr-TR" b="1" smtClean="0"/>
          </a:p>
          <a:p>
            <a:pPr lvl="1"/>
            <a:r>
              <a:rPr lang="tr-TR" smtClean="0"/>
              <a:t>Taşıma için pnömatik tüp sisteminin kullanımının hemoliz riskini artırabileceği öne sürülmüştür. Bu nedenle hastane pnömatik tüp sistemleri kan numunelerini mümkün olduğunca az titreşimle ve yavaş bir hızda taşıyacak şekilde ayarlanmalıdır. Tüpler taşıyıcılara uygun bir şekilde yerleştirilmelidir.</a:t>
            </a:r>
          </a:p>
          <a:p>
            <a:r>
              <a:rPr lang="tr-TR" smtClean="0"/>
              <a:t>Uzamış turnike uygulaması</a:t>
            </a:r>
            <a:endParaRPr lang="en-US" smtClean="0"/>
          </a:p>
          <a:p>
            <a:r>
              <a:rPr lang="tr-TR" smtClean="0"/>
              <a:t>Küçük iğnelerin kullanımı (&gt;23G)</a:t>
            </a:r>
          </a:p>
          <a:p>
            <a:r>
              <a:rPr lang="tr-TR" smtClean="0"/>
              <a:t>Deri üzerindeki alkol kalıntısına bağlı olarak alkolle kontamine olmuş örnek</a:t>
            </a:r>
          </a:p>
          <a:p>
            <a:r>
              <a:rPr lang="tr-TR" smtClean="0"/>
              <a:t>Vakumlu tüplere yetersiz seviyede kan alınması</a:t>
            </a:r>
          </a:p>
          <a:p>
            <a:pPr>
              <a:buNone/>
            </a:pPr>
            <a:endParaRPr lang="tr-TR" smtClean="0"/>
          </a:p>
          <a:p>
            <a:pPr>
              <a:buNone/>
            </a:pPr>
            <a:endParaRPr lang="tr-TR" b="1" smtClean="0"/>
          </a:p>
          <a:p>
            <a:pPr>
              <a:buNone/>
            </a:pPr>
            <a:r>
              <a:rPr lang="tr-TR" b="1" smtClean="0"/>
              <a:t>	Not: </a:t>
            </a:r>
            <a:r>
              <a:rPr lang="tr-TR" smtClean="0"/>
              <a:t>Özellikle acil servislerde alınan kanlarda ve yaşı küçük hastalardan alınan kanlarda hemoliz daha sık görülmektedir.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neumatic tube system ile ilgili görsel sonucu"/>
          <p:cNvPicPr>
            <a:picLocks noChangeAspect="1" noChangeArrowheads="1"/>
          </p:cNvPicPr>
          <p:nvPr/>
        </p:nvPicPr>
        <p:blipFill>
          <a:blip r:embed="rId2" cstate="print"/>
          <a:srcRect/>
          <a:stretch>
            <a:fillRect/>
          </a:stretch>
        </p:blipFill>
        <p:spPr bwMode="auto">
          <a:xfrm>
            <a:off x="1259632" y="0"/>
            <a:ext cx="6876256" cy="687625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7028</TotalTime>
  <Words>1794</Words>
  <Application>Microsoft Office PowerPoint</Application>
  <PresentationFormat>Ekran Gösterisi (4:3)</PresentationFormat>
  <Paragraphs>222</Paragraphs>
  <Slides>58</Slides>
  <Notes>0</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Ofis Teması</vt:lpstr>
      <vt:lpstr>IV. DERS Biyokimyada Hata Kaynakları ve Çözüm Yolları</vt:lpstr>
      <vt:lpstr>Slayt 2</vt:lpstr>
      <vt:lpstr>En Sık Yapılan Preanalitik Hatalar*</vt:lpstr>
      <vt:lpstr>Hemoliz</vt:lpstr>
      <vt:lpstr>Slayt 5</vt:lpstr>
      <vt:lpstr>Slayt 6</vt:lpstr>
      <vt:lpstr>Slayt 7</vt:lpstr>
      <vt:lpstr>Başlıca Hemoliz Nedenleri</vt:lpstr>
      <vt:lpstr>Slayt 9</vt:lpstr>
      <vt:lpstr>Slayt 10</vt:lpstr>
      <vt:lpstr>Hemolizin Laboratuvar Testleri Üzerine Etkileri</vt:lpstr>
      <vt:lpstr>Yetersiz Seviye</vt:lpstr>
      <vt:lpstr>Slayt 13</vt:lpstr>
      <vt:lpstr>Pıhtı</vt:lpstr>
      <vt:lpstr>Slayt 15</vt:lpstr>
      <vt:lpstr>Antikoagulanlı tüplerde pıhtı görülmesinin başlıca sebepleri:</vt:lpstr>
      <vt:lpstr>Slayt 17</vt:lpstr>
      <vt:lpstr>Slayt 18</vt:lpstr>
      <vt:lpstr>V. DERS Hemogram Tahlili  ve  Periferik Yayma</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Periferik Yayma</vt:lpstr>
      <vt:lpstr>Hazırlanışı</vt:lpstr>
      <vt:lpstr>Slayt 34</vt:lpstr>
      <vt:lpstr>Slayt 35</vt:lpstr>
      <vt:lpstr>Slayt 36</vt:lpstr>
      <vt:lpstr>Slayt 37</vt:lpstr>
      <vt:lpstr>Boyalar</vt:lpstr>
      <vt:lpstr>Slayt 39</vt:lpstr>
      <vt:lpstr>Slayt 40</vt:lpstr>
      <vt:lpstr>Slayt 41</vt:lpstr>
      <vt:lpstr>Poikilositoz</vt:lpstr>
      <vt:lpstr>Slayt 43</vt:lpstr>
      <vt:lpstr>hipokromi</vt:lpstr>
      <vt:lpstr>hipokromi</vt:lpstr>
      <vt:lpstr>Slayt 46</vt:lpstr>
      <vt:lpstr>Slayt 47</vt:lpstr>
      <vt:lpstr>Slayt 48</vt:lpstr>
      <vt:lpstr>Slayt 49</vt:lpstr>
      <vt:lpstr>Slayt 50</vt:lpstr>
      <vt:lpstr>Slayt 51</vt:lpstr>
      <vt:lpstr>Slayt 52</vt:lpstr>
      <vt:lpstr>Slayt 53</vt:lpstr>
      <vt:lpstr>Slayt 54</vt:lpstr>
      <vt:lpstr>Nötrofillerde  Sola Kayma ve Sağa Kayma</vt:lpstr>
      <vt:lpstr>Slayt 56</vt:lpstr>
      <vt:lpstr>Slayt 57</vt:lpstr>
      <vt:lpstr>Slayt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Venöz Kan Alma Uygulaması</dc:title>
  <dc:creator>kaüfatih-tıp</dc:creator>
  <cp:lastModifiedBy>kaüfatih-tıp</cp:lastModifiedBy>
  <cp:revision>553</cp:revision>
  <dcterms:created xsi:type="dcterms:W3CDTF">2021-01-27T09:56:04Z</dcterms:created>
  <dcterms:modified xsi:type="dcterms:W3CDTF">2021-02-26T19:26:40Z</dcterms:modified>
</cp:coreProperties>
</file>